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88" r:id="rId23"/>
    <p:sldId id="289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12" autoAdjust="0"/>
    <p:restoredTop sz="94660"/>
  </p:normalViewPr>
  <p:slideViewPr>
    <p:cSldViewPr>
      <p:cViewPr varScale="1">
        <p:scale>
          <a:sx n="106" d="100"/>
          <a:sy n="106" d="100"/>
        </p:scale>
        <p:origin x="-1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D63616D-A46F-4147-A6C3-C8A14771EC1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6FC74F-587A-4CA4-8CD4-C9594F1C1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BFEE61-B247-4660-B5F0-A44DA4BA2B6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FECB02-06C3-4F70-A5B9-AC2382DFBAB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491AC-CB3C-44A4-B27C-263B7A77CD7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6864-A15F-49FD-9BAF-E1168FF89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E11A1-AA01-4EEF-A394-F60484764B82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4341-440B-4627-B469-1BBD683FD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9709-6B1E-4909-8763-867D9CF34B0D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AB3F-FAB0-4DB1-B120-1213F71DB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2F12-8129-4BAA-B464-7C82D2765A2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6145-C90B-4C8A-AD7B-1A951401C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78E60-6636-44F1-8A1D-6DA364AA7CDE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FFF04-50B7-4A08-BEEF-A594263D1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D5A4-0BCF-4E72-9653-76FFB7FAC93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E4DF-862E-43C8-9A5C-E92ED0A4D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4F72-B1B9-4AC0-9136-DC5C3EB898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2F933-F964-44E7-B387-CC9CBCF72E1C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45B4-E5D6-44CC-BFE5-881E7C580FC6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E1FD3-FA6E-4AA0-9F62-68A5B3DF9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B5B9-8AA9-4FF1-8FC0-45E78A772C0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F7E7-24E6-490D-B0E6-154399253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F7A97-76FF-4C5A-9CF1-9ACF8386CDC5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5D7F0-C13B-4D85-B730-B94650F7A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CE58E-D442-4EEC-B829-FD27E00149E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9B5BA-AE53-4ED0-9FA0-79710840D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E4FD943-9A8D-456D-A2FF-52D6D3DEC19B}" type="datetimeFigureOut">
              <a:rPr lang="ru-RU"/>
              <a:pPr>
                <a:defRPr/>
              </a:pPr>
              <a:t>30.05.2012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7342C0E-0D85-4D91-95CF-E881081B6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image" Target="../media/image37.png"/><Relationship Id="rId10" Type="http://schemas.openxmlformats.org/officeDocument/2006/relationships/slide" Target="slide21.xml"/><Relationship Id="rId4" Type="http://schemas.openxmlformats.org/officeDocument/2006/relationships/image" Target="../media/image36.png"/><Relationship Id="rId9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slide" Target="slide1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8625"/>
            <a:ext cx="9144000" cy="8572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000" dirty="0" smtClean="0">
                <a:solidFill>
                  <a:srgbClr val="0000FF"/>
                </a:solidFill>
              </a:rPr>
              <a:t>Возникновение Олимпийских игр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3" y="214313"/>
            <a:ext cx="8715375" cy="928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62063"/>
            <a:ext cx="7875588" cy="5370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46050"/>
            <a:ext cx="8242300" cy="1000125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7988" y="1195388"/>
            <a:ext cx="4833937" cy="5186362"/>
          </a:xfr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57813" y="1071563"/>
            <a:ext cx="3643312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/>
            <a:r>
              <a:rPr lang="ru-RU" sz="2800">
                <a:latin typeface="Constantia" pitchFamily="18" charset="0"/>
                <a:cs typeface="Times New Roman" pitchFamily="18" charset="0"/>
              </a:rPr>
              <a:t>Эномай придумал жестокое условие: он отдаст Гиподамию в жены лишь тому, кто победит его в состязании на колеснице, но если он окажется победителем, то побежденный должен поплатиться жизнью. </a:t>
            </a:r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8609013" y="6423025"/>
            <a:ext cx="534987" cy="4349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4013" y="219075"/>
            <a:ext cx="8240712" cy="860425"/>
          </a:xfrm>
        </p:spPr>
      </p:pic>
      <p:pic>
        <p:nvPicPr>
          <p:cNvPr id="4" name="Содержимое 3" descr="http://upload.wikimedia.org/wikipedia/commons/thumb/1/12/Pelops_and_Hippodamia_racing.jpg/300px-Pelops_and_Hippodamia_racing.jpg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44563" y="1206500"/>
            <a:ext cx="6761162" cy="4833938"/>
          </a:xfrm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785813" y="6000750"/>
            <a:ext cx="7572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Constantia" pitchFamily="18" charset="0"/>
              </a:rPr>
              <a:t>На греческих вазах Пелопс изображался едущим на колеснице с Гипподамией (Метрополитен музей)</a:t>
            </a:r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8572500" y="6357938"/>
            <a:ext cx="571500" cy="50006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лимпийский огонь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9375" y="1006475"/>
            <a:ext cx="4797425" cy="5991225"/>
          </a:xfrm>
        </p:spPr>
      </p:pic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4013" y="-73025"/>
            <a:ext cx="8339137" cy="1352550"/>
          </a:xfrm>
        </p:spPr>
      </p:pic>
      <p:sp>
        <p:nvSpPr>
          <p:cNvPr id="5" name="TextBox 4"/>
          <p:cNvSpPr txBox="1"/>
          <p:nvPr/>
        </p:nvSpPr>
        <p:spPr>
          <a:xfrm>
            <a:off x="4572000" y="1285875"/>
            <a:ext cx="4357688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Times New Roman" pitchFamily="18" charset="0"/>
              </a:rPr>
              <a:t>Одна из прекраснейших легенд прошлого повествует о богоборце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Times New Roman" pitchFamily="18" charset="0"/>
              </a:rPr>
              <a:t> и защитнике людей Прометее, который похитил огонь с Олимпа и принес его в тростнике и научил смертных пользоваться им. </a:t>
            </a:r>
            <a:endParaRPr lang="ru-RU" sz="2800" dirty="0">
              <a:latin typeface="+mj-lt"/>
              <a:cs typeface="Times New Roman" pitchFamily="18" charset="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4929188" y="5786438"/>
            <a:ext cx="400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onstantia" pitchFamily="18" charset="0"/>
              </a:rPr>
              <a:t>Прометей несёт людям огонь (Генрих Фридрих Фюгер, 1817 г.).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0688" y="-55563"/>
            <a:ext cx="8242300" cy="1933576"/>
          </a:xfrm>
        </p:spPr>
      </p:pic>
      <p:pic>
        <p:nvPicPr>
          <p:cNvPr id="5" name="Содержимое 4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49275" y="1195388"/>
            <a:ext cx="7905750" cy="4900612"/>
          </a:xfrm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1928813" y="6215063"/>
            <a:ext cx="4714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onstantia" pitchFamily="18" charset="0"/>
              </a:rPr>
              <a:t>Макет Олимпии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188913"/>
            <a:ext cx="4591050" cy="3724275"/>
          </a:xfrm>
        </p:spPr>
      </p:pic>
      <p:pic>
        <p:nvPicPr>
          <p:cNvPr id="8" name="Содержимое 7"/>
          <p:cNvPicPr>
            <a:picLocks noGrp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5263" y="2554288"/>
            <a:ext cx="4705350" cy="3902075"/>
          </a:xfrm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571500" y="714375"/>
            <a:ext cx="3357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4800">
                <a:solidFill>
                  <a:srgbClr val="0000FF"/>
                </a:solidFill>
                <a:cs typeface="Times New Roman" pitchFamily="18" charset="0"/>
              </a:rPr>
              <a:t>Древняя Олимпия --</a:t>
            </a:r>
            <a:endParaRPr lang="ru-RU" sz="4800">
              <a:solidFill>
                <a:srgbClr val="0000FF"/>
              </a:solidFill>
            </a:endParaRPr>
          </a:p>
        </p:txBody>
      </p:sp>
      <p:sp>
        <p:nvSpPr>
          <p:cNvPr id="29700" name="TextBox 12"/>
          <p:cNvSpPr txBox="1">
            <a:spLocks noChangeArrowheads="1"/>
          </p:cNvSpPr>
          <p:nvPr/>
        </p:nvSpPr>
        <p:spPr bwMode="auto">
          <a:xfrm>
            <a:off x="5143500" y="4214813"/>
            <a:ext cx="3214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onstantia" pitchFamily="18" charset="0"/>
              </a:rPr>
              <a:t>-- Родина Олимпийских игр.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4963" y="-49213"/>
            <a:ext cx="8474075" cy="1427163"/>
          </a:xfrm>
        </p:spPr>
      </p:pic>
      <p:pic>
        <p:nvPicPr>
          <p:cNvPr id="4" name="Содержимое 3" descr="Беликова Ольга. Олимпийские игры Древней Греции))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7988" y="1554163"/>
            <a:ext cx="8474075" cy="4687887"/>
          </a:xfrm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857625" y="6286500"/>
            <a:ext cx="485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Автор  Беликова Ольга. Мозаика.</a:t>
            </a:r>
            <a:r>
              <a:rPr lang="ru-RU" b="1">
                <a:latin typeface="Constantia" pitchFamily="18" charset="0"/>
              </a:rPr>
              <a:t> </a:t>
            </a:r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963" y="-66675"/>
            <a:ext cx="8942387" cy="1431925"/>
          </a:xfrm>
        </p:spPr>
      </p:pic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5" name="Содержимое 4" descr="http://upload.wikimedia.org/wikipedia/commons/thumb/a/a9/Greek_vase_with_runners_at_the_panathenaic_games_530_bC.jpg/210px-Greek_vase_with_runners_at_the_panathenaic_games_530_bC.jpg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22300" y="1408113"/>
            <a:ext cx="4260850" cy="4475162"/>
          </a:xfrm>
        </p:spPr>
      </p:pic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857250" y="6072188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Arial" charset="0"/>
              </a:rPr>
              <a:t>Античный бег (530 г. до н. э.)</a:t>
            </a:r>
            <a:endParaRPr lang="ru-RU" sz="2000">
              <a:latin typeface="Constantia" pitchFamily="18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625" y="1500188"/>
            <a:ext cx="357187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Times New Roman" pitchFamily="18" charset="0"/>
              </a:rPr>
              <a:t>Соревнования проводились на специальной площадке определенной длины, измеряемой в стадиях.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Times New Roman" pitchFamily="18" charset="0"/>
              </a:rPr>
              <a:t>Стадий имел длину 192,27м.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Times New Roman" pitchFamily="18" charset="0"/>
              </a:rPr>
              <a:t>Место каждого бегуна на старте определялось жеребьевкой.  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42863"/>
            <a:ext cx="8242300" cy="890587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8288" y="908050"/>
            <a:ext cx="3975100" cy="4333875"/>
          </a:xfrm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285750" y="5286375"/>
            <a:ext cx="4286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Изображение на древнегреческой вазе 3 видов пятиборья: метание диска и копья, борьба (толчки ладонями).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9125" y="1071563"/>
            <a:ext cx="44291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j-lt"/>
                <a:cs typeface="Times New Roman" pitchFamily="18" charset="0"/>
              </a:rPr>
              <a:t>Состязание, состоящее из пяти видов атлетики :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9075" y="2193925"/>
            <a:ext cx="1189038" cy="2616200"/>
          </a:xfrm>
          <a:prstGeom prst="rect">
            <a:avLst/>
          </a:prstGeom>
          <a:noFill/>
        </p:spPr>
      </p:pic>
      <p:pic>
        <p:nvPicPr>
          <p:cNvPr id="9" name="Содержимое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4238" y="4906963"/>
            <a:ext cx="3760787" cy="15494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6900" y="2193925"/>
            <a:ext cx="2122488" cy="1189038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6900" y="3481388"/>
            <a:ext cx="2122488" cy="1328737"/>
          </a:xfrm>
          <a:prstGeom prst="rect">
            <a:avLst/>
          </a:prstGeom>
          <a:noFill/>
        </p:spPr>
      </p:pic>
      <p:pic>
        <p:nvPicPr>
          <p:cNvPr id="12" name="Рисунок 11" descr="Статуя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2900" y="2193925"/>
            <a:ext cx="1122363" cy="2616200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rId9" action="ppaction://hlinksldjump" highlightClick="1"/>
          </p:cNvPr>
          <p:cNvSpPr/>
          <p:nvPr/>
        </p:nvSpPr>
        <p:spPr>
          <a:xfrm>
            <a:off x="8286750" y="5500688"/>
            <a:ext cx="500063" cy="357187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Управляющая кнопка: далее 19">
            <a:hlinkClick r:id="rId10" action="ppaction://hlinksldjump" highlightClick="1"/>
          </p:cNvPr>
          <p:cNvSpPr/>
          <p:nvPr/>
        </p:nvSpPr>
        <p:spPr>
          <a:xfrm>
            <a:off x="8572500" y="6357938"/>
            <a:ext cx="571500" cy="5000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5286375" y="3214688"/>
            <a:ext cx="500063" cy="357187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Управляющая кнопка: далее 15">
            <a:hlinkClick r:id="rId11" action="ppaction://hlinksldjump" highlightClick="1"/>
          </p:cNvPr>
          <p:cNvSpPr/>
          <p:nvPr/>
        </p:nvSpPr>
        <p:spPr>
          <a:xfrm>
            <a:off x="7572375" y="3286125"/>
            <a:ext cx="428625" cy="357188"/>
          </a:xfrm>
          <a:prstGeom prst="actionButtonForwardNex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46050"/>
            <a:ext cx="8242300" cy="860425"/>
          </a:xfrm>
        </p:spPr>
      </p:pic>
      <p:pic>
        <p:nvPicPr>
          <p:cNvPr id="4" name="Содержимое 3" descr="Бег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1231900"/>
            <a:ext cx="3297238" cy="2974975"/>
          </a:xfrm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090613"/>
            <a:ext cx="2786062" cy="643255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6525" y="3590925"/>
            <a:ext cx="3359150" cy="347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43625" y="1071563"/>
            <a:ext cx="2714625" cy="5694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u="sng" dirty="0">
                <a:latin typeface="Times New Roman" pitchFamily="18" charset="0"/>
                <a:cs typeface="Times New Roman" pitchFamily="18" charset="0"/>
              </a:rPr>
              <a:t>Прыжки в длину,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и бег,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были одним из простейших видов состязаний, которые </a:t>
            </a:r>
            <a:r>
              <a:rPr lang="ru-RU" sz="2800" dirty="0">
                <a:latin typeface="+mj-lt"/>
                <a:cs typeface="Times New Roman" pitchFamily="18" charset="0"/>
              </a:rPr>
              <a:t>напоминали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человеку о значении умения преодолевать препятствия.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8429625" y="6286500"/>
            <a:ext cx="714375" cy="5715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-55563"/>
            <a:ext cx="8242300" cy="774701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8288" y="908050"/>
            <a:ext cx="2328862" cy="4906963"/>
          </a:xfrm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5275" y="3267075"/>
            <a:ext cx="5718175" cy="2719388"/>
          </a:xfrm>
          <a:prstGeom prst="rect">
            <a:avLst/>
          </a:prstGeom>
          <a:noFill/>
        </p:spPr>
      </p:pic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3214688" y="6000750"/>
            <a:ext cx="4929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МЕТАНИЕ КОПЬЯ. слепок. </a:t>
            </a:r>
          </a:p>
          <a:p>
            <a:pPr indent="539750"/>
            <a:r>
              <a:rPr lang="ru-RU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Древняя Греция. II–I вв. до н.э</a:t>
            </a:r>
            <a:r>
              <a:rPr lang="ru-RU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ru-RU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571500" y="5715000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«Дискобол»         Скульптур Мирон середина V в. до н.э</a:t>
            </a:r>
            <a:endParaRPr lang="ru-RU"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625" y="785813"/>
            <a:ext cx="6429375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+mj-lt"/>
                <a:cs typeface="Times New Roman" pitchFamily="18" charset="0"/>
              </a:rPr>
              <a:t>Метание диска </a:t>
            </a:r>
            <a:r>
              <a:rPr lang="ru-RU" dirty="0">
                <a:latin typeface="+mj-lt"/>
                <a:cs typeface="Times New Roman" pitchFamily="18" charset="0"/>
              </a:rPr>
              <a:t>требовало от соревнующихся силы, расчета, точности движений. Согласно историческим данным диск был сделан из камня (потом его изготавливали из свинца или сплавов) круглым и двояковыпуклым.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u="sng" dirty="0">
                <a:latin typeface="+mj-lt"/>
                <a:cs typeface="Times New Roman" pitchFamily="18" charset="0"/>
              </a:rPr>
              <a:t>Метание копья </a:t>
            </a:r>
            <a:r>
              <a:rPr lang="ru-RU" b="1" i="1" u="sng" dirty="0">
                <a:latin typeface="+mj-lt"/>
                <a:cs typeface="Times New Roman" pitchFamily="18" charset="0"/>
              </a:rPr>
              <a:t>–</a:t>
            </a:r>
            <a:r>
              <a:rPr lang="ru-RU" dirty="0">
                <a:latin typeface="+mj-lt"/>
                <a:cs typeface="Times New Roman" pitchFamily="18" charset="0"/>
              </a:rPr>
              <a:t> вид состязаний, навыки в котором были непосредственно связаны с жизнью людей, особенно воинов и охотников. Копье было деревянным, длиной в рост человека, заостренным спереди, на него надевали железный наконечник.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8501063" y="6429375"/>
            <a:ext cx="642937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543925" cy="4572000"/>
          </a:xfrm>
        </p:spPr>
        <p:txBody>
          <a:bodyPr>
            <a:normAutofit lnSpcReduction="10000"/>
          </a:bodyPr>
          <a:lstStyle/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Мифы и легенды Древней Греции.</a:t>
            </a:r>
          </a:p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Организация и программы    Олимпийских игр.</a:t>
            </a:r>
          </a:p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Олимпийский огонь — один из символов Олимпийских игр.</a:t>
            </a:r>
          </a:p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Спортивные состязания.</a:t>
            </a:r>
          </a:p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 Возрождение Олимпийских игр.</a:t>
            </a:r>
          </a:p>
          <a:p>
            <a:pPr marL="541338" indent="-45720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3600" dirty="0" smtClean="0"/>
              <a:t>Подведение итогов и награждение.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46050"/>
            <a:ext cx="8242300" cy="12319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79375"/>
            <a:ext cx="8242300" cy="854075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22300" y="2767013"/>
            <a:ext cx="7832725" cy="3402012"/>
          </a:xfrm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42875" y="857250"/>
            <a:ext cx="9001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000" b="1" i="1" u="sng">
                <a:latin typeface="Times New Roman" pitchFamily="18" charset="0"/>
                <a:cs typeface="Times New Roman" pitchFamily="18" charset="0"/>
              </a:rPr>
              <a:t>Борьба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-- отдельный вид состязаний. Соревнования проводились по двум видам борьбы: </a:t>
            </a:r>
          </a:p>
          <a:p>
            <a:pPr indent="539750"/>
            <a:r>
              <a:rPr lang="ru-RU" sz="2000">
                <a:latin typeface="Times New Roman" pitchFamily="18" charset="0"/>
                <a:cs typeface="Times New Roman" pitchFamily="18" charset="0"/>
              </a:rPr>
              <a:t>1) «стоя», когда победителем считался борец, положивший противника на песок три раза; </a:t>
            </a:r>
          </a:p>
          <a:p>
            <a:pPr indent="539750"/>
            <a:r>
              <a:rPr lang="ru-RU" sz="2000">
                <a:latin typeface="Times New Roman" pitchFamily="18" charset="0"/>
                <a:cs typeface="Times New Roman" pitchFamily="18" charset="0"/>
              </a:rPr>
              <a:t>2) «нижняя борьба», которая велась до тех пор, пока противник не признавал себя побежденным.</a:t>
            </a: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1643063" y="6286500"/>
            <a:ext cx="5000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ru-RU" sz="20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Борьба. Античный барельеф.</a:t>
            </a:r>
            <a:endParaRPr lang="ru-RU" sz="2000"/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8572500" y="6357938"/>
            <a:ext cx="571500" cy="50006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3613" y="176213"/>
            <a:ext cx="5040312" cy="890587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7988" y="1268413"/>
            <a:ext cx="3189287" cy="4973637"/>
          </a:xfr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786188" y="2000250"/>
            <a:ext cx="53578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9750"/>
            <a:r>
              <a:rPr lang="ru-RU" sz="2800">
                <a:latin typeface="Constantia" pitchFamily="18" charset="0"/>
                <a:cs typeface="Times New Roman" pitchFamily="18" charset="0"/>
              </a:rPr>
              <a:t>Стрельба из лука по праву считается не только физической практикой, но духовной и интеллектуальной. Точный выстрел по мишени для стрельбы, требует от человека определённой волевой закалки и способности концентрировать свои духовные и физические силы.</a:t>
            </a:r>
            <a:endParaRPr lang="ru-RU" sz="2800">
              <a:latin typeface="Constantia" pitchFamily="18" charset="0"/>
            </a:endParaRPr>
          </a:p>
        </p:txBody>
      </p:sp>
      <p:pic>
        <p:nvPicPr>
          <p:cNvPr id="11" name="Рисунок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6225" y="122238"/>
            <a:ext cx="2255838" cy="204787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713" y="-6350"/>
            <a:ext cx="8242300" cy="1012825"/>
          </a:xfrm>
        </p:spPr>
      </p:pic>
      <p:pic>
        <p:nvPicPr>
          <p:cNvPr id="5" name="Рисунок 4" descr="http://upload.wikimedia.org/wikipedia/commons/thumb/b/bb/Thermae_boxer_Massimo_Inv1055.jpg/210px-Thermae_boxer_Massimo_Inv1055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2838" y="2767013"/>
            <a:ext cx="2189162" cy="3425825"/>
          </a:xfrm>
          <a:prstGeom prst="rect">
            <a:avLst/>
          </a:prstGeom>
          <a:noFill/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5357813" y="6143625"/>
            <a:ext cx="3571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 sz="1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Бронзовая скульптура отдыхающего 	боксёра,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I </a:t>
            </a:r>
            <a:r>
              <a:rPr lang="ru-RU" sz="1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в. до н.э.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7892" name="Прямоугольник 7"/>
          <p:cNvSpPr>
            <a:spLocks noChangeArrowheads="1"/>
          </p:cNvSpPr>
          <p:nvPr/>
        </p:nvSpPr>
        <p:spPr bwMode="auto">
          <a:xfrm>
            <a:off x="214313" y="928688"/>
            <a:ext cx="89296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onstantia" pitchFamily="18" charset="0"/>
              </a:rPr>
              <a:t>В Древней Греции писаных правил кулачного боя не было. Не существовало ринга, зрители становились ограждением площадки для боя. Обычно бой продолжался до тех пор, пока один из противников не подавал сигнал о сдаче – поднимал вверх руку.</a:t>
            </a:r>
          </a:p>
        </p:txBody>
      </p:sp>
      <p:pic>
        <p:nvPicPr>
          <p:cNvPr id="10" name="Содержимое 9"/>
          <p:cNvPicPr>
            <a:picLocks noGrp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2300" y="2767013"/>
            <a:ext cx="5235575" cy="3425825"/>
          </a:xfrm>
        </p:spPr>
      </p:pic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500063" y="6215063"/>
            <a:ext cx="4000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14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Схватка на Олимпиаде в Древней Греции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55563"/>
            <a:ext cx="8242300" cy="1090612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21150" y="2620963"/>
            <a:ext cx="4621213" cy="3908425"/>
          </a:xfrm>
        </p:spPr>
      </p:pic>
      <p:sp>
        <p:nvSpPr>
          <p:cNvPr id="38915" name="Прямоугольник 4"/>
          <p:cNvSpPr>
            <a:spLocks noChangeArrowheads="1"/>
          </p:cNvSpPr>
          <p:nvPr/>
        </p:nvSpPr>
        <p:spPr bwMode="auto">
          <a:xfrm>
            <a:off x="142875" y="1000125"/>
            <a:ext cx="8786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9750"/>
            <a:r>
              <a:rPr lang="ru-RU" sz="2400">
                <a:latin typeface="Times New Roman" pitchFamily="18" charset="0"/>
                <a:cs typeface="Times New Roman" pitchFamily="18" charset="0"/>
              </a:rPr>
              <a:t>Боевая традиция Древней Греции просматривается достаточно отчетливо.  Наиболее значительным периодом для развития </a:t>
            </a:r>
            <a:r>
              <a:rPr lang="ru-RU" sz="2400" b="1" u="sng">
                <a:latin typeface="Times New Roman" pitchFamily="18" charset="0"/>
                <a:cs typeface="Times New Roman" pitchFamily="18" charset="0"/>
              </a:rPr>
              <a:t>фехтования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стал так называемый Гомеровский век, или эпоха Героев (примерно 1000-750 г. до н.э.)</a:t>
            </a:r>
          </a:p>
        </p:txBody>
      </p:sp>
      <p:pic>
        <p:nvPicPr>
          <p:cNvPr id="6" name="Рисуно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2620963"/>
            <a:ext cx="3189287" cy="390842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79375"/>
            <a:ext cx="8242300" cy="854075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95325" y="2620963"/>
            <a:ext cx="2974975" cy="3408362"/>
          </a:xfrm>
        </p:spPr>
      </p:pic>
      <p:pic>
        <p:nvPicPr>
          <p:cNvPr id="5" name="Рисуно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1150" y="2620963"/>
            <a:ext cx="4621213" cy="3408362"/>
          </a:xfrm>
          <a:prstGeom prst="rect">
            <a:avLst/>
          </a:prstGeom>
          <a:noFill/>
        </p:spPr>
      </p:pic>
      <p:sp>
        <p:nvSpPr>
          <p:cNvPr id="39940" name="Прямоугольник 8"/>
          <p:cNvSpPr>
            <a:spLocks noChangeArrowheads="1"/>
          </p:cNvSpPr>
          <p:nvPr/>
        </p:nvSpPr>
        <p:spPr bwMode="auto">
          <a:xfrm>
            <a:off x="214313" y="1071563"/>
            <a:ext cx="8572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onstantia" pitchFamily="18" charset="0"/>
              </a:rPr>
              <a:t>Скачки составляли главную часть программы Олимпийских игр в Древней Греции, проводившихся с VII века до н.э. </a:t>
            </a:r>
          </a:p>
        </p:txBody>
      </p: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-285750" y="6000750"/>
            <a:ext cx="5357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16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Скачки на колеснице.</a:t>
            </a:r>
          </a:p>
          <a:p>
            <a:pPr indent="539750"/>
            <a:r>
              <a:rPr lang="ru-RU" sz="16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Панафинейская амфора. Древняя Греция</a:t>
            </a:r>
            <a:endParaRPr lang="ru-RU" sz="160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15888"/>
            <a:ext cx="8242300" cy="890587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5263" y="1122363"/>
            <a:ext cx="5400675" cy="4046537"/>
          </a:xfrm>
        </p:spPr>
      </p:pic>
      <p:sp>
        <p:nvSpPr>
          <p:cNvPr id="5" name="Прямоугольник 4"/>
          <p:cNvSpPr/>
          <p:nvPr/>
        </p:nvSpPr>
        <p:spPr>
          <a:xfrm>
            <a:off x="5715000" y="1428750"/>
            <a:ext cx="32146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j-lt"/>
                <a:cs typeface="Times New Roman" pitchFamily="18" charset="0"/>
              </a:rPr>
              <a:t>Древнегреческий вид спорта, сочетавший борьбу и кулачный бой.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357188" y="5500688"/>
            <a:ext cx="5572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i="1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Панкратионисты. Бронзовая репродукция римской скульптуры, выполненной по греческому оригиналу </a:t>
            </a:r>
          </a:p>
          <a:p>
            <a:r>
              <a:rPr lang="ru-RU" i="1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III в. до н. э.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79375"/>
            <a:ext cx="8242300" cy="854075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95325" y="981075"/>
            <a:ext cx="7620000" cy="3762375"/>
          </a:xfr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57188" y="4786313"/>
            <a:ext cx="8572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В церемонии открытия соревнований принимали участие атлеты, несущие зажженные факелы. Они должны были пробежать расстояние от 800 до 2500 м, не погасив пламени. Победителем считалась та группа, которая первая зажжет огонь у алтаря Бога.</a:t>
            </a:r>
            <a:endParaRPr lang="ru-RU" sz="2400"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solidFill>
                  <a:srgbClr val="0000FF"/>
                </a:solidFill>
              </a:rPr>
              <a:t>Древнегреческие Олимпийские игры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013" y="1262063"/>
            <a:ext cx="8120062" cy="5119687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88" y="171450"/>
            <a:ext cx="6510337" cy="1833563"/>
          </a:xfrm>
        </p:spPr>
      </p:pic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45213" y="103188"/>
            <a:ext cx="2303462" cy="1974850"/>
          </a:xfr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350" y="2120900"/>
            <a:ext cx="7686675" cy="454818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39700"/>
            <a:ext cx="8242300" cy="963613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03375" y="3371850"/>
            <a:ext cx="6016625" cy="321786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625" y="1000125"/>
            <a:ext cx="852963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3400">
                <a:latin typeface="Constantia" pitchFamily="18" charset="0"/>
                <a:cs typeface="Times New Roman" pitchFamily="18" charset="0"/>
              </a:rPr>
              <a:t> Соревнование «колесниц»</a:t>
            </a:r>
          </a:p>
          <a:p>
            <a:pPr marL="342900" indent="-342900">
              <a:buFontTx/>
              <a:buAutoNum type="arabicPeriod"/>
            </a:pPr>
            <a:r>
              <a:rPr lang="ru-RU" sz="3400">
                <a:latin typeface="Constantia" pitchFamily="18" charset="0"/>
                <a:cs typeface="Times New Roman" pitchFamily="18" charset="0"/>
              </a:rPr>
              <a:t> Состязание стрелков</a:t>
            </a:r>
          </a:p>
          <a:p>
            <a:pPr marL="342900" indent="-342900">
              <a:buFontTx/>
              <a:buAutoNum type="arabicPeriod"/>
            </a:pPr>
            <a:r>
              <a:rPr lang="ru-RU" sz="3400">
                <a:latin typeface="Constantia" pitchFamily="18" charset="0"/>
                <a:cs typeface="Times New Roman" pitchFamily="18" charset="0"/>
              </a:rPr>
              <a:t> Поединок атлетов (конкурс капитанов)</a:t>
            </a:r>
          </a:p>
          <a:p>
            <a:pPr marL="342900" indent="-342900">
              <a:buFontTx/>
              <a:buAutoNum type="arabicPeriod"/>
            </a:pPr>
            <a:r>
              <a:rPr lang="ru-RU" sz="3400">
                <a:latin typeface="Constantia" pitchFamily="18" charset="0"/>
                <a:cs typeface="Times New Roman" pitchFamily="18" charset="0"/>
              </a:rPr>
              <a:t> Пентатлон (пятиборье)</a:t>
            </a:r>
            <a:endParaRPr lang="ru-RU" sz="34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571500"/>
            <a:ext cx="4278313" cy="5738813"/>
          </a:xfrm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cs typeface="Times New Roman" pitchFamily="18" charset="0"/>
              </a:rPr>
              <a:t>“Нет ничего благороднее солнца,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cs typeface="Times New Roman" pitchFamily="18" charset="0"/>
              </a:rPr>
              <a:t>дающего столько света и тепла. Так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cs typeface="Times New Roman" pitchFamily="18" charset="0"/>
              </a:rPr>
              <a:t>и люди прославляют те состязания,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cs typeface="Times New Roman" pitchFamily="18" charset="0"/>
              </a:rPr>
              <a:t>величественнее которых нет ничего, - </a:t>
            </a:r>
            <a:r>
              <a:rPr lang="ru-RU" sz="3200" b="1" dirty="0" smtClean="0">
                <a:cs typeface="Times New Roman" pitchFamily="18" charset="0"/>
              </a:rPr>
              <a:t>Олимпийские игры.”</a:t>
            </a:r>
            <a:endParaRPr lang="ru-RU" sz="3200" dirty="0" smtClean="0">
              <a:cs typeface="Times New Roman" pitchFamily="18" charset="0"/>
            </a:endParaRP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cs typeface="Times New Roman" pitchFamily="18" charset="0"/>
              </a:rPr>
              <a:t>Пиндар</a:t>
            </a:r>
            <a:r>
              <a:rPr lang="ru-RU" sz="3200" dirty="0" smtClean="0">
                <a:solidFill>
                  <a:schemeClr val="bg1"/>
                </a:solidFill>
                <a:cs typeface="Times New Roman" pitchFamily="18" charset="0"/>
              </a:rPr>
              <a:t>	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0363" y="285750"/>
            <a:ext cx="3760787" cy="5475288"/>
          </a:xfrm>
          <a:noFill/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214313" y="5715000"/>
            <a:ext cx="4643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onstantia" pitchFamily="18" charset="0"/>
              </a:rPr>
              <a:t>Бюст Пиндара. Римская копия греческой скульптуры середины V века до н. э. (Выставка скульптур в Колизее, Рим)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-115888"/>
            <a:ext cx="8242300" cy="1835151"/>
          </a:xfrm>
        </p:spPr>
      </p:pic>
      <p:pic>
        <p:nvPicPr>
          <p:cNvPr id="4" name="Содержимое 4" descr="Портрет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5263" y="1695450"/>
            <a:ext cx="3402012" cy="4833938"/>
          </a:xfrm>
        </p:spPr>
      </p:pic>
      <p:sp>
        <p:nvSpPr>
          <p:cNvPr id="6" name="TextBox 5"/>
          <p:cNvSpPr txBox="1"/>
          <p:nvPr/>
        </p:nvSpPr>
        <p:spPr>
          <a:xfrm>
            <a:off x="3643313" y="2357438"/>
            <a:ext cx="51435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+mj-lt"/>
                <a:cs typeface="Times New Roman" pitchFamily="18" charset="0"/>
              </a:rPr>
              <a:t>«Нужно сделать спорт интернациональным, нужно возродить Олимпийские игры!»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Пьер де Кубертена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350" y="146050"/>
            <a:ext cx="8942388" cy="1000125"/>
          </a:xfrm>
        </p:spPr>
      </p:pic>
      <p:pic>
        <p:nvPicPr>
          <p:cNvPr id="4" name="Содержимое 3" descr="Символ Олимпиады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5025" y="1268413"/>
            <a:ext cx="7334250" cy="5260975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276225" y="890588"/>
            <a:ext cx="5653088" cy="551021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572000"/>
          </a:xfrm>
        </p:spPr>
        <p:txBody>
          <a:bodyPr>
            <a:normAutofit fontScale="92500" lnSpcReduction="10000"/>
          </a:bodyPr>
          <a:lstStyle/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wikipedia.org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academic.ru.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mintorgmuseum.ru.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greek.ru.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athlos.ru.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historic.ru.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infosport.ru.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rezchiku.ru</a:t>
            </a: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aldanov.livejournal.com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dirty="0" err="1" smtClean="0">
                <a:solidFill>
                  <a:schemeClr val="bg1"/>
                </a:solidFill>
              </a:rPr>
              <a:t>kultu-rolog.ru</a:t>
            </a:r>
            <a:endParaRPr lang="ru-RU" sz="2800" dirty="0" smtClean="0">
              <a:solidFill>
                <a:schemeClr val="bg1"/>
              </a:solidFill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1700" indent="-360363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-36513"/>
            <a:ext cx="8242300" cy="774701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mtClean="0">
                <a:solidFill>
                  <a:srgbClr val="0000FF"/>
                </a:solidFill>
              </a:rPr>
              <a:t>Мифы и легенды возникновения Олимпийских игр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1238250"/>
            <a:ext cx="4962525" cy="5437188"/>
          </a:xfrm>
        </p:spPr>
      </p:pic>
      <p:sp>
        <p:nvSpPr>
          <p:cNvPr id="5" name="TextBox 4"/>
          <p:cNvSpPr txBox="1"/>
          <p:nvPr/>
        </p:nvSpPr>
        <p:spPr>
          <a:xfrm>
            <a:off x="4548188" y="1587500"/>
            <a:ext cx="4464050" cy="4956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Шестой подвиг Геракла</a:t>
            </a:r>
          </a:p>
          <a:p>
            <a:pPr marL="3603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+mj-lt"/>
                <a:cs typeface="Times New Roman" pitchFamily="18" charset="0"/>
              </a:rPr>
              <a:t>Геракл сломал с двух противоположных сторон стену, окружавшую скотный двор, и отвел в него воду реки </a:t>
            </a:r>
            <a:r>
              <a:rPr lang="ru-RU" sz="3600" dirty="0" err="1">
                <a:latin typeface="+mj-lt"/>
                <a:cs typeface="Times New Roman" pitchFamily="18" charset="0"/>
              </a:rPr>
              <a:t>Алфей</a:t>
            </a:r>
            <a:r>
              <a:rPr lang="ru-RU" sz="3600" dirty="0">
                <a:latin typeface="+mj-lt"/>
                <a:cs typeface="Times New Roman" pitchFamily="18" charset="0"/>
              </a:rPr>
              <a:t>.</a:t>
            </a:r>
            <a:endParaRPr lang="ru-RU" sz="3600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-133350"/>
            <a:ext cx="8242300" cy="1352550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2238" y="1200150"/>
            <a:ext cx="5943600" cy="5260975"/>
          </a:xfrm>
        </p:spPr>
      </p:pic>
      <p:sp>
        <p:nvSpPr>
          <p:cNvPr id="5" name="TextBox 4"/>
          <p:cNvSpPr txBox="1"/>
          <p:nvPr/>
        </p:nvSpPr>
        <p:spPr>
          <a:xfrm>
            <a:off x="5857875" y="1071563"/>
            <a:ext cx="3286125" cy="578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Зевс – бог грома и молнии, верховный бог - устроил состязания  по бегу  в честь победы над своим отцом, сделавшую его властелином мира.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mtClean="0">
                <a:solidFill>
                  <a:srgbClr val="0000FF"/>
                </a:solidFill>
              </a:rPr>
              <a:t>Мифы и легенды возникновения Олимпийских игр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4" name="Содержимое 3">
            <a:hlinkClick r:id="rId2" action="ppaction://hlinksldjump"/>
          </p:cNvPr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68288" y="4340225"/>
            <a:ext cx="3041650" cy="2041525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025" y="1481138"/>
            <a:ext cx="1974850" cy="2401887"/>
          </a:xfrm>
          <a:prstGeom prst="rect">
            <a:avLst/>
          </a:prstGeom>
          <a:noFill/>
        </p:spPr>
      </p:pic>
      <p:pic>
        <p:nvPicPr>
          <p:cNvPr id="6" name="Рисунок 5">
            <a:hlinkClick r:id="rId6" action="ppaction://hlinksldjump"/>
          </p:cNvPr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14675" y="1590675"/>
            <a:ext cx="2292350" cy="5468938"/>
          </a:xfrm>
          <a:prstGeom prst="rect">
            <a:avLst/>
          </a:prstGeom>
          <a:noFill/>
        </p:spPr>
      </p:pic>
      <p:pic>
        <p:nvPicPr>
          <p:cNvPr id="7" name="Рисунок 6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83213" y="1700213"/>
            <a:ext cx="3217862" cy="2182812"/>
          </a:xfrm>
          <a:prstGeom prst="rect">
            <a:avLst/>
          </a:prstGeom>
          <a:noFill/>
        </p:spPr>
      </p:pic>
      <p:pic>
        <p:nvPicPr>
          <p:cNvPr id="8" name="Рисунок 7" descr="http://upload.wikimedia.org/wikipedia/commons/thumb/1/12/Pelops_and_Hippodamia_racing.jpg/300px-Pelops_and_Hippodamia_racing.jpg">
            <a:hlinkClick r:id="rId10" action="ppaction://hlinksldjump"/>
          </p:cNvPr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40350" y="4267200"/>
            <a:ext cx="3187700" cy="2189163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rId12" action="ppaction://hlinksldjump" highlightClick="1"/>
          </p:cNvPr>
          <p:cNvSpPr/>
          <p:nvPr/>
        </p:nvSpPr>
        <p:spPr>
          <a:xfrm>
            <a:off x="8429625" y="6357938"/>
            <a:ext cx="714375" cy="5000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71500" y="1714500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2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8715375" y="428625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5</a:t>
            </a:r>
          </a:p>
        </p:txBody>
      </p:sp>
      <p:sp>
        <p:nvSpPr>
          <p:cNvPr id="19466" name="TextBox 11"/>
          <p:cNvSpPr txBox="1">
            <a:spLocks noChangeArrowheads="1"/>
          </p:cNvSpPr>
          <p:nvPr/>
        </p:nvSpPr>
        <p:spPr bwMode="auto">
          <a:xfrm>
            <a:off x="3214688" y="1785938"/>
            <a:ext cx="28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3</a:t>
            </a:r>
          </a:p>
        </p:txBody>
      </p: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8643938" y="1428750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4</a:t>
            </a:r>
          </a:p>
        </p:txBody>
      </p:sp>
      <p:sp>
        <p:nvSpPr>
          <p:cNvPr id="19468" name="TextBox 13"/>
          <p:cNvSpPr txBox="1">
            <a:spLocks noChangeArrowheads="1"/>
          </p:cNvSpPr>
          <p:nvPr/>
        </p:nvSpPr>
        <p:spPr bwMode="auto">
          <a:xfrm>
            <a:off x="642938" y="4000500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1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713" y="280988"/>
            <a:ext cx="8242300" cy="998537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0" y="1195388"/>
            <a:ext cx="7192963" cy="4833937"/>
          </a:xfrm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6143625" y="1571625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785813" y="5929313"/>
            <a:ext cx="7643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2000">
                <a:solidFill>
                  <a:srgbClr val="000000"/>
                </a:solidFill>
                <a:cs typeface="Times New Roman" pitchFamily="18" charset="0"/>
              </a:rPr>
              <a:t>Остров Пелопса – легендарный Пелопоннес. Греция.</a:t>
            </a:r>
            <a:endParaRPr lang="ru-RU" sz="200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8572500" y="6357938"/>
            <a:ext cx="571500" cy="50006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850" y="-103188"/>
            <a:ext cx="8242300" cy="968376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54038" y="871538"/>
            <a:ext cx="4103687" cy="4949825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5286375" y="1428750"/>
            <a:ext cx="36433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Эномай был царем Писы, города, расположенного на северо-западе Пелопоннеса,</a:t>
            </a:r>
          </a:p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 в долине реки Алфей.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428625" y="68580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371475" y="5872163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/>
            <a:r>
              <a:rPr lang="ru-RU" sz="2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Античный бюст. II в. до н. э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lastslideviewed" highlightClick="1"/>
          </p:cNvPr>
          <p:cNvSpPr/>
          <p:nvPr/>
        </p:nvSpPr>
        <p:spPr>
          <a:xfrm>
            <a:off x="8672513" y="6424613"/>
            <a:ext cx="471487" cy="4333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21088" y="146050"/>
            <a:ext cx="5072062" cy="1073150"/>
          </a:xfrm>
        </p:spPr>
      </p:pic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42925" y="195263"/>
            <a:ext cx="2919413" cy="6357937"/>
          </a:xfrm>
        </p:spPr>
      </p:pic>
      <p:sp>
        <p:nvSpPr>
          <p:cNvPr id="5" name="TextBox 4"/>
          <p:cNvSpPr txBox="1"/>
          <p:nvPr/>
        </p:nvSpPr>
        <p:spPr>
          <a:xfrm>
            <a:off x="4143375" y="1428750"/>
            <a:ext cx="4286250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atin typeface="+mj-lt"/>
                <a:cs typeface="Times New Roman" pitchFamily="18" charset="0"/>
              </a:rPr>
              <a:t>Однажды  </a:t>
            </a:r>
            <a:r>
              <a:rPr lang="ru-RU" sz="4400" dirty="0" err="1">
                <a:latin typeface="+mj-lt"/>
                <a:cs typeface="Times New Roman" pitchFamily="18" charset="0"/>
              </a:rPr>
              <a:t>Пелопс</a:t>
            </a:r>
            <a:r>
              <a:rPr lang="ru-RU" sz="4400" dirty="0">
                <a:latin typeface="+mj-lt"/>
                <a:cs typeface="Times New Roman" pitchFamily="18" charset="0"/>
              </a:rPr>
              <a:t>  увидел красавицу </a:t>
            </a:r>
            <a:r>
              <a:rPr lang="ru-RU" sz="4400" dirty="0" err="1">
                <a:latin typeface="+mj-lt"/>
                <a:cs typeface="Times New Roman" pitchFamily="18" charset="0"/>
              </a:rPr>
              <a:t>Гиподамию</a:t>
            </a:r>
            <a:r>
              <a:rPr lang="ru-RU" sz="4400" dirty="0">
                <a:latin typeface="+mj-lt"/>
                <a:cs typeface="Times New Roman" pitchFamily="18" charset="0"/>
              </a:rPr>
              <a:t> - дочь  царя </a:t>
            </a:r>
            <a:r>
              <a:rPr lang="ru-RU" sz="4400" dirty="0" err="1">
                <a:latin typeface="+mj-lt"/>
                <a:cs typeface="Times New Roman" pitchFamily="18" charset="0"/>
              </a:rPr>
              <a:t>Эномая</a:t>
            </a:r>
            <a:r>
              <a:rPr lang="ru-RU" sz="4400" dirty="0">
                <a:latin typeface="+mj-lt"/>
                <a:cs typeface="Times New Roman" pitchFamily="18" charset="0"/>
              </a:rPr>
              <a:t> и влюбился в неё.</a:t>
            </a:r>
            <a:endParaRPr lang="ru-RU" dirty="0">
              <a:latin typeface="+mj-lt"/>
            </a:endParaRPr>
          </a:p>
        </p:txBody>
      </p:sp>
      <p:sp>
        <p:nvSpPr>
          <p:cNvPr id="7" name="Управляющая кнопка: назад 6">
            <a:hlinkClick r:id="" action="ppaction://hlinkshowjump?jump=lastslideviewed" highlightClick="1"/>
          </p:cNvPr>
          <p:cNvSpPr/>
          <p:nvPr/>
        </p:nvSpPr>
        <p:spPr>
          <a:xfrm>
            <a:off x="8572500" y="6357938"/>
            <a:ext cx="571500" cy="50006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879</TotalTime>
  <Words>642</Words>
  <PresentationFormat>Экран (4:3)</PresentationFormat>
  <Paragraphs>82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Constantia</vt:lpstr>
      <vt:lpstr>Arial</vt:lpstr>
      <vt:lpstr>Wingdings 2</vt:lpstr>
      <vt:lpstr>Calibri</vt:lpstr>
      <vt:lpstr>Wingdings</vt:lpstr>
      <vt:lpstr>Times New Roman</vt:lpstr>
      <vt:lpstr>Verdana</vt:lpstr>
      <vt:lpstr>Бумажная</vt:lpstr>
      <vt:lpstr>Бумажная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Олимпийские игры</dc:subject>
  <dc:creator>Лёгкая Светлана Алексеевна</dc:creator>
  <cp:lastModifiedBy>nadezhda.pronskaya</cp:lastModifiedBy>
  <cp:revision>89</cp:revision>
  <dcterms:modified xsi:type="dcterms:W3CDTF">2012-05-30T11:58:35Z</dcterms:modified>
</cp:coreProperties>
</file>