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58" r:id="rId4"/>
    <p:sldId id="259" r:id="rId5"/>
    <p:sldId id="260" r:id="rId6"/>
    <p:sldId id="275" r:id="rId7"/>
    <p:sldId id="278" r:id="rId8"/>
    <p:sldId id="276" r:id="rId9"/>
    <p:sldId id="277" r:id="rId10"/>
    <p:sldId id="262" r:id="rId11"/>
    <p:sldId id="266" r:id="rId12"/>
    <p:sldId id="267" r:id="rId13"/>
    <p:sldId id="268" r:id="rId14"/>
    <p:sldId id="269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A223-CBD6-4EB8-880C-776731F032B2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846C-BD4C-4547-AAB6-BC8AF9D4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A223-CBD6-4EB8-880C-776731F032B2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846C-BD4C-4547-AAB6-BC8AF9D4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A223-CBD6-4EB8-880C-776731F032B2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846C-BD4C-4547-AAB6-BC8AF9D4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A223-CBD6-4EB8-880C-776731F032B2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846C-BD4C-4547-AAB6-BC8AF9D4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A223-CBD6-4EB8-880C-776731F032B2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846C-BD4C-4547-AAB6-BC8AF9D4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A223-CBD6-4EB8-880C-776731F032B2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846C-BD4C-4547-AAB6-BC8AF9D4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A223-CBD6-4EB8-880C-776731F032B2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846C-BD4C-4547-AAB6-BC8AF9D4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A223-CBD6-4EB8-880C-776731F032B2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61846C-BD4C-4547-AAB6-BC8AF9D419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A223-CBD6-4EB8-880C-776731F032B2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846C-BD4C-4547-AAB6-BC8AF9D4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A223-CBD6-4EB8-880C-776731F032B2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B61846C-BD4C-4547-AAB6-BC8AF9D4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228A223-CBD6-4EB8-880C-776731F032B2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846C-BD4C-4547-AAB6-BC8AF9D4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228A223-CBD6-4EB8-880C-776731F032B2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B61846C-BD4C-4547-AAB6-BC8AF9D4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0;%20&#1076;&#1086;&#1082;&#1091;&#1084;&#1077;&#1085;&#1090;&#1099;\82_The_Beatles\&#1072;&#1085;&#1075;&#1083;%20&#1087;&#1077;&#1089;&#1085;&#1080;\smoktun.wav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0;%20&#1076;&#1086;&#1082;&#1091;&#1084;&#1077;&#1085;&#1090;&#1099;\82_The_Beatles\&#1072;&#1085;&#1075;&#1083;%20&#1087;&#1077;&#1089;&#1085;&#1080;\&#1052;&#1091;&#1079;&#1099;&#1082;&#1072;__&#1082;&#1080;&#1085;&#1086;_-__&#1056;&#1086;&#1084;&#1077;&#1086;_&#1080;_&#1076;&#1078;&#1091;&#1083;&#1100;&#1077;&#1090;&#1072;_&#1053;&#1080;&#1085;&#1086;_&#1056;&#1086;&#1090;&#1072;_(musicostrov%5b1%5d.ru)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86;&#1080;%20&#1076;&#1086;&#1082;&#1091;&#1084;&#1077;&#1085;&#1090;&#1099;\82_The_Beatles\&#1072;&#1085;&#1075;&#1083;%20&#1087;&#1077;&#1089;&#1085;&#1080;\lubovj_ne_pokidai_menya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86;&#1080;%20&#1076;&#1086;&#1082;&#1091;&#1084;&#1077;&#1085;&#1090;&#1099;\82_The_Beatles\&#1072;&#1085;&#1075;&#1083;%20&#1087;&#1077;&#1089;&#1085;&#1080;\lubovj_ne_pokidai_menya.mp3" TargetMode="Externa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86;&#1080;%20&#1076;&#1086;&#1082;&#1091;&#1084;&#1077;&#1085;&#1090;&#1099;\82_The_Beatles\&#1072;&#1085;&#1075;&#1083;%20&#1087;&#1077;&#1089;&#1085;&#1080;\03-sonet_shekspira.mp3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86;&#1080;%20&#1076;&#1086;&#1082;&#1091;&#1084;&#1077;&#1085;&#1090;&#1099;\82_The_Beatles\&#1072;&#1085;&#1075;&#1083;%20&#1087;&#1077;&#1089;&#1085;&#1080;\01-franchesko_de_milano_xvi_v_-_suita_dlya_lutni.mp3" TargetMode="Externa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ialine.com/" TargetMode="External"/><Relationship Id="rId2" Type="http://schemas.openxmlformats.org/officeDocument/2006/relationships/hyperlink" Target="http://www.historylost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veinternet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D:\&#1052;&#1086;&#1080;%20&#1076;&#1086;&#1082;&#1091;&#1084;&#1077;&#1085;&#1090;&#1099;\82_The_Beatles\&#1072;&#1085;&#1075;&#1083;%20&#1087;&#1077;&#1089;&#1085;&#1080;\01-franchesko_de_milano_xvi_v_-_suita_dlya_lutni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86;&#1080;%20&#1076;&#1086;&#1082;&#1091;&#1084;&#1077;&#1085;&#1090;&#1099;\82_The_Beatles\&#1072;&#1085;&#1075;&#1083;%20&#1087;&#1077;&#1089;&#1085;&#1080;\01-franchesko_de_milano_xvi_v_-_suita_dlya_lutni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86;&#1080;%20&#1076;&#1086;&#1082;&#1091;&#1084;&#1077;&#1085;&#1090;&#1099;\82_The_Beatles\&#1072;&#1085;&#1075;&#1083;%20&#1087;&#1077;&#1089;&#1085;&#1080;\01-franchesko_de_milano_xvi_v_-_suita_dlya_lutni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86;&#1080;%20&#1076;&#1086;&#1082;&#1091;&#1084;&#1077;&#1085;&#1090;&#1099;\82_The_Beatles\&#1072;&#1085;&#1075;&#1083;%20&#1087;&#1077;&#1089;&#1085;&#1080;\01-franchesko_de_milano_xvi_v_-_suita_dlya_lutni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86;&#1080;%20&#1076;&#1086;&#1082;&#1091;&#1084;&#1077;&#1085;&#1090;&#1099;\82_The_Beatles\&#1072;&#1085;&#1075;&#1083;%20&#1087;&#1077;&#1089;&#1085;&#1080;\epilog_alliluiya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D:\&#1052;&#1086;&#1080;%20&#1076;&#1086;&#1082;&#1091;&#1084;&#1077;&#1085;&#1090;&#1099;\82_The_Beatles\&#1072;&#1085;&#1075;&#1083;%20&#1087;&#1077;&#1089;&#1085;&#1080;\01-franchesko_de_milano_xvi_v_-_suita_dlya_lutni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5429288" cy="3071834"/>
          </a:xfrm>
        </p:spPr>
        <p:txBody>
          <a:bodyPr>
            <a:normAutofit fontScale="90000"/>
          </a:bodyPr>
          <a:lstStyle/>
          <a:p>
            <a:pPr algn="l"/>
            <a:r>
              <a:rPr dirty="0" smtClean="0"/>
              <a:t>    </a:t>
            </a:r>
            <a:r>
              <a:rPr sz="6000" dirty="0" smtClean="0">
                <a:solidFill>
                  <a:schemeClr val="tx2"/>
                </a:solidFill>
                <a:latin typeface="Algerian" pitchFamily="82" charset="0"/>
              </a:rPr>
              <a:t>Shakespeare </a:t>
            </a:r>
            <a:r>
              <a:rPr sz="6000" dirty="0" smtClean="0">
                <a:solidFill>
                  <a:schemeClr val="tx2"/>
                </a:solidFill>
                <a:latin typeface="Algerian" pitchFamily="82" charset="0"/>
              </a:rPr>
              <a:t> </a:t>
            </a:r>
            <a:r>
              <a:rPr sz="6000" dirty="0" smtClean="0">
                <a:solidFill>
                  <a:schemeClr val="tx2"/>
                </a:solidFill>
                <a:latin typeface="Algerian" pitchFamily="82" charset="0"/>
              </a:rPr>
              <a:t>Forever </a:t>
            </a:r>
            <a:r>
              <a:rPr sz="6000" dirty="0" smtClean="0">
                <a:solidFill>
                  <a:schemeClr val="tx2"/>
                </a:solidFill>
                <a:latin typeface="Algerian" pitchFamily="82" charset="0"/>
              </a:rPr>
              <a:t> </a:t>
            </a:r>
            <a:r>
              <a:rPr sz="6000" dirty="0" smtClean="0">
                <a:solidFill>
                  <a:schemeClr val="tx2"/>
                </a:solidFill>
                <a:latin typeface="Algerian" pitchFamily="82" charset="0"/>
              </a:rPr>
              <a:t>and for  all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857760"/>
            <a:ext cx="5786478" cy="1752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Презентация выполнена учителем английского языка МБОУСОШ № 5 р.п. Чишмы Республики Башкортостан  Никитиной Валентиной Сергеевной</a:t>
            </a:r>
            <a:endParaRPr lang="ru-RU" dirty="0"/>
          </a:p>
        </p:txBody>
      </p:sp>
      <p:pic>
        <p:nvPicPr>
          <p:cNvPr id="5" name="Рисунок 4" descr="таинственный шекспи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700808"/>
            <a:ext cx="3420725" cy="364960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85728"/>
            <a:ext cx="4608512" cy="928694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Algerian" pitchFamily="82" charset="0"/>
              </a:rPr>
              <a:t>T R A G E D I E S</a:t>
            </a:r>
            <a:endParaRPr lang="ru-RU" sz="4400" b="1" dirty="0">
              <a:solidFill>
                <a:schemeClr val="tx2"/>
              </a:solidFill>
            </a:endParaRPr>
          </a:p>
        </p:txBody>
      </p:sp>
      <p:pic>
        <p:nvPicPr>
          <p:cNvPr id="11" name="Содержимое 10" descr="король лир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43504" y="3500438"/>
            <a:ext cx="2695575" cy="3357562"/>
          </a:xfrm>
        </p:spPr>
      </p:pic>
      <p:pic>
        <p:nvPicPr>
          <p:cNvPr id="5" name="Рисунок 4" descr="haml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00348"/>
            <a:ext cx="2643206" cy="3857652"/>
          </a:xfrm>
          <a:prstGeom prst="rect">
            <a:avLst/>
          </a:prstGeom>
        </p:spPr>
      </p:pic>
      <p:pic>
        <p:nvPicPr>
          <p:cNvPr id="8" name="Рисунок 7" descr="генрих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1428736"/>
            <a:ext cx="2546230" cy="4143404"/>
          </a:xfrm>
          <a:prstGeom prst="rect">
            <a:avLst/>
          </a:prstGeom>
        </p:spPr>
      </p:pic>
      <p:pic>
        <p:nvPicPr>
          <p:cNvPr id="9" name="Рисунок 8" descr="отелл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4630" y="357166"/>
            <a:ext cx="2619370" cy="3143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235743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 H A M L E T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000364" y="585789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</a:t>
            </a:r>
            <a:r>
              <a:rPr lang="en-US" b="1" i="1" dirty="0" smtClean="0"/>
              <a:t>HENRY III </a:t>
            </a: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4" y="1071546"/>
            <a:ext cx="135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O</a:t>
            </a:r>
            <a:r>
              <a:rPr lang="en-US" b="1" i="1" dirty="0" smtClean="0"/>
              <a:t>THELLO</a:t>
            </a:r>
            <a:endParaRPr lang="ru-RU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29586" y="6072206"/>
            <a:ext cx="12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KING LEAR</a:t>
            </a:r>
            <a:endParaRPr lang="ru-RU" b="1" i="1" dirty="0"/>
          </a:p>
        </p:txBody>
      </p:sp>
      <p:pic>
        <p:nvPicPr>
          <p:cNvPr id="14" name="smoktu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071670" y="1928802"/>
            <a:ext cx="304800" cy="304800"/>
          </a:xfrm>
          <a:prstGeom prst="rect">
            <a:avLst/>
          </a:prstGeom>
        </p:spPr>
      </p:pic>
      <p:pic>
        <p:nvPicPr>
          <p:cNvPr id="15" name="Рисунок 14" descr="9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28794" y="2214554"/>
            <a:ext cx="642942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0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 Extra Bold" pitchFamily="18" charset="0"/>
              </a:rPr>
              <a:t>        </a:t>
            </a:r>
            <a:r>
              <a:rPr lang="en-US" dirty="0" smtClean="0">
                <a:solidFill>
                  <a:schemeClr val="tx2"/>
                </a:solidFill>
                <a:latin typeface="Algerian" pitchFamily="82" charset="0"/>
              </a:rPr>
              <a:t>Romeo and Juliet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9" name="Содержимое 8" descr="sh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43174" y="4071942"/>
            <a:ext cx="3810000" cy="2523343"/>
          </a:xfrm>
          <a:prstGeom prst="rect">
            <a:avLst/>
          </a:prstGeom>
        </p:spPr>
      </p:pic>
      <p:pic>
        <p:nvPicPr>
          <p:cNvPr id="5" name="Рисунок 4" descr="sh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38514">
            <a:off x="373066" y="1528995"/>
            <a:ext cx="3810000" cy="2628900"/>
          </a:xfrm>
          <a:prstGeom prst="rect">
            <a:avLst/>
          </a:prstGeom>
        </p:spPr>
      </p:pic>
      <p:pic>
        <p:nvPicPr>
          <p:cNvPr id="6" name="Рисунок 5" descr="sh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73990">
            <a:off x="5087158" y="1537790"/>
            <a:ext cx="3810000" cy="2628900"/>
          </a:xfrm>
          <a:prstGeom prst="rect">
            <a:avLst/>
          </a:prstGeom>
        </p:spPr>
      </p:pic>
      <p:pic>
        <p:nvPicPr>
          <p:cNvPr id="7" name="Музыка__кино_-__Ромео_и_джульета_Нино_Рота_(musicostrov[1]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14390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285728"/>
            <a:ext cx="5857916" cy="73025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Rockwell Extra Bold" pitchFamily="18" charset="0"/>
              </a:rPr>
              <a:t>        </a:t>
            </a:r>
            <a:r>
              <a:rPr lang="en-US" sz="4800" dirty="0" smtClean="0">
                <a:solidFill>
                  <a:schemeClr val="tx2"/>
                </a:solidFill>
                <a:latin typeface="Algerian" pitchFamily="82" charset="0"/>
              </a:rPr>
              <a:t>S O </a:t>
            </a:r>
            <a:r>
              <a:rPr lang="en-US" sz="4800" dirty="0" smtClean="0">
                <a:solidFill>
                  <a:schemeClr val="tx2"/>
                </a:solidFill>
                <a:latin typeface="Algerian" pitchFamily="82" charset="0"/>
              </a:rPr>
              <a:t>N </a:t>
            </a:r>
            <a:r>
              <a:rPr lang="en-US" sz="4800" dirty="0" smtClean="0">
                <a:solidFill>
                  <a:schemeClr val="tx2"/>
                </a:solidFill>
                <a:latin typeface="Algerian" pitchFamily="82" charset="0"/>
              </a:rPr>
              <a:t>E T S </a:t>
            </a:r>
            <a:endParaRPr lang="ru-RU" sz="4800" dirty="0">
              <a:solidFill>
                <a:schemeClr val="tx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928926" y="1643050"/>
            <a:ext cx="2786082" cy="39290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Shakespeare wrote  not only plays but sonnets too. He wrote 154 sonnets. They were very beautiful and very lyrical both in English and in Russian.</a:t>
            </a:r>
            <a:endParaRPr lang="ru-RU" sz="2400" dirty="0"/>
          </a:p>
        </p:txBody>
      </p:sp>
      <p:pic>
        <p:nvPicPr>
          <p:cNvPr id="7" name="Содержимое 6" descr="poetr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214422"/>
            <a:ext cx="2532063" cy="4429156"/>
          </a:xfrm>
        </p:spPr>
      </p:pic>
      <p:pic>
        <p:nvPicPr>
          <p:cNvPr id="8" name="Рисунок 7" descr="sone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142984"/>
            <a:ext cx="2928958" cy="4857784"/>
          </a:xfrm>
          <a:prstGeom prst="rect">
            <a:avLst/>
          </a:prstGeom>
        </p:spPr>
      </p:pic>
      <p:pic>
        <p:nvPicPr>
          <p:cNvPr id="9" name="lubovj_ne_pokidai_men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439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28794" y="285728"/>
            <a:ext cx="5357850" cy="7302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Rockwell Extra Bold" pitchFamily="18" charset="0"/>
              </a:rPr>
              <a:t>      </a:t>
            </a:r>
            <a:r>
              <a:rPr lang="en-US" sz="4400" dirty="0" smtClean="0">
                <a:solidFill>
                  <a:schemeClr val="tx2"/>
                </a:solidFill>
                <a:latin typeface="Algerian" pitchFamily="82" charset="0"/>
              </a:rPr>
              <a:t>S O N </a:t>
            </a:r>
            <a:r>
              <a:rPr lang="en-US" sz="4400" dirty="0" err="1" smtClean="0">
                <a:solidFill>
                  <a:schemeClr val="tx2"/>
                </a:solidFill>
                <a:latin typeface="Algerian" pitchFamily="82" charset="0"/>
              </a:rPr>
              <a:t>N</a:t>
            </a:r>
            <a:r>
              <a:rPr lang="en-US" sz="4400" dirty="0" smtClean="0">
                <a:solidFill>
                  <a:schemeClr val="tx2"/>
                </a:solidFill>
                <a:latin typeface="Algerian" pitchFamily="82" charset="0"/>
              </a:rPr>
              <a:t> E T  66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429124" y="1142984"/>
            <a:ext cx="3886208" cy="5143536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Tired with all these, for restful death I cry;</a:t>
            </a:r>
          </a:p>
          <a:p>
            <a:r>
              <a:rPr lang="en-US" sz="2000" dirty="0" smtClean="0"/>
              <a:t>As, to behold desert a beggar born,</a:t>
            </a:r>
          </a:p>
          <a:p>
            <a:r>
              <a:rPr lang="en-US" sz="2000" dirty="0" smtClean="0"/>
              <a:t>And needy nothing trimmed in jollity,</a:t>
            </a:r>
          </a:p>
          <a:p>
            <a:r>
              <a:rPr lang="en-US" sz="2000" dirty="0" smtClean="0"/>
              <a:t>And purest faith unhappily forsworn,</a:t>
            </a:r>
          </a:p>
          <a:p>
            <a:r>
              <a:rPr lang="en-US" sz="2000" dirty="0" smtClean="0"/>
              <a:t>And gilded </a:t>
            </a:r>
            <a:r>
              <a:rPr lang="en-US" sz="2000" dirty="0" err="1" smtClean="0"/>
              <a:t>honour</a:t>
            </a:r>
            <a:r>
              <a:rPr lang="en-US" sz="2000" dirty="0" smtClean="0"/>
              <a:t> shamefully misplaced,</a:t>
            </a:r>
          </a:p>
          <a:p>
            <a:r>
              <a:rPr lang="en-US" sz="2000" dirty="0" smtClean="0"/>
              <a:t>And maiden virtue rudely </a:t>
            </a:r>
            <a:r>
              <a:rPr lang="en-US" sz="2000" dirty="0" err="1" smtClean="0"/>
              <a:t>strumpeted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And right perfection wrongfully disgraced,</a:t>
            </a:r>
          </a:p>
          <a:p>
            <a:r>
              <a:rPr lang="en-US" sz="2000" dirty="0" smtClean="0"/>
              <a:t>And art made tongue-tied by authority,</a:t>
            </a:r>
          </a:p>
          <a:p>
            <a:r>
              <a:rPr lang="en-US" sz="2000" dirty="0" smtClean="0"/>
              <a:t>And folly, doctor-like, controlling skill,</a:t>
            </a:r>
          </a:p>
          <a:p>
            <a:r>
              <a:rPr lang="en-US" sz="2000" dirty="0" smtClean="0"/>
              <a:t>And simple truth miscalled simplicity,</a:t>
            </a:r>
          </a:p>
          <a:p>
            <a:r>
              <a:rPr lang="en-US" sz="2000" dirty="0" smtClean="0"/>
              <a:t>And captive good attending captain ill:</a:t>
            </a:r>
          </a:p>
          <a:p>
            <a:r>
              <a:rPr lang="en-US" sz="2000" dirty="0" smtClean="0"/>
              <a:t>Tired with all these, from these would I be gone</a:t>
            </a:r>
          </a:p>
          <a:p>
            <a:r>
              <a:rPr lang="en-US" sz="2000" dirty="0" smtClean="0"/>
              <a:t>Save that, to die, I live my love alone.</a:t>
            </a:r>
            <a:endParaRPr lang="ru-RU" sz="2000" dirty="0"/>
          </a:p>
        </p:txBody>
      </p:sp>
      <p:pic>
        <p:nvPicPr>
          <p:cNvPr id="7" name="Содержимое 6" descr="sonet6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357298"/>
            <a:ext cx="3571900" cy="5000660"/>
          </a:xfrm>
        </p:spPr>
      </p:pic>
      <p:pic>
        <p:nvPicPr>
          <p:cNvPr id="5" name="lubovj_ne_pokidai_men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1533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786610" cy="7302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Rockwell Extra Bold" pitchFamily="18" charset="0"/>
              </a:rPr>
              <a:t>             </a:t>
            </a:r>
            <a:r>
              <a:rPr lang="en-US" sz="4400" dirty="0" smtClean="0">
                <a:solidFill>
                  <a:schemeClr val="tx2"/>
                </a:solidFill>
                <a:latin typeface="Algerian" pitchFamily="82" charset="0"/>
              </a:rPr>
              <a:t>S O N </a:t>
            </a:r>
            <a:r>
              <a:rPr lang="en-US" sz="4400" dirty="0" err="1" smtClean="0">
                <a:solidFill>
                  <a:schemeClr val="tx2"/>
                </a:solidFill>
                <a:latin typeface="Algerian" pitchFamily="82" charset="0"/>
              </a:rPr>
              <a:t>N</a:t>
            </a:r>
            <a:r>
              <a:rPr lang="en-US" sz="4400" dirty="0" smtClean="0">
                <a:solidFill>
                  <a:schemeClr val="tx2"/>
                </a:solidFill>
                <a:latin typeface="Algerian" pitchFamily="82" charset="0"/>
              </a:rPr>
              <a:t> E T  90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3438" y="5715016"/>
            <a:ext cx="4286280" cy="91440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They hate me when thou wilt; if ever, now;</a:t>
            </a:r>
          </a:p>
          <a:p>
            <a:r>
              <a:rPr lang="en-US" sz="2000" dirty="0" smtClean="0"/>
              <a:t>Now, while the world is bent my deeds to cross,…</a:t>
            </a:r>
            <a:endParaRPr lang="ru-RU" sz="2000" dirty="0"/>
          </a:p>
        </p:txBody>
      </p:sp>
      <p:pic>
        <p:nvPicPr>
          <p:cNvPr id="5" name="Содержимое 4" descr="sonet9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142984"/>
            <a:ext cx="4000528" cy="5214974"/>
          </a:xfrm>
        </p:spPr>
      </p:pic>
      <p:pic>
        <p:nvPicPr>
          <p:cNvPr id="6" name="Рисунок 5" descr="sonet 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142984"/>
            <a:ext cx="3357586" cy="4429156"/>
          </a:xfrm>
          <a:prstGeom prst="rect">
            <a:avLst/>
          </a:prstGeom>
        </p:spPr>
      </p:pic>
      <p:pic>
        <p:nvPicPr>
          <p:cNvPr id="7" name="03-sonet_shekspi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736"/>
            <a:ext cx="7715304" cy="464347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           </a:t>
            </a:r>
            <a:r>
              <a:rPr lang="ru-RU" sz="4000" b="1" i="1" dirty="0" smtClean="0">
                <a:solidFill>
                  <a:schemeClr val="tx2"/>
                </a:solidFill>
              </a:rPr>
              <a:t>О Шекспире</a:t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r>
              <a:rPr lang="ru-RU" sz="4000" b="1" i="1" dirty="0" smtClean="0">
                <a:solidFill>
                  <a:schemeClr val="tx2"/>
                </a:solidFill>
              </a:rPr>
              <a:t>                                       </a:t>
            </a:r>
            <a:r>
              <a:rPr lang="ru-RU" sz="2000" b="1" dirty="0" smtClean="0"/>
              <a:t>Джон Мильтон</a:t>
            </a:r>
            <a:br>
              <a:rPr lang="ru-RU" sz="2000" b="1" dirty="0" smtClean="0"/>
            </a:br>
            <a:r>
              <a:rPr lang="ru-RU" sz="2200" dirty="0" smtClean="0"/>
              <a:t>Нуждается ль, покинув этот мир,</a:t>
            </a:r>
            <a:br>
              <a:rPr lang="ru-RU" sz="2200" dirty="0" smtClean="0"/>
            </a:br>
            <a:r>
              <a:rPr lang="ru-RU" sz="2200" dirty="0" smtClean="0"/>
              <a:t>В труде </a:t>
            </a:r>
            <a:r>
              <a:rPr lang="ru-RU" sz="2000" dirty="0" smtClean="0"/>
              <a:t>каменотёсов</a:t>
            </a:r>
            <a:r>
              <a:rPr lang="ru-RU" sz="2200" dirty="0" smtClean="0"/>
              <a:t> мой Шекспир,</a:t>
            </a:r>
            <a:br>
              <a:rPr lang="ru-RU" sz="2200" dirty="0" smtClean="0"/>
            </a:br>
            <a:r>
              <a:rPr lang="ru-RU" sz="2200" dirty="0" smtClean="0"/>
              <a:t>Чтоб в пирамиде, к звёздам обращённой, </a:t>
            </a:r>
            <a:br>
              <a:rPr lang="ru-RU" sz="2200" dirty="0" smtClean="0"/>
            </a:br>
            <a:r>
              <a:rPr lang="ru-RU" sz="2200" dirty="0" smtClean="0"/>
              <a:t>Таился прах, веками освящённый?</a:t>
            </a:r>
            <a:br>
              <a:rPr lang="ru-RU" sz="2200" dirty="0" smtClean="0"/>
            </a:br>
            <a:r>
              <a:rPr lang="ru-RU" sz="2200" dirty="0" smtClean="0"/>
              <a:t>Наследник славы, для грядущих дней</a:t>
            </a:r>
            <a:br>
              <a:rPr lang="ru-RU" sz="2200" dirty="0" smtClean="0"/>
            </a:br>
            <a:r>
              <a:rPr lang="ru-RU" sz="2200" dirty="0" smtClean="0"/>
              <a:t>Не просишь ты свидетельства камней.</a:t>
            </a:r>
            <a:br>
              <a:rPr lang="ru-RU" sz="2200" dirty="0" smtClean="0"/>
            </a:br>
            <a:r>
              <a:rPr lang="ru-RU" sz="2200" dirty="0" smtClean="0"/>
              <a:t>Ты памятник у каждого из нас</a:t>
            </a:r>
            <a:br>
              <a:rPr lang="ru-RU" sz="2200" dirty="0" smtClean="0"/>
            </a:br>
            <a:r>
              <a:rPr lang="ru-RU" sz="2200" dirty="0" smtClean="0"/>
              <a:t>Воздвиг в душе, которую потряс.</a:t>
            </a:r>
            <a:br>
              <a:rPr lang="ru-RU" sz="2200" dirty="0" smtClean="0"/>
            </a:br>
            <a:r>
              <a:rPr lang="ru-RU" sz="2200" dirty="0" smtClean="0"/>
              <a:t>К позору нерадивого искусства</a:t>
            </a:r>
            <a:br>
              <a:rPr lang="ru-RU" sz="2200" dirty="0" smtClean="0"/>
            </a:br>
            <a:r>
              <a:rPr lang="ru-RU" sz="2200" dirty="0" smtClean="0"/>
              <a:t>Твои стихи текут, волнуя чувства.</a:t>
            </a:r>
            <a:br>
              <a:rPr lang="ru-RU" sz="2200" dirty="0" smtClean="0"/>
            </a:br>
            <a:r>
              <a:rPr lang="ru-RU" sz="2200" dirty="0" smtClean="0"/>
              <a:t>И в памяти у нас из книг твоих</a:t>
            </a:r>
            <a:br>
              <a:rPr lang="ru-RU" sz="2200" dirty="0" smtClean="0"/>
            </a:br>
            <a:r>
              <a:rPr lang="ru-RU" sz="2200" dirty="0" smtClean="0"/>
              <a:t>оттиснув навсегда дельфийский стих.</a:t>
            </a:r>
            <a:br>
              <a:rPr lang="ru-RU" sz="2200" dirty="0" smtClean="0"/>
            </a:br>
            <a:r>
              <a:rPr lang="ru-RU" sz="2200" dirty="0" smtClean="0"/>
              <a:t>Воображенье наше до конца</a:t>
            </a:r>
            <a:br>
              <a:rPr lang="ru-RU" sz="2200" dirty="0" smtClean="0"/>
            </a:br>
            <a:r>
              <a:rPr lang="ru-RU" sz="2200" dirty="0" smtClean="0"/>
              <a:t>Пленив и в  мрамор превратив сердца,</a:t>
            </a:r>
            <a:br>
              <a:rPr lang="ru-RU" sz="2200" dirty="0" smtClean="0"/>
            </a:br>
            <a:r>
              <a:rPr lang="ru-RU" sz="2200" dirty="0" smtClean="0"/>
              <a:t>Ты в них покоишься. Все короли</a:t>
            </a:r>
            <a:br>
              <a:rPr lang="ru-RU" sz="2200" dirty="0" smtClean="0"/>
            </a:br>
            <a:r>
              <a:rPr lang="ru-RU" sz="2200" dirty="0" smtClean="0"/>
              <a:t>Такую честь бы жизни предпочли.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( перевод С.Я. Маршака</a:t>
            </a:r>
            <a:r>
              <a:rPr lang="ru-RU" sz="2700" dirty="0" smtClean="0"/>
              <a:t>)   </a:t>
            </a:r>
            <a:br>
              <a:rPr lang="ru-RU" sz="27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400" dirty="0" smtClean="0"/>
              <a:t> </a:t>
            </a:r>
            <a:endParaRPr lang="ru-RU" sz="4000" dirty="0"/>
          </a:p>
        </p:txBody>
      </p:sp>
      <p:pic>
        <p:nvPicPr>
          <p:cNvPr id="10" name="Рисунок 9" descr="monu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571612"/>
            <a:ext cx="2643206" cy="3929090"/>
          </a:xfrm>
          <a:prstGeom prst="rect">
            <a:avLst/>
          </a:prstGeom>
        </p:spPr>
      </p:pic>
      <p:pic>
        <p:nvPicPr>
          <p:cNvPr id="4" name="01-franchesko_de_milano_xvi_v_-_suita_dlya_lutn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1533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Resources</a:t>
            </a:r>
            <a:r>
              <a:rPr lang="en-US" dirty="0" smtClean="0"/>
              <a:t>: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Foto.mail.ru</a:t>
            </a:r>
          </a:p>
          <a:p>
            <a:r>
              <a:rPr lang="en-US" sz="2000" dirty="0" smtClean="0"/>
              <a:t>http: // vsekommentarii.com</a:t>
            </a:r>
          </a:p>
          <a:p>
            <a:r>
              <a:rPr lang="en-US" sz="2000" dirty="0" smtClean="0"/>
              <a:t>Weblog.rc-mir.com</a:t>
            </a:r>
          </a:p>
          <a:p>
            <a:r>
              <a:rPr lang="en-US" sz="2000" dirty="0" smtClean="0">
                <a:hlinkClick r:id="rId2"/>
              </a:rPr>
              <a:t>www.historylost.ru</a:t>
            </a:r>
            <a:endParaRPr lang="en-US" sz="2000" dirty="0" smtClean="0"/>
          </a:p>
          <a:p>
            <a:r>
              <a:rPr lang="en-US" sz="2000" dirty="0" smtClean="0">
                <a:hlinkClick r:id="rId3"/>
              </a:rPr>
              <a:t>www.avialine.com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www.liveinternet.ru</a:t>
            </a:r>
            <a:endParaRPr lang="en-US" sz="2000" dirty="0" smtClean="0"/>
          </a:p>
          <a:p>
            <a:r>
              <a:rPr lang="en-US" sz="2000" dirty="0" smtClean="0"/>
              <a:t>www.gallery.krugozor.ru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53376" cy="1357322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    </a:t>
            </a:r>
            <a:r>
              <a:rPr lang="en-US" sz="4800" dirty="0" smtClean="0">
                <a:solidFill>
                  <a:schemeClr val="tx2"/>
                </a:solidFill>
                <a:latin typeface="Algerian" pitchFamily="82" charset="0"/>
              </a:rPr>
              <a:t>William  Shakespeare</a:t>
            </a:r>
            <a:br>
              <a:rPr lang="en-US" sz="4800" dirty="0" smtClean="0">
                <a:solidFill>
                  <a:schemeClr val="tx2"/>
                </a:solidFill>
                <a:latin typeface="Algerian" pitchFamily="82" charset="0"/>
              </a:rPr>
            </a:br>
            <a:r>
              <a:rPr lang="en-US" sz="4800" dirty="0" smtClean="0">
                <a:solidFill>
                  <a:schemeClr val="tx2"/>
                </a:solidFill>
                <a:latin typeface="Algerian" pitchFamily="82" charset="0"/>
              </a:rPr>
              <a:t>                1564 - 1616 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8" name="Рисунок 7" descr="photo shakeapear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870" b="15870"/>
          <a:stretch>
            <a:fillRect/>
          </a:stretch>
        </p:blipFill>
        <p:spPr>
          <a:xfrm>
            <a:off x="214282" y="1857364"/>
            <a:ext cx="4575432" cy="464347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556734" y="1928802"/>
            <a:ext cx="3053866" cy="4286280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 smtClean="0">
                <a:latin typeface="Baskerville Old Face" pitchFamily="18" charset="0"/>
              </a:rPr>
              <a:t>“The brilliant poet, the marvelous dramatist, the greatest of the great. He was not of an age, but for all time.”</a:t>
            </a:r>
          </a:p>
          <a:p>
            <a:r>
              <a:rPr lang="en-US" sz="5100" dirty="0" smtClean="0">
                <a:latin typeface="Baskerville Old Face" pitchFamily="18" charset="0"/>
              </a:rPr>
              <a:t> </a:t>
            </a:r>
          </a:p>
          <a:p>
            <a:r>
              <a:rPr lang="en-US" sz="5100" dirty="0" smtClean="0">
                <a:latin typeface="Baskerville Old Face" pitchFamily="18" charset="0"/>
              </a:rPr>
              <a:t>        John Dryden   </a:t>
            </a:r>
          </a:p>
          <a:p>
            <a:endParaRPr lang="ru-RU" dirty="0"/>
          </a:p>
        </p:txBody>
      </p:sp>
      <p:pic>
        <p:nvPicPr>
          <p:cNvPr id="5" name="01-franchesko_de_milano_xvi_v_-_suita_dlya_lutn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2"/>
          </p:nvPr>
        </p:nvSpPr>
        <p:spPr>
          <a:xfrm>
            <a:off x="214282" y="357166"/>
            <a:ext cx="8715436" cy="1143008"/>
          </a:xfrm>
        </p:spPr>
        <p:txBody>
          <a:bodyPr>
            <a:noAutofit/>
          </a:bodyPr>
          <a:lstStyle/>
          <a:p>
            <a:r>
              <a:rPr lang="en-US" sz="2400" dirty="0" smtClean="0"/>
              <a:t>Stratford-on- Avon  is a native town of William Shakespeare. This is the house where the third son of the Shakespeare’s family was born.</a:t>
            </a:r>
            <a:endParaRPr lang="ru-RU" sz="2400" dirty="0"/>
          </a:p>
        </p:txBody>
      </p:sp>
      <p:pic>
        <p:nvPicPr>
          <p:cNvPr id="17" name="Содержимое 16" descr="repphoto_4230_471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714488"/>
            <a:ext cx="6000792" cy="4376758"/>
          </a:xfrm>
        </p:spPr>
      </p:pic>
      <p:pic>
        <p:nvPicPr>
          <p:cNvPr id="6" name="Рисунок 5" descr="birthr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428736"/>
            <a:ext cx="2428892" cy="2214578"/>
          </a:xfrm>
          <a:prstGeom prst="rect">
            <a:avLst/>
          </a:prstGeom>
        </p:spPr>
      </p:pic>
      <p:pic>
        <p:nvPicPr>
          <p:cNvPr id="7" name="Рисунок 6" descr="repphoto_4222_43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3929066"/>
            <a:ext cx="3214710" cy="3086097"/>
          </a:xfrm>
          <a:prstGeom prst="rect">
            <a:avLst/>
          </a:prstGeom>
        </p:spPr>
      </p:pic>
      <p:pic>
        <p:nvPicPr>
          <p:cNvPr id="9" name="01-franchesko_de_milano_xvi_v_-_suita_dlya_lutn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5715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115328" cy="114300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      </a:t>
            </a:r>
            <a:r>
              <a:rPr lang="en-US" sz="5400" dirty="0" smtClean="0">
                <a:solidFill>
                  <a:schemeClr val="tx2"/>
                </a:solidFill>
                <a:latin typeface="Algerian" pitchFamily="82" charset="0"/>
              </a:rPr>
              <a:t>Grammar  school</a:t>
            </a:r>
            <a:endParaRPr lang="ru-RU" sz="5400" dirty="0">
              <a:solidFill>
                <a:schemeClr val="tx2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28596" y="5715016"/>
            <a:ext cx="8143932" cy="914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In his childhood William probably attended the Stratford Grammar School</a:t>
            </a:r>
            <a:endParaRPr lang="ru-RU" sz="3200" dirty="0"/>
          </a:p>
        </p:txBody>
      </p:sp>
      <p:pic>
        <p:nvPicPr>
          <p:cNvPr id="8" name="Содержимое 7" descr="guildandschoo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357298"/>
            <a:ext cx="5143536" cy="3857652"/>
          </a:xfrm>
        </p:spPr>
      </p:pic>
      <p:pic>
        <p:nvPicPr>
          <p:cNvPr id="6" name="Рисунок 5" descr="grammar scho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2000240"/>
            <a:ext cx="3500462" cy="3143272"/>
          </a:xfrm>
          <a:prstGeom prst="rect">
            <a:avLst/>
          </a:prstGeom>
        </p:spPr>
      </p:pic>
      <p:pic>
        <p:nvPicPr>
          <p:cNvPr id="9" name="01-franchesko_de_milano_xvi_v_-_suita_dlya_lutn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358114" cy="73025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accent5"/>
                </a:solidFill>
              </a:rPr>
              <a:t>  </a:t>
            </a:r>
            <a:r>
              <a:rPr lang="en-US" sz="6000" dirty="0" smtClean="0">
                <a:solidFill>
                  <a:schemeClr val="tx2"/>
                </a:solidFill>
                <a:latin typeface="Algerian" pitchFamily="82" charset="0"/>
              </a:rPr>
              <a:t>The Globe Theatre</a:t>
            </a:r>
            <a:endParaRPr lang="ru-RU" sz="60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4414" y="5572140"/>
            <a:ext cx="6429420" cy="107157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By the year 1592 Shakespeare had arrived in London and began to write plays to the theatre “ The Globe”. He was an actor there too.</a:t>
            </a:r>
            <a:endParaRPr lang="ru-RU" sz="2000" dirty="0"/>
          </a:p>
        </p:txBody>
      </p:sp>
      <p:pic>
        <p:nvPicPr>
          <p:cNvPr id="5" name="Содержимое 4" descr="0028-022-The-Globe-Theate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357298"/>
            <a:ext cx="4429156" cy="3786214"/>
          </a:xfrm>
        </p:spPr>
      </p:pic>
      <p:pic>
        <p:nvPicPr>
          <p:cNvPr id="6" name="Рисунок 5" descr="neizgen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357298"/>
            <a:ext cx="4000528" cy="3786214"/>
          </a:xfrm>
          <a:prstGeom prst="rect">
            <a:avLst/>
          </a:prstGeom>
        </p:spPr>
      </p:pic>
      <p:pic>
        <p:nvPicPr>
          <p:cNvPr id="8" name="01-franchesko_de_milano_xvi_v_-_suita_dlya_lutn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86776" y="5929330"/>
            <a:ext cx="509590" cy="509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15370" cy="78581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Церковь Святой Троицы в </a:t>
            </a:r>
            <a:r>
              <a:rPr lang="ru-RU" sz="3600" dirty="0" err="1" smtClean="0"/>
              <a:t>Стратфорде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071934" y="4786322"/>
            <a:ext cx="5072066" cy="171451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“ Good friend, for Jesus sake, forbear</a:t>
            </a:r>
          </a:p>
          <a:p>
            <a:r>
              <a:rPr lang="en-US" sz="2000" dirty="0" smtClean="0"/>
              <a:t>  To dig the dust enclosed here;</a:t>
            </a:r>
          </a:p>
          <a:p>
            <a:r>
              <a:rPr lang="en-US" sz="2000" dirty="0" smtClean="0"/>
              <a:t>   Blessed be he that spares these stones,</a:t>
            </a:r>
          </a:p>
          <a:p>
            <a:r>
              <a:rPr lang="en-US" sz="2000" dirty="0" smtClean="0"/>
              <a:t>   And cursed be he that moves my bones.”</a:t>
            </a:r>
            <a:endParaRPr lang="ru-RU" sz="2000" dirty="0"/>
          </a:p>
        </p:txBody>
      </p:sp>
      <p:pic>
        <p:nvPicPr>
          <p:cNvPr id="8" name="Содержимое 7" descr="надгробный кмень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14810" y="1142984"/>
            <a:ext cx="4286248" cy="3810000"/>
          </a:xfrm>
        </p:spPr>
      </p:pic>
      <p:pic>
        <p:nvPicPr>
          <p:cNvPr id="9" name="Рисунок 8" descr="церковь святой троицы, место захоронения  шекспи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000108"/>
            <a:ext cx="3571900" cy="4357718"/>
          </a:xfrm>
          <a:prstGeom prst="rect">
            <a:avLst/>
          </a:prstGeom>
        </p:spPr>
      </p:pic>
      <p:pic>
        <p:nvPicPr>
          <p:cNvPr id="6" name="epilog_allilu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0034" y="6276972"/>
            <a:ext cx="428628" cy="366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993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lgerian" pitchFamily="82" charset="0"/>
              </a:rPr>
              <a:t>MONUMENTS TO SHAKEAPEARE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457200" y="5072074"/>
            <a:ext cx="4040188" cy="1252526"/>
          </a:xfrm>
        </p:spPr>
        <p:txBody>
          <a:bodyPr/>
          <a:lstStyle/>
          <a:p>
            <a:r>
              <a:rPr lang="en-US" dirty="0" smtClean="0"/>
              <a:t>Shakespeare’s Monument</a:t>
            </a:r>
          </a:p>
          <a:p>
            <a:r>
              <a:rPr lang="en-US" dirty="0" smtClean="0"/>
              <a:t>In Westminster Abbey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3"/>
          </p:nvPr>
        </p:nvSpPr>
        <p:spPr>
          <a:xfrm>
            <a:off x="4857752" y="5486400"/>
            <a:ext cx="4071966" cy="1085872"/>
          </a:xfrm>
        </p:spPr>
        <p:txBody>
          <a:bodyPr>
            <a:normAutofit/>
          </a:bodyPr>
          <a:lstStyle/>
          <a:p>
            <a:r>
              <a:rPr lang="en-US" dirty="0" smtClean="0"/>
              <a:t>Shakespeare’s Monument in Stratford-on- Avon</a:t>
            </a:r>
            <a:endParaRPr lang="ru-RU" dirty="0"/>
          </a:p>
        </p:txBody>
      </p:sp>
      <p:pic>
        <p:nvPicPr>
          <p:cNvPr id="10" name="Содержимое 9" descr="monument in Abbey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0034" y="1428736"/>
            <a:ext cx="4040188" cy="3286148"/>
          </a:xfrm>
        </p:spPr>
      </p:pic>
      <p:pic>
        <p:nvPicPr>
          <p:cNvPr id="13" name="Содержимое 12" descr="shakespeare's monument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86380" y="1285860"/>
            <a:ext cx="2623247" cy="4000528"/>
          </a:xfrm>
        </p:spPr>
      </p:pic>
      <p:pic>
        <p:nvPicPr>
          <p:cNvPr id="7" name="01-franchesko_de_milano_xvi_v_-_suita_dlya_lutn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43900" y="6286520"/>
            <a:ext cx="366714" cy="366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500990" cy="730250"/>
          </a:xfrm>
        </p:spPr>
        <p:txBody>
          <a:bodyPr>
            <a:noAutofit/>
          </a:bodyPr>
          <a:lstStyle/>
          <a:p>
            <a:r>
              <a:rPr lang="ru-RU" sz="4800" dirty="0" smtClean="0"/>
              <a:t>   </a:t>
            </a:r>
            <a:r>
              <a:rPr lang="en-US" sz="4800" dirty="0" smtClean="0">
                <a:solidFill>
                  <a:schemeClr val="tx2"/>
                </a:solidFill>
                <a:latin typeface="Algerian" pitchFamily="82" charset="0"/>
              </a:rPr>
              <a:t>The Great Unknown</a:t>
            </a:r>
            <a:endParaRPr lang="ru-RU" sz="48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4929198"/>
            <a:ext cx="8643998" cy="1714512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+mj-lt"/>
              </a:rPr>
              <a:t>Кто же скрывался под именем Шекспира? Кто писал за Шекспира бессмертные произведения? Был ли это известный философ и мыслитель Френсис Бекон? А может это был Кристофер </a:t>
            </a:r>
            <a:r>
              <a:rPr lang="ru-RU" sz="2400" dirty="0" err="1" smtClean="0">
                <a:latin typeface="+mj-lt"/>
              </a:rPr>
              <a:t>Марло</a:t>
            </a:r>
            <a:r>
              <a:rPr lang="ru-RU" sz="2400" dirty="0" smtClean="0">
                <a:latin typeface="+mj-lt"/>
              </a:rPr>
              <a:t>? Споры идут до сих пор, но мы с удовольствием читаем произведения великого и таинственного Шекспира.  </a:t>
            </a:r>
            <a:endParaRPr lang="ru-RU" sz="2400" dirty="0">
              <a:latin typeface="+mj-lt"/>
            </a:endParaRPr>
          </a:p>
        </p:txBody>
      </p:sp>
      <p:pic>
        <p:nvPicPr>
          <p:cNvPr id="7" name="Рисунок 6" descr="neizge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4762500" cy="3581400"/>
          </a:xfrm>
          <a:prstGeom prst="rect">
            <a:avLst/>
          </a:prstGeom>
        </p:spPr>
      </p:pic>
      <p:pic>
        <p:nvPicPr>
          <p:cNvPr id="9" name="Рисунок 8" descr="20061_19-09-2010_00_04_04_(1)_big.jpg"/>
          <p:cNvPicPr>
            <a:picLocks noChangeAspect="1"/>
          </p:cNvPicPr>
          <p:nvPr/>
        </p:nvPicPr>
        <p:blipFill>
          <a:blip r:embed="rId3" cstate="print"/>
          <a:srcRect l="20732" r="20732"/>
          <a:stretch>
            <a:fillRect/>
          </a:stretch>
        </p:blipFill>
        <p:spPr>
          <a:xfrm>
            <a:off x="5429256" y="1285860"/>
            <a:ext cx="3429024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Rockwell Extra Bold" pitchFamily="18" charset="0"/>
              </a:rPr>
              <a:t>           </a:t>
            </a:r>
            <a:r>
              <a:rPr lang="en-US" b="1" dirty="0" smtClean="0">
                <a:solidFill>
                  <a:schemeClr val="tx2"/>
                </a:solidFill>
                <a:latin typeface="Algerian" pitchFamily="82" charset="0"/>
              </a:rPr>
              <a:t>C O M E D I E S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" name="Содержимое 5" descr="12 ноч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499" t="11250" r="17501" b="11874"/>
          <a:stretch>
            <a:fillRect/>
          </a:stretch>
        </p:blipFill>
        <p:spPr>
          <a:xfrm rot="21199339">
            <a:off x="444272" y="2410173"/>
            <a:ext cx="2374689" cy="4094185"/>
          </a:xfrm>
        </p:spPr>
      </p:pic>
      <p:pic>
        <p:nvPicPr>
          <p:cNvPr id="7" name="Рисунок 6" descr="много шума из ниче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571612"/>
            <a:ext cx="2428892" cy="4000528"/>
          </a:xfrm>
          <a:prstGeom prst="rect">
            <a:avLst/>
          </a:prstGeom>
        </p:spPr>
      </p:pic>
      <p:pic>
        <p:nvPicPr>
          <p:cNvPr id="8" name="Рисунок 7" descr="сон в летнюю ноч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4331">
            <a:off x="5651037" y="1269932"/>
            <a:ext cx="3286116" cy="5143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9256" y="6429396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Сон в летнюю ночь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407</TotalTime>
  <Words>464</Words>
  <Application>Microsoft Office PowerPoint</Application>
  <PresentationFormat>Экран (4:3)</PresentationFormat>
  <Paragraphs>59</Paragraphs>
  <Slides>16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    Shakespeare  Forever  and for  all</vt:lpstr>
      <vt:lpstr>    William  Shakespeare                 1564 - 1616 </vt:lpstr>
      <vt:lpstr> </vt:lpstr>
      <vt:lpstr>      Grammar  school</vt:lpstr>
      <vt:lpstr>  The Globe Theatre</vt:lpstr>
      <vt:lpstr>  Церковь Святой Троицы в Стратфорде</vt:lpstr>
      <vt:lpstr>MONUMENTS TO SHAKEAPEARE</vt:lpstr>
      <vt:lpstr>   The Great Unknown</vt:lpstr>
      <vt:lpstr>           C O M E D I E S</vt:lpstr>
      <vt:lpstr>T R A G E D I E S</vt:lpstr>
      <vt:lpstr>        Romeo and Juliet</vt:lpstr>
      <vt:lpstr>        S O N E T S </vt:lpstr>
      <vt:lpstr>      S O N N E T  66</vt:lpstr>
      <vt:lpstr>             S O N N E T  90</vt:lpstr>
      <vt:lpstr>           О Шекспире                                        Джон Мильтон Нуждается ль, покинув этот мир, В труде каменотёсов мой Шекспир, Чтоб в пирамиде, к звёздам обращённой,  Таился прах, веками освящённый? Наследник славы, для грядущих дней Не просишь ты свидетельства камней. Ты памятник у каждого из нас Воздвиг в душе, которую потряс. К позору нерадивого искусства Твои стихи текут, волнуя чувства. И в памяти у нас из книг твоих оттиснув навсегда дельфийский стих. Воображенье наше до конца Пленив и в  мрамор превратив сердца, Ты в них покоишься. Все короли Такую честь бы жизни предпочли.                                                             ( перевод С.Я. Маршака)      </vt:lpstr>
      <vt:lpstr>Resources: 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53</cp:revision>
  <dcterms:created xsi:type="dcterms:W3CDTF">2011-03-11T08:22:28Z</dcterms:created>
  <dcterms:modified xsi:type="dcterms:W3CDTF">2011-10-28T10:37:38Z</dcterms:modified>
</cp:coreProperties>
</file>