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66" r:id="rId11"/>
    <p:sldId id="262" r:id="rId12"/>
    <p:sldId id="271" r:id="rId13"/>
    <p:sldId id="270" r:id="rId14"/>
    <p:sldId id="269" r:id="rId15"/>
    <p:sldId id="276" r:id="rId16"/>
    <p:sldId id="277" r:id="rId17"/>
    <p:sldId id="272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вел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17567"/>
    <a:srgbClr val="990000"/>
    <a:srgbClr val="006600"/>
    <a:srgbClr val="339966"/>
    <a:srgbClr val="663300"/>
    <a:srgbClr val="996633"/>
    <a:srgbClr val="E69F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E42B5-29F6-41CC-8732-BCB30FB8A3EC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66E4-D89C-4868-B4E5-0F8DDCF94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C537-2FF8-4A3F-A815-BE71B3255BD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2415-0D1D-495D-91FC-00A666AB9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987C3-3E40-4242-8EE2-ACF5F25B404A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8B93-99EC-4DAE-AD28-F80001982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D210-57CA-4F25-87B2-89A6F7FD037B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F7C8-1B4A-4DD7-8486-191BF4294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98FA-C1CC-4760-A306-6FE44762CDF8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959A-123F-4E58-BE56-70F3D7ABA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2FFB-FCE1-4D59-BA03-CF76C02F7FA3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1521-1C22-46D1-A4AD-C2F090673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976D0-504C-4F9E-9A74-F2ADBE028F9A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C962-F33C-42C2-A4D5-43FA1C79C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1573F-4A85-42C6-9D2B-7340C71505D7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42BC3-E77A-40B5-B1BC-7F638C025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22DB-EE55-4E03-8B74-B0F0C73AFFDC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5C69-83BB-48F4-9033-6ECF08E07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8DA5-AA51-4F30-B628-9ADA0F74EC56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48D9-6A95-4A14-AC14-3DD7C94F5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750A-4E15-4D91-8938-7AB71B9A4556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9917-1936-45B6-88C4-4CBF59FF7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FF42-023F-497D-B520-213042110F47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D6CCA-AD2B-4CDB-BB7B-3C1FFEFB3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36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6DC4D3-1814-403A-8E6A-DA9DB6847322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9196B8-675A-40DB-94B5-6E3FBE96E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8288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Подготовка к ЕГЭ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2643188"/>
            <a:ext cx="7772400" cy="2714638"/>
          </a:xfrm>
        </p:spPr>
        <p:txBody>
          <a:bodyPr>
            <a:normAutofit lnSpcReduction="10000"/>
          </a:bodyPr>
          <a:lstStyle/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Урок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повторения.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Некоторые свойства плоских фигур.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660033"/>
                </a:solidFill>
              </a:rPr>
              <a:t>Учитель МОУ СОШ № 22</a:t>
            </a: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660033"/>
                </a:solidFill>
              </a:rPr>
              <a:t>г.о.Орехово-Зуево</a:t>
            </a: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err="1" smtClean="0">
                <a:solidFill>
                  <a:srgbClr val="660033"/>
                </a:solidFill>
              </a:rPr>
              <a:t>Смыгина</a:t>
            </a:r>
            <a:r>
              <a:rPr lang="ru-RU" sz="2000" b="1" i="1" dirty="0" smtClean="0">
                <a:solidFill>
                  <a:srgbClr val="660033"/>
                </a:solidFill>
              </a:rPr>
              <a:t> М.П.</a:t>
            </a:r>
          </a:p>
          <a:p>
            <a:pPr lvl="1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7863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ПП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68313" y="2276475"/>
            <a:ext cx="81359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№5.В 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треугольнике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ABC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угол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C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равен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90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 0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, 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косинус внешнего угла при вершине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равен</a:t>
            </a:r>
            <a:r>
              <a:rPr lang="en-US" sz="2800" dirty="0">
                <a:solidFill>
                  <a:srgbClr val="660033"/>
                </a:solidFill>
                <a:latin typeface="+mn-lt"/>
              </a:rPr>
              <a:t> - 0.51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. Найдите</a:t>
            </a:r>
            <a:r>
              <a:rPr lang="en-US" sz="2800" dirty="0">
                <a:solidFill>
                  <a:srgbClr val="660033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  <a:latin typeface="+mn-lt"/>
              </a:rPr>
              <a:t>cos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.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750" y="4581525"/>
            <a:ext cx="82089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№6.В 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треугольнике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ABC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угол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C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равен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90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 0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, 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тангенс внешнего угла при вершине </a:t>
            </a:r>
            <a:r>
              <a:rPr lang="ru-RU" sz="2800" i="1" dirty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равен</a:t>
            </a:r>
            <a:r>
              <a:rPr lang="en-US" sz="2800" dirty="0">
                <a:solidFill>
                  <a:srgbClr val="660033"/>
                </a:solidFill>
                <a:latin typeface="+mn-lt"/>
              </a:rPr>
              <a:t> -0.31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 . Найдите </a:t>
            </a:r>
            <a:r>
              <a:rPr lang="en-US" sz="2800" dirty="0" err="1" smtClean="0">
                <a:solidFill>
                  <a:srgbClr val="660033"/>
                </a:solidFill>
                <a:latin typeface="+mn-lt"/>
              </a:rPr>
              <a:t>tg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>
                <a:solidFill>
                  <a:srgbClr val="660033"/>
                </a:solidFill>
                <a:latin typeface="+mn-lt"/>
              </a:rPr>
              <a:t>.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516688" y="1700213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Ответ: 0,31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500826" y="3857628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0,51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6588125" y="6092825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Ответ: 0,31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214290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№4.В треугольнике </a:t>
            </a:r>
            <a:r>
              <a:rPr lang="ru-RU" sz="2800" i="1" dirty="0" smtClean="0">
                <a:solidFill>
                  <a:srgbClr val="660033"/>
                </a:solidFill>
                <a:latin typeface="+mn-lt"/>
              </a:rPr>
              <a:t>ABC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угол </a:t>
            </a:r>
            <a:r>
              <a:rPr lang="ru-RU" sz="2800" i="1" dirty="0" smtClean="0">
                <a:solidFill>
                  <a:srgbClr val="660033"/>
                </a:solidFill>
                <a:latin typeface="+mn-lt"/>
              </a:rPr>
              <a:t>C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равен 90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 0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, синус внешнего угла при вершине </a:t>
            </a:r>
            <a:r>
              <a:rPr lang="ru-RU" sz="2800" i="1" dirty="0" smtClean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равен 0,31. Найдите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sin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660033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rgbClr val="660033"/>
                </a:solidFill>
                <a:latin typeface="+mn-lt"/>
              </a:rPr>
              <a:t>.</a:t>
            </a:r>
            <a:endParaRPr lang="ru-RU" sz="2800" dirty="0">
              <a:solidFill>
                <a:srgbClr val="660033"/>
              </a:solidFill>
              <a:latin typeface="+mn-lt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/>
      <p:bldP spid="24600" grpId="0"/>
      <p:bldP spid="24601" grpId="0"/>
      <p:bldP spid="24602" grpId="0"/>
      <p:bldP spid="2460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5720" y="214290"/>
            <a:ext cx="80724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№7.В треугольнике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90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,синус внешнего угла при вершине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      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Найдите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cos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</a:t>
            </a: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57158" y="4214818"/>
            <a:ext cx="80724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№9.В треугольнике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Book Antiqua" pitchFamily="18" charset="0"/>
              </a:rPr>
              <a:t>90</a:t>
            </a:r>
            <a:r>
              <a:rPr lang="en-US" sz="2800" dirty="0" smtClean="0">
                <a:solidFill>
                  <a:schemeClr val="bg1"/>
                </a:solidFill>
                <a:latin typeface="Book Antiqua" pitchFamily="18" charset="0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,синус внешнего угла при вершине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       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Найдите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tg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57158" y="2000240"/>
            <a:ext cx="85011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№8.В треугольнике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</a:t>
            </a:r>
            <a:r>
              <a:rPr lang="ru-RU" sz="2800" dirty="0" smtClean="0">
                <a:solidFill>
                  <a:schemeClr val="bg1"/>
                </a:solidFill>
                <a:latin typeface="Book Antiqua" pitchFamily="18" charset="0"/>
              </a:rPr>
              <a:t>90</a:t>
            </a:r>
            <a:r>
              <a:rPr lang="en-US" sz="2800" dirty="0" smtClean="0">
                <a:solidFill>
                  <a:schemeClr val="bg1"/>
                </a:solidFill>
                <a:latin typeface="Book Antiqua" pitchFamily="18" charset="0"/>
              </a:rPr>
              <a:t>º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,косинус внешнего угла при вершине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     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Найдите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sin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endParaRPr lang="ru-RU" dirty="0"/>
          </a:p>
        </p:txBody>
      </p:sp>
      <p:pic>
        <p:nvPicPr>
          <p:cNvPr id="37" name="Рисунок 36" descr="\frac{8 \sqrt{89}}{89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643446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-\frac{ \sqrt{3}}{2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428868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6500826" y="1500174"/>
            <a:ext cx="1867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</a:rPr>
              <a:t>Ответ: 0,2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5643578"/>
            <a:ext cx="186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</a:rPr>
              <a:t>Ответ: </a:t>
            </a:r>
            <a:r>
              <a:rPr lang="en-US" sz="2800" dirty="0" smtClean="0">
                <a:solidFill>
                  <a:srgbClr val="990000"/>
                </a:solidFill>
              </a:rPr>
              <a:t>1,6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00826" y="3500438"/>
            <a:ext cx="186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</a:rPr>
              <a:t>Ответ: 0,5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642918"/>
            <a:ext cx="448948" cy="642942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.OB10.B4.15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42918"/>
            <a:ext cx="2571764" cy="1451546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57950" y="2500306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49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500438"/>
            <a:ext cx="55007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№11.В треугольнике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угол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равен  17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º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,угол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равен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71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º ,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CH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 — высота. Найдите разность углов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ACH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и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BCH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. Ответ дайте в градусах.</a:t>
            </a:r>
          </a:p>
          <a:p>
            <a:endParaRPr lang="ru-RU" dirty="0"/>
          </a:p>
        </p:txBody>
      </p:sp>
      <p:pic>
        <p:nvPicPr>
          <p:cNvPr id="7" name="Рисунок 6" descr="MA.OB10.B4.16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500438"/>
            <a:ext cx="2500330" cy="1928826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388" y="5763300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Ответ: 54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5715040" cy="2214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№10.В треугольнике </a:t>
            </a:r>
            <a:r>
              <a:rPr lang="ru-RU" sz="3100" i="1" dirty="0" smtClean="0">
                <a:solidFill>
                  <a:schemeClr val="bg1"/>
                </a:solidFill>
                <a:effectLst/>
                <a:latin typeface="+mn-lt"/>
              </a:rPr>
              <a:t>ABC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 угол </a:t>
            </a:r>
            <a:r>
              <a:rPr lang="ru-RU" sz="3100" i="1" dirty="0" smtClean="0">
                <a:solidFill>
                  <a:schemeClr val="bg1"/>
                </a:solidFill>
                <a:effectLst/>
                <a:latin typeface="+mn-lt"/>
              </a:rPr>
              <a:t>C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en-US" sz="31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равен  90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+mn-lt"/>
              </a:rPr>
              <a:t>º ,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sz="3100" i="1" dirty="0" smtClean="0">
                <a:solidFill>
                  <a:schemeClr val="bg1"/>
                </a:solidFill>
                <a:effectLst/>
                <a:latin typeface="+mn-lt"/>
              </a:rPr>
              <a:t>CH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 — высота, угол </a:t>
            </a:r>
            <a:r>
              <a:rPr lang="ru-RU" sz="3100" i="1" dirty="0" smtClean="0">
                <a:solidFill>
                  <a:schemeClr val="bg1"/>
                </a:solidFill>
                <a:effectLst/>
                <a:latin typeface="+mn-lt"/>
              </a:rPr>
              <a:t>A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 равен  49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+mn-lt"/>
              </a:rPr>
              <a:t>º ,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 Найдите угол </a:t>
            </a:r>
            <a:r>
              <a:rPr lang="ru-RU" sz="3100" i="1" dirty="0" smtClean="0">
                <a:solidFill>
                  <a:schemeClr val="bg1"/>
                </a:solidFill>
                <a:effectLst/>
                <a:latin typeface="+mn-lt"/>
              </a:rPr>
              <a:t>BCH</a:t>
            </a: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. Ответ дайте в градусах.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A.OB10.B4.17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00042"/>
            <a:ext cx="2214574" cy="1402489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00826" y="2214554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20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500438"/>
            <a:ext cx="5643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№13.В треугольнике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AD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 — биссектриса, угол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равен  20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,</a:t>
            </a:r>
            <a:endParaRPr lang="en-US" sz="28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угол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CAD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 равен 50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.Найдите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угол 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</a:rPr>
              <a:t>. Ответ дайте в градусах.</a:t>
            </a:r>
            <a:endParaRPr lang="ru-RU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514351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</a:t>
            </a:r>
            <a:r>
              <a:rPr lang="en-US" sz="2800" dirty="0" smtClean="0">
                <a:solidFill>
                  <a:srgbClr val="660033"/>
                </a:solidFill>
              </a:rPr>
              <a:t>6</a:t>
            </a:r>
            <a:r>
              <a:rPr lang="ru-RU" sz="2800" dirty="0" smtClean="0">
                <a:solidFill>
                  <a:srgbClr val="660033"/>
                </a:solidFill>
              </a:rPr>
              <a:t>0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5543560" cy="208279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№12.В треугольнике </a:t>
            </a:r>
            <a:r>
              <a:rPr lang="ru-RU" sz="2800" i="1" dirty="0" smtClean="0">
                <a:solidFill>
                  <a:schemeClr val="bg1"/>
                </a:solidFill>
                <a:effectLst/>
                <a:latin typeface="+mn-lt"/>
              </a:rPr>
              <a:t>ABC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 угол </a:t>
            </a:r>
            <a:r>
              <a:rPr lang="ru-RU" sz="2800" i="1" dirty="0" smtClean="0">
                <a:solidFill>
                  <a:schemeClr val="bg1"/>
                </a:solidFill>
                <a:effectLst/>
                <a:latin typeface="+mn-lt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 равен   44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,</a:t>
            </a:r>
            <a:r>
              <a:rPr lang="ru-RU" sz="2800" i="1" dirty="0" smtClean="0">
                <a:solidFill>
                  <a:schemeClr val="bg1"/>
                </a:solidFill>
                <a:effectLst/>
                <a:latin typeface="+mn-lt"/>
              </a:rPr>
              <a:t>CH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 — высота, угол </a:t>
            </a:r>
            <a:r>
              <a:rPr lang="ru-RU" sz="2800" i="1" dirty="0" smtClean="0">
                <a:solidFill>
                  <a:schemeClr val="bg1"/>
                </a:solidFill>
                <a:effectLst/>
                <a:latin typeface="+mn-lt"/>
              </a:rPr>
              <a:t>BCH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 равен 26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.Найдите угол </a:t>
            </a:r>
            <a:r>
              <a:rPr lang="ru-RU" sz="2800" i="1" dirty="0" smtClean="0">
                <a:solidFill>
                  <a:schemeClr val="bg1"/>
                </a:solidFill>
                <a:effectLst/>
                <a:latin typeface="+mn-lt"/>
              </a:rPr>
              <a:t>ACB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+mn-lt"/>
              </a:rPr>
              <a:t>. Ответ дайте в градусах.</a:t>
            </a:r>
            <a:endParaRPr lang="ru-RU" sz="280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857232"/>
            <a:ext cx="52149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№14.В треугольнике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CD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 — медиана, 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 90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,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равен 4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.Найдите угол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ACD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Ответ дайте в градусах.</a:t>
            </a:r>
          </a:p>
          <a:p>
            <a:endParaRPr lang="ru-RU" dirty="0"/>
          </a:p>
        </p:txBody>
      </p:sp>
      <p:pic>
        <p:nvPicPr>
          <p:cNvPr id="5" name="Рисунок 4" descr="MA.OB10.B4.21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000108"/>
            <a:ext cx="2371737" cy="1427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57950" y="3500438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86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4290"/>
            <a:ext cx="5572132" cy="2714644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№15.Острые углы прямоугольного треугольника равны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 smtClean="0">
                <a:solidFill>
                  <a:schemeClr val="bg1"/>
                </a:solidFill>
              </a:rPr>
              <a:t>86</a:t>
            </a:r>
            <a:r>
              <a:rPr lang="en-US" sz="2800" dirty="0" smtClean="0">
                <a:solidFill>
                  <a:schemeClr val="bg1"/>
                </a:solidFill>
              </a:rPr>
              <a:t>º </a:t>
            </a:r>
            <a:r>
              <a:rPr lang="ru-RU" sz="2800" dirty="0" smtClean="0">
                <a:solidFill>
                  <a:schemeClr val="bg1"/>
                </a:solidFill>
              </a:rPr>
              <a:t>и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 smtClean="0">
                <a:solidFill>
                  <a:schemeClr val="bg1"/>
                </a:solidFill>
              </a:rPr>
              <a:t>4</a:t>
            </a:r>
            <a:r>
              <a:rPr lang="en-US" sz="2800" dirty="0" smtClean="0">
                <a:solidFill>
                  <a:schemeClr val="bg1"/>
                </a:solidFill>
              </a:rPr>
              <a:t>º.      </a:t>
            </a:r>
            <a:r>
              <a:rPr lang="ru-RU" sz="2800" dirty="0" smtClean="0">
                <a:solidFill>
                  <a:schemeClr val="bg1"/>
                </a:solidFill>
              </a:rPr>
              <a:t>Найдите угол между высотой и биссектрисой, проведенными из вершины прямого угла. Ответ дайте в градусах.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MA.OB10.B4.30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57166"/>
            <a:ext cx="2795600" cy="165735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72198" y="2714620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41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143248"/>
            <a:ext cx="50720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№16.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Острые углы прямоугольного треугольника равны  76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и  14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. Найдите угол между высотой и медианой, проведенными из вершины прямого угла. Ответ дайте в градусах.</a:t>
            </a:r>
          </a:p>
          <a:p>
            <a:endParaRPr lang="ru-RU" dirty="0"/>
          </a:p>
        </p:txBody>
      </p:sp>
      <p:pic>
        <p:nvPicPr>
          <p:cNvPr id="16" name="Рисунок 15" descr="MA.OB10.B4.32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714752"/>
            <a:ext cx="2786082" cy="1747846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6215074" y="6072206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62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3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5715040" cy="285752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№17.Острые углы прямоугольного треугольника равны 60</a:t>
            </a:r>
            <a:r>
              <a:rPr lang="en-US" sz="2800" dirty="0" smtClean="0">
                <a:solidFill>
                  <a:schemeClr val="bg1"/>
                </a:solidFill>
              </a:rPr>
              <a:t>º</a:t>
            </a:r>
            <a:r>
              <a:rPr lang="ru-RU" sz="2800" dirty="0" smtClean="0">
                <a:solidFill>
                  <a:schemeClr val="bg1"/>
                </a:solidFill>
              </a:rPr>
              <a:t>  и  30</a:t>
            </a:r>
            <a:r>
              <a:rPr lang="en-US" sz="2800" dirty="0" smtClean="0">
                <a:solidFill>
                  <a:schemeClr val="bg1"/>
                </a:solidFill>
              </a:rPr>
              <a:t>º</a:t>
            </a:r>
            <a:r>
              <a:rPr lang="ru-RU" sz="2800" dirty="0" smtClean="0">
                <a:solidFill>
                  <a:schemeClr val="bg1"/>
                </a:solidFill>
              </a:rPr>
              <a:t> . Найдите угол между биссектрисой и медианой, проведенными из вершины прямого угла. Ответ дайте в градусах.</a:t>
            </a:r>
          </a:p>
          <a:p>
            <a:endParaRPr lang="ru-RU" dirty="0"/>
          </a:p>
        </p:txBody>
      </p:sp>
      <p:pic>
        <p:nvPicPr>
          <p:cNvPr id="6" name="Рисунок 5" descr="MA.OB10.B4.34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785794"/>
            <a:ext cx="2514611" cy="143413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43636" y="2714620"/>
            <a:ext cx="1768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15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3429000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№19.Сумма двух углов параллелограмма равна 46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Найдите один из оставшихся углов. Ответ дайте в градусах.</a:t>
            </a:r>
            <a:endParaRPr lang="ru-RU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28604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№18.Найдите тупой угол параллелограмма, если его острый угол равен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66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º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.Ответ дайте в градусах.</a:t>
            </a:r>
            <a:endParaRPr lang="ru-RU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2" y="2000240"/>
            <a:ext cx="1942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114</a:t>
            </a: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5357826"/>
            <a:ext cx="196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157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3929066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№21.В параллелограмме </a:t>
            </a:r>
            <a:r>
              <a:rPr lang="ru-RU" sz="2800" i="1" dirty="0" smtClean="0">
                <a:solidFill>
                  <a:schemeClr val="bg1"/>
                </a:solidFill>
                <a:latin typeface="+mn-lt"/>
              </a:rPr>
              <a:t>ABC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</a:rPr>
              <a:t>D</a:t>
            </a:r>
            <a:endParaRPr lang="ru-RU" sz="2800" i="1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               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.Найдите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 косинус угла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. 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Рисунок 7" descr="\sin A=\frac{\sqrt{19}}{10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357694"/>
            <a:ext cx="12858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MA.E10.B4.59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000504"/>
            <a:ext cx="2990866" cy="179016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43174" y="6000768"/>
            <a:ext cx="1867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0,9</a:t>
            </a:r>
            <a:endParaRPr lang="ru-RU" sz="2800" dirty="0">
              <a:solidFill>
                <a:srgbClr val="660033"/>
              </a:solidFill>
            </a:endParaRPr>
          </a:p>
        </p:txBody>
      </p:sp>
      <p:pic>
        <p:nvPicPr>
          <p:cNvPr id="13" name="Рисунок 12" descr="MA.E10.B4.59/innerimg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57166"/>
            <a:ext cx="3143272" cy="200026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750726" y="1393016"/>
            <a:ext cx="1643074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72264" y="571480"/>
            <a:ext cx="1857388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214290"/>
            <a:ext cx="52149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№20.В параллелограмме ABCD высота, опущенная на сторону AB из точки D, равна 3,  AD =  4. Найдите синус угла В.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2786058"/>
            <a:ext cx="2068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33"/>
                </a:solidFill>
              </a:rPr>
              <a:t>Ответ: 0,75</a:t>
            </a:r>
            <a:endParaRPr lang="ru-RU" sz="28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928670"/>
            <a:ext cx="64008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 dirty="0">
                <a:solidFill>
                  <a:srgbClr val="660033"/>
                </a:solidFill>
                <a:latin typeface="Monotype Corsiva" pitchFamily="66" charset="0"/>
              </a:rPr>
              <a:t>Скоро ЕГЭ!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 dirty="0">
                <a:solidFill>
                  <a:srgbClr val="660033"/>
                </a:solidFill>
                <a:latin typeface="Monotype Corsiva" pitchFamily="66" charset="0"/>
              </a:rPr>
              <a:t>Еще есть время подготовиться!</a:t>
            </a:r>
          </a:p>
        </p:txBody>
      </p:sp>
      <p:pic>
        <p:nvPicPr>
          <p:cNvPr id="5" name="Picture 3" descr="0876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000372"/>
            <a:ext cx="1873250" cy="1679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5143512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660033"/>
                </a:solidFill>
              </a:rPr>
              <a:t>               Смотри задания на сайте</a:t>
            </a:r>
          </a:p>
          <a:p>
            <a:r>
              <a:rPr lang="ru-RU" sz="2400" b="1" i="1" dirty="0" smtClean="0">
                <a:solidFill>
                  <a:srgbClr val="660033"/>
                </a:solidFill>
              </a:rPr>
              <a:t>«Открытый банк задач ЕГЭ по математике»</a:t>
            </a:r>
            <a:endParaRPr lang="ru-RU" sz="2400" b="1" i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Внешний угол треугольника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dirty="0" smtClean="0"/>
              <a:t>        </a:t>
            </a:r>
            <a:r>
              <a:rPr lang="ru-RU" b="1" i="1" dirty="0" smtClean="0">
                <a:solidFill>
                  <a:srgbClr val="660033"/>
                </a:solidFill>
              </a:rPr>
              <a:t>1.Свойства внешнего угла треугольника</a:t>
            </a:r>
            <a:endParaRPr lang="ru-RU" dirty="0" smtClean="0">
              <a:solidFill>
                <a:srgbClr val="660033"/>
              </a:solidFill>
            </a:endParaRPr>
          </a:p>
          <a:p>
            <a:endParaRPr lang="ru-RU" dirty="0" smtClean="0"/>
          </a:p>
        </p:txBody>
      </p:sp>
      <p:pic>
        <p:nvPicPr>
          <p:cNvPr id="1031" name="Рисунок 4" descr="MA.OB10.B4.02/inner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3143250"/>
            <a:ext cx="4286250" cy="23574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72188" y="5143500"/>
          <a:ext cx="388937" cy="468313"/>
        </p:xfrm>
        <a:graphic>
          <a:graphicData uri="http://schemas.openxmlformats.org/presentationml/2006/ole">
            <p:oleObj spid="_x0000_s1027" name="Документ" r:id="rId4" imgW="269582" imgH="447856" progId="Word.Document.12">
              <p:embed/>
            </p:oleObj>
          </a:graphicData>
        </a:graphic>
      </p:graphicFrame>
      <p:sp>
        <p:nvSpPr>
          <p:cNvPr id="10" name="Дуга 9"/>
          <p:cNvSpPr/>
          <p:nvPr/>
        </p:nvSpPr>
        <p:spPr>
          <a:xfrm>
            <a:off x="5072063" y="4786313"/>
            <a:ext cx="642937" cy="571500"/>
          </a:xfrm>
          <a:prstGeom prst="arc">
            <a:avLst>
              <a:gd name="adj1" fmla="val 15086917"/>
              <a:gd name="adj2" fmla="val 279577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30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Внешний угол треугольника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b="1" i="1" dirty="0" smtClean="0">
              <a:latin typeface="Cambria Math" pitchFamily="18" charset="0"/>
            </a:endParaRPr>
          </a:p>
          <a:p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∠В+∠СВД=180</a:t>
            </a:r>
            <a:r>
              <a:rPr lang="ru-RU" sz="2400" b="1" i="1" baseline="30000" dirty="0" smtClean="0">
                <a:solidFill>
                  <a:srgbClr val="660033"/>
                </a:solidFill>
                <a:latin typeface="Book Antiqua" pitchFamily="18" charset="0"/>
              </a:rPr>
              <a:t>0</a:t>
            </a:r>
          </a:p>
          <a:p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∠ВСД- внешний угол</a:t>
            </a:r>
            <a:r>
              <a:rPr lang="en-US" sz="2400" b="1" i="1" dirty="0" smtClean="0">
                <a:solidFill>
                  <a:srgbClr val="72002C"/>
                </a:solidFill>
                <a:latin typeface="Book Antiqua" pitchFamily="18" charset="0"/>
              </a:rPr>
              <a:t>  </a:t>
            </a:r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(∠В </a:t>
            </a:r>
            <a:r>
              <a:rPr lang="ru-RU" sz="1800" b="1" i="1" dirty="0" err="1" smtClean="0">
                <a:solidFill>
                  <a:srgbClr val="72002C"/>
                </a:solidFill>
                <a:latin typeface="Book Antiqua" pitchFamily="18" charset="0"/>
              </a:rPr>
              <a:t>вн</a:t>
            </a:r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  )</a:t>
            </a:r>
          </a:p>
          <a:p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∠В</a:t>
            </a:r>
            <a:r>
              <a:rPr lang="ru-RU" sz="2400" b="1" i="1" baseline="-25000" dirty="0" smtClean="0">
                <a:solidFill>
                  <a:srgbClr val="72002C"/>
                </a:solidFill>
                <a:latin typeface="Book Antiqua" pitchFamily="18" charset="0"/>
              </a:rPr>
              <a:t>вн</a:t>
            </a:r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=180</a:t>
            </a:r>
            <a:r>
              <a:rPr lang="ru-RU" sz="2400" b="1" i="1" baseline="30000" dirty="0" smtClean="0">
                <a:solidFill>
                  <a:srgbClr val="72002C"/>
                </a:solidFill>
                <a:latin typeface="Book Antiqua" pitchFamily="18" charset="0"/>
              </a:rPr>
              <a:t>0</a:t>
            </a:r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 - ∠В</a:t>
            </a:r>
          </a:p>
          <a:p>
            <a:endParaRPr lang="ru-RU" sz="2400" dirty="0" smtClean="0"/>
          </a:p>
          <a:p>
            <a:endParaRPr lang="ru-RU" sz="2400" b="1" i="1" baseline="30000" dirty="0" smtClean="0">
              <a:solidFill>
                <a:srgbClr val="660033"/>
              </a:solidFill>
            </a:endParaRPr>
          </a:p>
          <a:p>
            <a:endParaRPr lang="ru-RU" sz="2400" b="1" i="1" baseline="30000" dirty="0" smtClean="0">
              <a:solidFill>
                <a:srgbClr val="660033"/>
              </a:solidFill>
            </a:endParaRPr>
          </a:p>
          <a:p>
            <a:endParaRPr lang="ru-RU" sz="2400" b="1" i="1" baseline="30000" dirty="0" smtClean="0">
              <a:solidFill>
                <a:srgbClr val="660033"/>
              </a:solidFill>
            </a:endParaRPr>
          </a:p>
          <a:p>
            <a:endParaRPr lang="ru-RU" sz="2400" b="1" i="1" baseline="30000" dirty="0" smtClean="0">
              <a:solidFill>
                <a:srgbClr val="660033"/>
              </a:solidFill>
            </a:endParaRPr>
          </a:p>
          <a:p>
            <a:endParaRPr lang="ru-RU" sz="2400" b="1" i="1" baseline="30000" dirty="0" smtClean="0">
              <a:solidFill>
                <a:srgbClr val="66003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75" y="714375"/>
            <a:ext cx="5111750" cy="5127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dirty="0" smtClean="0">
                <a:solidFill>
                  <a:srgbClr val="660033"/>
                </a:solidFill>
                <a:latin typeface="Book Antiqua" pitchFamily="18" charset="0"/>
              </a:rPr>
              <a:t>        ∠В </a:t>
            </a:r>
            <a:r>
              <a:rPr lang="ru-RU" sz="1400" b="1" i="1" dirty="0" err="1" smtClean="0">
                <a:solidFill>
                  <a:srgbClr val="660033"/>
                </a:solidFill>
                <a:latin typeface="Book Antiqua" pitchFamily="18" charset="0"/>
              </a:rPr>
              <a:t>вн</a:t>
            </a:r>
            <a:r>
              <a:rPr lang="ru-RU" sz="14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rgbClr val="660033"/>
                </a:solidFill>
                <a:latin typeface="Book Antiqua" pitchFamily="18" charset="0"/>
              </a:rPr>
              <a:t>= ∠ А+∠ С</a:t>
            </a:r>
            <a:endParaRPr lang="ru-RU" b="1" i="1" baseline="30000" dirty="0" smtClean="0">
              <a:solidFill>
                <a:srgbClr val="660033"/>
              </a:solidFill>
              <a:latin typeface="Book Antiqua" pitchFamily="18" charset="0"/>
            </a:endParaRPr>
          </a:p>
          <a:p>
            <a:endParaRPr lang="ru-RU" b="1" i="1" baseline="30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6389" name="Рисунок 4" descr="MA.OB10.B4.02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933825"/>
            <a:ext cx="2857500" cy="22145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Дуга 5"/>
          <p:cNvSpPr>
            <a:spLocks noChangeArrowheads="1"/>
          </p:cNvSpPr>
          <p:nvPr/>
        </p:nvSpPr>
        <p:spPr bwMode="auto">
          <a:xfrm rot="-247852">
            <a:off x="2339975" y="5373688"/>
            <a:ext cx="571500" cy="571500"/>
          </a:xfrm>
          <a:custGeom>
            <a:avLst/>
            <a:gdLst>
              <a:gd name="T0" fmla="*/ 194838 w 571504"/>
              <a:gd name="T1" fmla="*/ 14848 h 571504"/>
              <a:gd name="T2" fmla="*/ 285752 w 571504"/>
              <a:gd name="T3" fmla="*/ 285752 h 571504"/>
              <a:gd name="T4" fmla="*/ 537489 w 571504"/>
              <a:gd name="T5" fmla="*/ 420966 h 571504"/>
              <a:gd name="T6" fmla="*/ 11796480 60000 65536"/>
              <a:gd name="T7" fmla="*/ 11796480 60000 65536"/>
              <a:gd name="T8" fmla="*/ 5898240 60000 65536"/>
              <a:gd name="T9" fmla="*/ 194838 w 571504"/>
              <a:gd name="T10" fmla="*/ 0 h 571504"/>
              <a:gd name="T11" fmla="*/ 571504 w 571504"/>
              <a:gd name="T12" fmla="*/ 420966 h 571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1504" h="571504" stroke="0">
                <a:moveTo>
                  <a:pt x="194838" y="14848"/>
                </a:moveTo>
                <a:lnTo>
                  <a:pt x="194838" y="14848"/>
                </a:lnTo>
                <a:cubicBezTo>
                  <a:pt x="224140" y="5014"/>
                  <a:pt x="254843" y="-1"/>
                  <a:pt x="285752" y="0"/>
                </a:cubicBezTo>
                <a:cubicBezTo>
                  <a:pt x="443568" y="0"/>
                  <a:pt x="571504" y="127935"/>
                  <a:pt x="571504" y="285752"/>
                </a:cubicBezTo>
                <a:cubicBezTo>
                  <a:pt x="571504" y="332940"/>
                  <a:pt x="559817" y="379395"/>
                  <a:pt x="537488" y="420967"/>
                </a:cubicBezTo>
                <a:lnTo>
                  <a:pt x="285752" y="285752"/>
                </a:lnTo>
                <a:close/>
              </a:path>
              <a:path w="571504" h="571504" fill="none">
                <a:moveTo>
                  <a:pt x="194838" y="14848"/>
                </a:moveTo>
                <a:lnTo>
                  <a:pt x="194838" y="14848"/>
                </a:lnTo>
                <a:cubicBezTo>
                  <a:pt x="224140" y="5014"/>
                  <a:pt x="254843" y="-1"/>
                  <a:pt x="285752" y="0"/>
                </a:cubicBezTo>
                <a:cubicBezTo>
                  <a:pt x="443568" y="0"/>
                  <a:pt x="571504" y="127935"/>
                  <a:pt x="571504" y="285752"/>
                </a:cubicBezTo>
                <a:cubicBezTo>
                  <a:pt x="571504" y="332940"/>
                  <a:pt x="559817" y="379395"/>
                  <a:pt x="537488" y="420967"/>
                </a:cubicBezTo>
              </a:path>
            </a:pathLst>
          </a:cu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>
            <a:outerShdw dist="228601" dir="2700000" sy="89999" rotWithShape="0">
              <a:srgbClr val="000000">
                <a:alpha val="254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8" y="1643063"/>
            <a:ext cx="48577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     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sin(180</a:t>
            </a:r>
            <a:r>
              <a:rPr lang="en-US" sz="2800" b="1" i="1" baseline="30000" dirty="0">
                <a:solidFill>
                  <a:srgbClr val="660033"/>
                </a:solidFill>
                <a:latin typeface="Book Antiqua" pitchFamily="18" charset="0"/>
              </a:rPr>
              <a:t>0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-α)=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sin</a:t>
            </a:r>
            <a:r>
              <a:rPr lang="ru-RU" sz="28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α</a:t>
            </a:r>
            <a:endParaRPr lang="ru-RU" sz="2800" b="1" i="1" dirty="0">
              <a:solidFill>
                <a:srgbClr val="660033"/>
              </a:solidFill>
              <a:latin typeface="Book Antiqu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sin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вн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= </a:t>
            </a:r>
            <a:r>
              <a:rPr lang="en-US" sz="2400" b="1" i="1" dirty="0" smtClean="0">
                <a:solidFill>
                  <a:srgbClr val="660033"/>
                </a:solidFill>
                <a:latin typeface="Book Antiqua" pitchFamily="18" charset="0"/>
              </a:rPr>
              <a:t>sin(180</a:t>
            </a:r>
            <a:r>
              <a:rPr lang="en-US" sz="2400" b="1" i="1" baseline="30000" dirty="0" smtClean="0">
                <a:solidFill>
                  <a:srgbClr val="660033"/>
                </a:solidFill>
                <a:latin typeface="Book Antiqua" pitchFamily="18" charset="0"/>
              </a:rPr>
              <a:t>0</a:t>
            </a:r>
            <a:r>
              <a:rPr lang="ru-RU" sz="2400" b="1" i="1" baseline="30000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400" b="1" i="1" dirty="0" smtClean="0">
                <a:solidFill>
                  <a:srgbClr val="660033"/>
                </a:solidFill>
                <a:latin typeface="Book Antiqua" pitchFamily="18" charset="0"/>
              </a:rPr>
              <a:t>-</a:t>
            </a:r>
            <a:r>
              <a:rPr lang="ru-RU" sz="2400" b="1" i="1" dirty="0" smtClean="0">
                <a:solidFill>
                  <a:srgbClr val="72002C"/>
                </a:solidFill>
                <a:latin typeface="Book Antiqua" pitchFamily="18" charset="0"/>
              </a:rPr>
              <a:t> ∠В</a:t>
            </a:r>
            <a:r>
              <a:rPr lang="en-US" sz="2400" b="1" i="1" dirty="0" smtClean="0">
                <a:solidFill>
                  <a:srgbClr val="660033"/>
                </a:solidFill>
                <a:latin typeface="Book Antiqua" pitchFamily="18" charset="0"/>
              </a:rPr>
              <a:t>)</a:t>
            </a:r>
            <a:r>
              <a:rPr lang="ru-RU" sz="24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=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sin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4" y="2857500"/>
            <a:ext cx="49292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660033"/>
                </a:solidFill>
                <a:latin typeface="+mn-lt"/>
              </a:rPr>
              <a:t>     </a:t>
            </a:r>
            <a:r>
              <a:rPr lang="en-US" sz="2800" b="1" i="1" dirty="0" err="1" smtClean="0">
                <a:solidFill>
                  <a:srgbClr val="660033"/>
                </a:solidFill>
                <a:latin typeface="Book Antiqua" pitchFamily="18" charset="0"/>
              </a:rPr>
              <a:t>cos</a:t>
            </a:r>
            <a:r>
              <a:rPr lang="ru-RU" sz="28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(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180</a:t>
            </a:r>
            <a:r>
              <a:rPr lang="en-US" sz="2800" b="1" i="1" baseline="30000" dirty="0">
                <a:solidFill>
                  <a:srgbClr val="660033"/>
                </a:solidFill>
                <a:latin typeface="Book Antiqua" pitchFamily="18" charset="0"/>
              </a:rPr>
              <a:t>0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-α)</a:t>
            </a: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=</a:t>
            </a: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-</a:t>
            </a:r>
            <a:r>
              <a:rPr lang="en-US" sz="2800" b="1" i="1" dirty="0" err="1" smtClean="0">
                <a:solidFill>
                  <a:srgbClr val="660033"/>
                </a:solidFill>
                <a:latin typeface="Book Antiqua" pitchFamily="18" charset="0"/>
              </a:rPr>
              <a:t>cos</a:t>
            </a:r>
            <a:r>
              <a:rPr lang="ru-RU" sz="28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α</a:t>
            </a:r>
            <a:endParaRPr lang="en-US" sz="2800" b="1" i="1" dirty="0">
              <a:solidFill>
                <a:srgbClr val="660033"/>
              </a:solidFill>
              <a:latin typeface="Book Antiqu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cos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вн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=</a:t>
            </a:r>
            <a:r>
              <a:rPr lang="ru-RU" sz="2800" b="1" i="1" dirty="0" smtClean="0">
                <a:solidFill>
                  <a:srgbClr val="72002C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с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os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(180</a:t>
            </a:r>
            <a:r>
              <a:rPr lang="en-US" sz="2400" b="1" i="1" baseline="30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-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∠В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)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=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-с</a:t>
            </a:r>
            <a:r>
              <a:rPr lang="en-US" sz="2800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os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4" y="4071938"/>
            <a:ext cx="47149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660033"/>
                </a:solidFill>
                <a:latin typeface="+mn-lt"/>
              </a:rPr>
              <a:t>     </a:t>
            </a:r>
            <a:r>
              <a:rPr lang="en-US" sz="2800" b="1" i="1" dirty="0" err="1" smtClean="0">
                <a:solidFill>
                  <a:srgbClr val="660033"/>
                </a:solidFill>
                <a:latin typeface="Book Antiqua" pitchFamily="18" charset="0"/>
              </a:rPr>
              <a:t>tg</a:t>
            </a:r>
            <a:r>
              <a:rPr lang="ru-RU" sz="28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(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180</a:t>
            </a:r>
            <a:r>
              <a:rPr lang="en-US" sz="2800" b="1" i="1" baseline="30000" dirty="0">
                <a:solidFill>
                  <a:srgbClr val="660033"/>
                </a:solidFill>
                <a:latin typeface="Book Antiqua" pitchFamily="18" charset="0"/>
              </a:rPr>
              <a:t>0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-α)</a:t>
            </a: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=</a:t>
            </a:r>
            <a:r>
              <a:rPr lang="ru-RU" sz="2800" b="1" i="1" dirty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>
                <a:solidFill>
                  <a:srgbClr val="660033"/>
                </a:solidFill>
                <a:latin typeface="Book Antiqua" pitchFamily="18" charset="0"/>
              </a:rPr>
              <a:t>-</a:t>
            </a:r>
            <a:r>
              <a:rPr lang="en-US" sz="2800" b="1" i="1" dirty="0" err="1" smtClean="0">
                <a:solidFill>
                  <a:srgbClr val="660033"/>
                </a:solidFill>
                <a:latin typeface="Book Antiqua" pitchFamily="18" charset="0"/>
              </a:rPr>
              <a:t>tg</a:t>
            </a:r>
            <a:r>
              <a:rPr lang="ru-RU" sz="2800" b="1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rgbClr val="660033"/>
                </a:solidFill>
                <a:latin typeface="Book Antiqua" pitchFamily="18" charset="0"/>
              </a:rPr>
              <a:t>α</a:t>
            </a:r>
            <a:endParaRPr lang="ru-RU" sz="2800" b="1" i="1" dirty="0" smtClean="0">
              <a:solidFill>
                <a:srgbClr val="660033"/>
              </a:solidFill>
              <a:latin typeface="Book Antiqu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accent6"/>
                </a:solidFill>
                <a:latin typeface="Book Antiqua" pitchFamily="18" charset="0"/>
              </a:rPr>
              <a:t>  </a:t>
            </a:r>
            <a:r>
              <a:rPr lang="en-US" sz="2800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tg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вн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=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tg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(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180</a:t>
            </a:r>
            <a:r>
              <a:rPr lang="en-US" sz="2400" b="1" i="1" baseline="30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0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-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∠В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)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=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-</a:t>
            </a:r>
            <a:r>
              <a:rPr lang="en-US" sz="2800" b="1" i="1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tg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B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Д</a:t>
            </a:r>
            <a:endParaRPr lang="ru-RU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996633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2.Основное тригонометрическое тождество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1643050"/>
            <a:ext cx="51435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6600" dirty="0" smtClean="0">
                <a:solidFill>
                  <a:schemeClr val="bg1"/>
                </a:solidFill>
              </a:rPr>
              <a:t> 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α+cos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α=1</a:t>
            </a:r>
            <a:endParaRPr lang="ru-RU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cos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α=1-sin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</a:t>
            </a:r>
          </a:p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sin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α=1-cos</a:t>
            </a:r>
            <a:r>
              <a:rPr lang="en-US" sz="5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</a:t>
            </a:r>
            <a:endParaRPr lang="ru-RU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4400" dirty="0" smtClean="0">
              <a:solidFill>
                <a:schemeClr val="bg1"/>
              </a:solidFill>
            </a:endParaRPr>
          </a:p>
          <a:p>
            <a:r>
              <a:rPr lang="en-US" sz="4400" baseline="30000" dirty="0" smtClean="0">
                <a:solidFill>
                  <a:schemeClr val="bg1"/>
                </a:solidFill>
              </a:rPr>
              <a:t>  </a:t>
            </a:r>
            <a:endParaRPr lang="ru-RU" sz="4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3.Прямоугольный треугольник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Содержимое 4" descr="MA.OB10.B4.15/innerimg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714500"/>
            <a:ext cx="3038475" cy="1643063"/>
          </a:xfrm>
          <a:ln w="28575">
            <a:solidFill>
              <a:schemeClr val="bg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285750" y="3500438"/>
            <a:ext cx="2428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+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= 90</a:t>
            </a:r>
            <a:r>
              <a:rPr lang="ru-RU" sz="2800" b="1" i="1" baseline="30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4071938"/>
            <a:ext cx="2714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ВСН = 90</a:t>
            </a:r>
            <a:r>
              <a:rPr lang="ru-RU" sz="2800" b="1" i="1" baseline="300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50" y="4714875"/>
            <a:ext cx="30003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АСН = 90</a:t>
            </a:r>
            <a:r>
              <a:rPr lang="ru-RU" sz="2800" b="1" i="1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∠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8" name="Содержимое 11" descr="MA.OB10.B4.21/innerimg0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1714500"/>
            <a:ext cx="3214688" cy="1857375"/>
          </a:xfrm>
          <a:ln>
            <a:solidFill>
              <a:schemeClr val="bg1"/>
            </a:solidFill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465107" y="3178967"/>
            <a:ext cx="214313" cy="142875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7608094" y="3178969"/>
            <a:ext cx="214313" cy="142875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072313" y="2571750"/>
            <a:ext cx="285750" cy="7143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572125" y="3929063"/>
            <a:ext cx="314325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СD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 медиана</a:t>
            </a:r>
          </a:p>
          <a:p>
            <a:pPr>
              <a:defRPr/>
            </a:pP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 = BD = CD</a:t>
            </a:r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6250" y="5000636"/>
            <a:ext cx="4714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ΔАDС и ΔВDС -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libri" pitchFamily="34" charset="0"/>
                <a:cs typeface="Times New Roman" pitchFamily="18" charset="0"/>
              </a:rPr>
              <a:t>равнобедренные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.E10.B4.59/innerimg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643306" cy="21431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429124" y="1357298"/>
            <a:ext cx="4500594" cy="4643470"/>
          </a:xfrm>
        </p:spPr>
        <p:txBody>
          <a:bodyPr/>
          <a:lstStyle/>
          <a:p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∠А+∠В=180</a:t>
            </a:r>
            <a: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  <a:t>0</a:t>
            </a:r>
            <a:b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</a:b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∠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B=180</a:t>
            </a:r>
            <a: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  <a:t> 0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 -</a:t>
            </a: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 ∠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A</a:t>
            </a:r>
            <a:r>
              <a:rPr lang="ru-RU" i="1" baseline="30000" dirty="0" smtClean="0">
                <a:solidFill>
                  <a:srgbClr val="660033"/>
                </a:solidFill>
                <a:latin typeface="Book Antiqua" pitchFamily="18" charset="0"/>
              </a:rPr>
              <a:t/>
            </a:r>
            <a:br>
              <a:rPr lang="ru-RU" i="1" baseline="30000" dirty="0" smtClean="0">
                <a:solidFill>
                  <a:srgbClr val="660033"/>
                </a:solidFill>
                <a:latin typeface="Book Antiqua" pitchFamily="18" charset="0"/>
              </a:rPr>
            </a:b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 ∠А+∠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D</a:t>
            </a: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=180</a:t>
            </a:r>
            <a: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  <a:t>0 </a:t>
            </a:r>
            <a:b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</a:b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 ∠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D=180</a:t>
            </a:r>
            <a: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  <a:t> 0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 - </a:t>
            </a: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∠</a:t>
            </a:r>
            <a:r>
              <a:rPr lang="en-US" i="1" dirty="0" smtClean="0">
                <a:solidFill>
                  <a:srgbClr val="660033"/>
                </a:solidFill>
                <a:latin typeface="Book Antiqua" pitchFamily="18" charset="0"/>
              </a:rPr>
              <a:t>A</a:t>
            </a:r>
            <a: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  <a:t/>
            </a:r>
            <a:br>
              <a:rPr lang="en-US" i="1" baseline="30000" dirty="0" smtClean="0">
                <a:solidFill>
                  <a:srgbClr val="660033"/>
                </a:solidFill>
                <a:latin typeface="Book Antiqua" pitchFamily="18" charset="0"/>
              </a:rPr>
            </a:br>
            <a:r>
              <a:rPr lang="ru-RU" i="1" dirty="0" smtClean="0">
                <a:solidFill>
                  <a:srgbClr val="660033"/>
                </a:solidFill>
                <a:latin typeface="Book Antiqua" pitchFamily="18" charset="0"/>
              </a:rPr>
              <a:t> </a:t>
            </a:r>
            <a:r>
              <a:rPr lang="ru-RU" i="1" baseline="30000" dirty="0" smtClean="0">
                <a:solidFill>
                  <a:srgbClr val="660033"/>
                </a:solidFill>
                <a:latin typeface="Book Antiqua" pitchFamily="18" charset="0"/>
              </a:rPr>
              <a:t/>
            </a:r>
            <a:br>
              <a:rPr lang="ru-RU" i="1" baseline="30000" dirty="0" smtClean="0">
                <a:solidFill>
                  <a:srgbClr val="660033"/>
                </a:solidFill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285728"/>
            <a:ext cx="55391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4.Параллелограмм</a:t>
            </a:r>
            <a:endParaRPr lang="ru-RU" sz="4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214950"/>
            <a:ext cx="7988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</a:t>
            </a:r>
            <a:r>
              <a:rPr lang="en-US" sz="5400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5400" i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sinB</a:t>
            </a:r>
            <a:r>
              <a:rPr lang="en-US" sz="5400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5400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</a:t>
            </a:r>
            <a:r>
              <a:rPr lang="en-US" sz="5400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5400" i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endParaRPr lang="ru-RU" sz="5400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362950" cy="1498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№1.В треугольнике ABC угол A равен 48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0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, внешний угол при вершине B равен 118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0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. Найдите угол C. Ответ дайте в градусах. </a:t>
            </a:r>
          </a:p>
        </p:txBody>
      </p:sp>
      <p:pic>
        <p:nvPicPr>
          <p:cNvPr id="21508" name="Рисунок 261" descr="MA.OB10.B4.02/innerimg0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472" y="2928934"/>
            <a:ext cx="3168650" cy="1865313"/>
          </a:xfrm>
          <a:noFill/>
          <a:ln w="38100">
            <a:solidFill>
              <a:schemeClr val="bg1"/>
            </a:solidFill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357950" y="4929198"/>
            <a:ext cx="176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Ответ: 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xfrm>
            <a:off x="428596" y="214290"/>
            <a:ext cx="8218487" cy="207486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№2.В треугольнике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ABC АС=ВС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, угол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C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равен 134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0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. Найдите внешний угол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CBD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.</a:t>
            </a:r>
            <a:r>
              <a:rPr lang="en-US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/>
            </a:r>
            <a:br>
              <a:rPr lang="en-US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</a:b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Ответ дайте в градусах. </a:t>
            </a:r>
          </a:p>
        </p:txBody>
      </p:sp>
      <p:pic>
        <p:nvPicPr>
          <p:cNvPr id="22532" name="Рисунок 359" descr="MA.OB10.B4.06/innerimg0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3213100"/>
            <a:ext cx="3095625" cy="2178050"/>
          </a:xfrm>
          <a:noFill/>
          <a:ln w="38100">
            <a:solidFill>
              <a:schemeClr val="bg1"/>
            </a:solidFill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651500" y="5516563"/>
            <a:ext cx="1966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Ответ: 157</a:t>
            </a:r>
          </a:p>
        </p:txBody>
      </p:sp>
      <p:sp>
        <p:nvSpPr>
          <p:cNvPr id="5" name="Дуга 4"/>
          <p:cNvSpPr/>
          <p:nvPr/>
        </p:nvSpPr>
        <p:spPr>
          <a:xfrm rot="296013">
            <a:off x="800954" y="4735227"/>
            <a:ext cx="500066" cy="625827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6" name="Дуга 5"/>
          <p:cNvSpPr/>
          <p:nvPr/>
        </p:nvSpPr>
        <p:spPr>
          <a:xfrm rot="15695570">
            <a:off x="2239182" y="4695067"/>
            <a:ext cx="500066" cy="625827"/>
          </a:xfrm>
          <a:prstGeom prst="arc">
            <a:avLst>
              <a:gd name="adj1" fmla="val 16200000"/>
              <a:gd name="adj2" fmla="val 21403053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17567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28596" y="642918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№3.В треугольнике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ABC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АВ=ВС. Внешний угол при вершине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B 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 равен 70</a:t>
            </a:r>
            <a:r>
              <a:rPr lang="en-US" sz="2800" i="1" baseline="30000" dirty="0" smtClean="0">
                <a:solidFill>
                  <a:srgbClr val="660033"/>
                </a:solidFill>
                <a:latin typeface="+mn-lt"/>
              </a:rPr>
              <a:t>0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. Найдите угол </a:t>
            </a:r>
            <a:r>
              <a:rPr lang="ru-RU" sz="2800" i="1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C</a:t>
            </a:r>
            <a:r>
              <a:rPr lang="ru-RU" sz="2800" dirty="0" smtClean="0">
                <a:ln>
                  <a:noFill/>
                </a:ln>
                <a:solidFill>
                  <a:srgbClr val="660033"/>
                </a:solidFill>
                <a:effectLst/>
                <a:latin typeface="+mn-lt"/>
              </a:rPr>
              <a:t>. Ответ дайте в градусах. </a:t>
            </a:r>
          </a:p>
        </p:txBody>
      </p:sp>
      <p:pic>
        <p:nvPicPr>
          <p:cNvPr id="23556" name="Рисунок 764" descr="MA.OB10.B4.08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143248"/>
            <a:ext cx="3095625" cy="16859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215074" y="5000636"/>
            <a:ext cx="176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Ответ: 35</a:t>
            </a:r>
          </a:p>
        </p:txBody>
      </p:sp>
      <p:sp>
        <p:nvSpPr>
          <p:cNvPr id="5" name="Дуга 4"/>
          <p:cNvSpPr/>
          <p:nvPr/>
        </p:nvSpPr>
        <p:spPr>
          <a:xfrm>
            <a:off x="786336" y="4168784"/>
            <a:ext cx="380624" cy="760413"/>
          </a:xfrm>
          <a:prstGeom prst="arc">
            <a:avLst>
              <a:gd name="adj1" fmla="val 16056674"/>
              <a:gd name="adj2" fmla="val 2115669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7" name="Дуга 6"/>
          <p:cNvSpPr/>
          <p:nvPr/>
        </p:nvSpPr>
        <p:spPr>
          <a:xfrm rot="5101895">
            <a:off x="919297" y="3128443"/>
            <a:ext cx="380624" cy="760413"/>
          </a:xfrm>
          <a:prstGeom prst="arc">
            <a:avLst>
              <a:gd name="adj1" fmla="val 16056674"/>
              <a:gd name="adj2" fmla="val 2115669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698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Апекс</vt:lpstr>
      <vt:lpstr>Документ</vt:lpstr>
      <vt:lpstr>  Подготовка к ЕГЭ</vt:lpstr>
      <vt:lpstr>Внешний угол треугольника</vt:lpstr>
      <vt:lpstr>Внешний угол треугольника</vt:lpstr>
      <vt:lpstr>2.Основное тригонометрическое тождество</vt:lpstr>
      <vt:lpstr>3.Прямоугольный треугольник</vt:lpstr>
      <vt:lpstr>∠А+∠В=1800 ∠B=180 0 - ∠A  ∠А+∠D=1800   ∠D=180 0 - ∠A   </vt:lpstr>
      <vt:lpstr>№1.В треугольнике ABC угол A равен 480 , внешний угол при вершине B равен 1180 . Найдите угол C. Ответ дайте в градусах. </vt:lpstr>
      <vt:lpstr>№2.В треугольнике ABC АС=ВС , угол C равен 1340 . Найдите внешний угол CBD.  Ответ дайте в градусах. </vt:lpstr>
      <vt:lpstr>№3.В треугольнике ABC АВ=ВС. Внешний угол при вершине B  равен 700. Найдите угол C. Ответ дайте в градусах. </vt:lpstr>
      <vt:lpstr>Слайд 10</vt:lpstr>
      <vt:lpstr>Слайд 11</vt:lpstr>
      <vt:lpstr>№10.В треугольнике ABC угол C  равен  90º , CH — высота, угол A равен  49º , Найдите угол BCH. Ответ дайте в градусах. </vt:lpstr>
      <vt:lpstr>№12.В треугольнике ABC угол A равен   44º,CH — высота, угол BCH равен 26º.Найдите угол ACB. Ответ дайте в градусах.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Павел</dc:creator>
  <cp:lastModifiedBy>Павел</cp:lastModifiedBy>
  <cp:revision>99</cp:revision>
  <dcterms:created xsi:type="dcterms:W3CDTF">2011-03-14T05:19:56Z</dcterms:created>
  <dcterms:modified xsi:type="dcterms:W3CDTF">2012-01-20T13:51:06Z</dcterms:modified>
</cp:coreProperties>
</file>