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5" r:id="rId2"/>
    <p:sldMasterId id="2147483657" r:id="rId3"/>
    <p:sldMasterId id="2147483659" r:id="rId4"/>
    <p:sldMasterId id="2147483661" r:id="rId5"/>
    <p:sldMasterId id="2147483663" r:id="rId6"/>
    <p:sldMasterId id="2147483665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69" r:id="rId22"/>
    <p:sldId id="271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671C2"/>
    <a:srgbClr val="CC6600"/>
    <a:srgbClr val="00FF00"/>
    <a:srgbClr val="0000FF"/>
    <a:srgbClr val="FF66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7CFA75-350B-4908-BA58-023ED83ACF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5B518-C6D4-4566-963A-F026011F6A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0A9EE-E702-46EA-8880-21A5067FE9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355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355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23560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356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56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563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356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356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6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6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356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6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7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357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7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7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357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7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7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357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7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7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358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8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8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358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8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8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358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8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8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358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9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9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359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9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9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359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9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59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359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9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0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360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0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0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360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0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0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360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0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0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361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1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1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361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1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1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361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1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1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361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2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2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362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2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2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362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2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362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62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362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363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3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3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363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3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3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363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3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3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363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4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4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364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4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4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364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4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4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364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4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5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365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5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5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365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5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5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365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5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65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366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6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3662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3663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366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66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66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66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66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66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67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67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367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367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8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8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8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8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8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8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8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36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6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68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69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69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1AA153-54D4-4543-954B-C85FF5F93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41E6-E353-4A8D-A115-00D69A5468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7EB66-89E7-477E-A518-88AEADF961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228A3-9B5B-4682-B595-A81428F64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46D39-FDEA-47EE-9F6A-40D341B2D0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C762C-61D4-4501-923F-FF524D8FEC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349CD-0FDF-4C6A-B663-17314525FA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EAE2-9F14-461F-A3F0-6CBF3D38A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1547A-2684-44C7-9351-456128DFB8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C24E8-A63C-42B2-8260-C4EB24427B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0B96B-1DD8-44CC-85D5-5CF9738B4C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7463B-B7E3-4920-A3AD-C4FD9412D2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F9374B-F995-4F82-8F4B-E933AE3F5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8EA3D0-503D-4516-9CEA-AECBB08307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E2EB4-9C8B-4007-8672-D11B47C366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C975-1E8E-4235-A25E-5BFE0C45F8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130FE-852C-4FDF-8FD3-45E6BF75D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3D532-6576-4026-9392-BCB33E0589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FD44A-414A-4EE3-BBDC-1B130E419D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526E9-2DB0-47D1-8730-372ABDC5E9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0DED1-1E97-4064-9DF0-A7825EDA6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72B2B-CFA4-4397-B01E-64DD7511F3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4B120-6B41-4D66-849B-CC1014A68C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B1DF9-A1CA-4485-AD2A-8475F36318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75AFF-7B47-4804-B1D7-CB582BEA9D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891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91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1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1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92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562622-9F6F-44A4-988F-E2C0EA6B9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E20D5-82B7-4043-9E9F-D3604C2E9DA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0D0485-9C06-4E85-AED9-01CA4292E4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BD9C2F-A70E-4C20-AB0A-5AAC76BD71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1C0D85-9E7C-4A74-94E5-18A4DE4541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83375-0987-4B59-A0C0-6FBE3626C0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62E6E-3F94-4F76-ACD1-B3A53F4FAB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73E1F7-DE66-4218-9892-0FD8889C98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C7F1DE-FBFE-4CDA-AB04-26EFCE65C78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B7CAE-9BF2-4ECD-9787-D09100067D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D4B1F-3B16-47A2-9A08-E497EF46E62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6CB2B-B618-4634-905D-7E1067DB15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11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61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61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1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12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12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12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6593B3-670D-42D9-90D3-DB237B43D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12D9B-C8BF-4816-B662-8FF853FD9D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7B76A-D0EC-4DF6-BD13-1B5D14DDA5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E3500-1ED4-44B8-A1B9-3E97C81093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F874D-1D5F-4C1D-A156-A99B6FA978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370CE-5AAF-4DF5-8AB9-0EEFBD5B78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8A7BF-647B-421A-BE5B-6E198703B4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5BDFF-1FDD-47A4-8767-6E9C2BD25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1F859-9207-4007-BCC6-21AE3C7A65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11C45-CD3C-43A7-A8A3-E547E8D807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30414-29B6-4807-A466-139D6E4FD8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ED37-626C-42E3-AAD7-E10BCFE811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73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735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73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73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737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73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73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738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738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738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CB8A97-0E52-4005-81C8-B1F746789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B7EB0-A989-416C-9D01-E4C8AD1EC1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C62AB-2252-40C8-85C1-9DC31F3FB8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6B16-085B-4087-BFB5-1C584F950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3318-785B-4850-9AC6-6617820439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A7D4-F4A7-4497-B389-533EFE658D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47DC1-F503-4573-A353-86F49443CD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71B97-DB3C-4A62-9DFE-48117E9BE4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75B33-2E12-4A4F-B99D-5337A5DD4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E51A6-4081-49E2-AF71-57AE8C328F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94506-B340-4ADF-806E-5421EF94C9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87B81-7642-4DD3-9164-E47893CBD6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90F720-8419-4D69-B695-5A5FFE575D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F39B2ED-C63C-44AA-9FE4-738FEECD22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5CE7F-5963-4AAC-A0C2-A80E0F221A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656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6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6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6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6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6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6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8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8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658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8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8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3FE27C-BBCF-45DE-A8DD-F39FF1F3AF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D08011-AF2E-4FD8-A66B-0F684766C4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DC133-D7A8-45D1-875C-5ABA8DEC50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96069-38EC-4549-8753-E0F2AA7E82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EBF343-637D-4492-827D-40AAAE16B7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6C7E6D-CC59-408D-8114-4496379EAC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4D38B1-2AD9-454C-BB8E-BC25D1CA276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C806C5-F721-492C-8496-B219EF7EDC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62380F-5B68-4C9F-A3AB-E587243A152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78B04E-E63B-4672-A792-C4C3DF8358A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8DD4C-E3FC-4F66-9DA8-372C467673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A3A1BF-EB8B-42FD-8CC1-D4DAE90625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CEC8E-4FA4-4ED5-9887-4E11E8AE1D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77C893-399D-4B8D-BFFA-0D8DBA0FC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2531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253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53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253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3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253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3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540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2541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254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4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544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2545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48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5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54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57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60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63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6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69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72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75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78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8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84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87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90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93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9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9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99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02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05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60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0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261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13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1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1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2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2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2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3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3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3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263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3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64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264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64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264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4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4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4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4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4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4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266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66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6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6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6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DDDA597-16CF-40BD-BDBA-42B6CCA6511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73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0B64DD7-C904-4534-94AC-C34052B7F45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547A466-1E6D-4AD5-9FDA-EB240EF3263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789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78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9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50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50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1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51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51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09F692C-5ED3-4ACA-87EF-9ADC4770A56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63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63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63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63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63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63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63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9441B673-67E4-42B9-ACFE-23BEF0E0B15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63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38" r:id="rId12"/>
    <p:sldLayoutId id="2147483739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553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5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6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6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6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56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76C32C2-6D2C-493D-A9E2-3A14A814BE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556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9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.ru/" TargetMode="External"/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Презентация к уроку английского языка по теме:</a:t>
            </a:r>
            <a:br>
              <a:rPr lang="ru-RU" sz="4000">
                <a:latin typeface="Times New Roman" pitchFamily="18" charset="0"/>
              </a:rPr>
            </a:br>
            <a:r>
              <a:rPr lang="en-US" sz="4000">
                <a:latin typeface="Times New Roman" pitchFamily="18" charset="0"/>
              </a:rPr>
              <a:t>“Hi, English-</a:t>
            </a:r>
            <a:r>
              <a:rPr lang="ru-RU" sz="4000">
                <a:latin typeface="Times New Roman" pitchFamily="18" charset="0"/>
              </a:rPr>
              <a:t>все, чему я научился.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0438"/>
            <a:ext cx="6400800" cy="1752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Выполнила: Симонова Татьяна </a:t>
            </a:r>
          </a:p>
          <a:p>
            <a:pPr algn="r"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Алексеевна</a:t>
            </a:r>
          </a:p>
          <a:p>
            <a:pPr algn="r"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Учитель английского языка</a:t>
            </a:r>
          </a:p>
          <a:p>
            <a:pPr algn="r"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МОУ СОШ №29</a:t>
            </a:r>
          </a:p>
          <a:p>
            <a:pPr algn="r"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г. Миасс</a:t>
            </a:r>
          </a:p>
          <a:p>
            <a:pPr algn="r"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232-344-536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18487" cy="2520950"/>
          </a:xfrm>
        </p:spPr>
        <p:txBody>
          <a:bodyPr/>
          <a:lstStyle/>
          <a:p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3.Задание.</a:t>
            </a:r>
            <a:br>
              <a:rPr lang="ru-RU" sz="280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i="1">
                <a:solidFill>
                  <a:schemeClr val="tx1"/>
                </a:solidFill>
                <a:latin typeface="Times New Roman" pitchFamily="18" charset="0"/>
              </a:rPr>
              <a:t>Повар забыл, какой рецептов является рецептом английского блюда, а у него сегодня важное мероприятие, приедут английские гости.</a:t>
            </a:r>
            <a:br>
              <a:rPr lang="ru-RU" sz="2800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i="1">
                <a:solidFill>
                  <a:schemeClr val="tx1"/>
                </a:solidFill>
                <a:latin typeface="Times New Roman" pitchFamily="18" charset="0"/>
              </a:rPr>
              <a:t>Прочитайте 2 рецепта и ответьте на вопрос « Какой из двух рецептов рецепт английского блюда?».</a:t>
            </a:r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3284538"/>
            <a:ext cx="8229600" cy="31575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It is a traditional food from Scotland. You make it with meat, onions, flour, salt, pepper. Then you boil it in the skin from a sheep’s stomach. </a:t>
            </a:r>
            <a:endParaRPr lang="ru-RU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For it you need flour, eggs, milk. Then you cake and you eat with sugar and lemon.</a:t>
            </a:r>
            <a:endParaRPr lang="ru-RU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/>
            </a:r>
            <a:br>
              <a:rPr lang="en-US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3"/>
      <p:bldP spid="419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ru-RU" sz="3200">
                <a:latin typeface="Times New Roman" pitchFamily="18" charset="0"/>
              </a:rPr>
              <a:t>Правильный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</a:rPr>
              <a:t>ответ</a:t>
            </a:r>
            <a:r>
              <a:rPr lang="en-US" sz="2400">
                <a:latin typeface="Times New Roman" pitchFamily="18" charset="0"/>
              </a:rPr>
              <a:t>.</a:t>
            </a:r>
            <a:br>
              <a:rPr lang="en-US" sz="2400">
                <a:latin typeface="Times New Roman" pitchFamily="18" charset="0"/>
              </a:rPr>
            </a:br>
            <a:r>
              <a:rPr lang="en-US" sz="4000"/>
              <a:t/>
            </a:r>
            <a:br>
              <a:rPr lang="en-US" sz="4000"/>
            </a:br>
            <a:endParaRPr lang="ru-RU" sz="4000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              </a:t>
            </a:r>
            <a:r>
              <a:rPr lang="en-US">
                <a:latin typeface="Times New Roman" pitchFamily="18" charset="0"/>
              </a:rPr>
              <a:t>Haggis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</a:t>
            </a:r>
            <a:r>
              <a:rPr lang="en-US">
                <a:latin typeface="Times New Roman" pitchFamily="18" charset="0"/>
              </a:rPr>
              <a:t>1. It is a traditional food from Scotland. You make it with meat, onions, flour, salt, pepper. Then you boil it in the skin from a sheep’s stomach.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            </a:t>
            </a:r>
            <a:r>
              <a:rPr lang="en-US">
                <a:latin typeface="Times New Roman" pitchFamily="18" charset="0"/>
              </a:rPr>
              <a:t>Pancakes.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</a:t>
            </a:r>
            <a:r>
              <a:rPr lang="en-US">
                <a:latin typeface="Times New Roman" pitchFamily="18" charset="0"/>
              </a:rPr>
              <a:t>2. For it you need flour, eggs, milk. Then you cake and you eat with sugar and lemon.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/>
            </a:r>
            <a:br>
              <a:rPr lang="en-US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latin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Стюарт и Памела изучая карту Англии, долго спорили о том, какой город находиться в Англии, Шотландии, Уэльсе, Ирландии, а какой в США. Помоги им.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Найдите на карте города и скажите, где находиться этот город.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23850" y="1916113"/>
            <a:ext cx="4038600" cy="2189162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50182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8313" y="4292600"/>
            <a:ext cx="4038600" cy="2189163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5580063" y="2060575"/>
            <a:ext cx="2736850" cy="40322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Londonderry, 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Belfast, 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Swansea, 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Boston,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 Wick, 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New York, 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Atlanta.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/>
            </a:r>
            <a:br>
              <a:rPr lang="en-US" sz="1800"/>
            </a:b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/>
            </a:r>
            <a:br>
              <a:rPr lang="en-US" sz="1800"/>
            </a:br>
            <a:endParaRPr lang="ru-RU" sz="1800"/>
          </a:p>
        </p:txBody>
      </p:sp>
      <p:pic>
        <p:nvPicPr>
          <p:cNvPr id="50184" name="Picture 8" descr="White Ho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292600"/>
            <a:ext cx="40322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5" name="Picture 9" descr="PGRBX008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403225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75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2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75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25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75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25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75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25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75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25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75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52230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2232" name="Picture 8" descr="09_11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82073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0421" name="Picture 5" descr="01_9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0350"/>
            <a:ext cx="37449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2" name="Picture 6" descr="06_11_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260350"/>
            <a:ext cx="417195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Правильный</a:t>
            </a:r>
            <a:r>
              <a:rPr lang="en-US"/>
              <a:t> </a:t>
            </a:r>
            <a:r>
              <a:rPr lang="ru-RU"/>
              <a:t>ответ</a:t>
            </a:r>
            <a:r>
              <a:rPr lang="en-US"/>
              <a:t>.</a:t>
            </a: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Londonderry</a:t>
            </a:r>
            <a:r>
              <a:rPr lang="ru-RU"/>
              <a:t> </a:t>
            </a:r>
            <a:r>
              <a:rPr lang="en-US"/>
              <a:t>is in Ireland.</a:t>
            </a:r>
          </a:p>
          <a:p>
            <a:r>
              <a:rPr lang="en-US"/>
              <a:t>Belfast is in Ireland.</a:t>
            </a:r>
          </a:p>
          <a:p>
            <a:r>
              <a:rPr lang="en-US"/>
              <a:t>Swansea is in Wales.</a:t>
            </a:r>
          </a:p>
          <a:p>
            <a:r>
              <a:rPr lang="en-US"/>
              <a:t>Boston is in America.</a:t>
            </a:r>
          </a:p>
          <a:p>
            <a:r>
              <a:rPr lang="en-US"/>
              <a:t>Wick is in Scotland.</a:t>
            </a:r>
          </a:p>
          <a:p>
            <a:r>
              <a:rPr lang="en-US"/>
              <a:t>New York is in America.</a:t>
            </a:r>
          </a:p>
          <a:p>
            <a:r>
              <a:rPr lang="en-US"/>
              <a:t>Atlanta is in America.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В.П. Кузовлев «</a:t>
            </a:r>
            <a:r>
              <a:rPr lang="en-US"/>
              <a:t>English – 5</a:t>
            </a:r>
            <a:r>
              <a:rPr lang="ru-RU"/>
              <a:t>».-учебник по английскому языку для 5 класса.</a:t>
            </a:r>
          </a:p>
          <a:p>
            <a:r>
              <a:rPr lang="ru-RU"/>
              <a:t> Английский язык. 5 класс: поурочные планы по учебнику В.П. Кузовлева и др. </a:t>
            </a:r>
          </a:p>
          <a:p>
            <a:pPr>
              <a:buFont typeface="Wingdings" pitchFamily="2" charset="2"/>
              <a:buNone/>
            </a:pPr>
            <a:r>
              <a:rPr lang="ru-RU"/>
              <a:t>«</a:t>
            </a:r>
            <a:r>
              <a:rPr lang="en-US"/>
              <a:t>English – 5</a:t>
            </a:r>
            <a:r>
              <a:rPr lang="ru-RU"/>
              <a:t>»/авт.-сост. Т.И. Кузнецова.</a:t>
            </a:r>
          </a:p>
          <a:p>
            <a:r>
              <a:rPr lang="en-US">
                <a:hlinkClick r:id="rId3"/>
              </a:rPr>
              <a:t>www.uk.ru</a:t>
            </a:r>
            <a:endParaRPr lang="en-US"/>
          </a:p>
          <a:p>
            <a:r>
              <a:rPr lang="en-US" u="sng">
                <a:solidFill>
                  <a:schemeClr val="hlink"/>
                </a:solidFill>
              </a:rPr>
              <a:t>www.usa.ru</a:t>
            </a:r>
            <a:endParaRPr lang="ru-RU" u="sng">
              <a:solidFill>
                <a:schemeClr val="hlink"/>
              </a:solidFill>
            </a:endParaRPr>
          </a:p>
        </p:txBody>
      </p:sp>
      <p:pic>
        <p:nvPicPr>
          <p:cNvPr id="64518" name="Picture 6" descr="j01953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4437063"/>
            <a:ext cx="2232025" cy="2087562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Обобщить социо-культурные знания детей, повторить изученный материал в интересной форме.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00"/>
                            </p:stCondLst>
                            <p:childTnLst>
                              <p:par>
                                <p:cTn id="19" presetID="27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7" grpId="1" build="p"/>
      <p:bldP spid="6147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Вини Пух принес нам стихотворение, но он перепутал строчки местами. </a:t>
            </a:r>
            <a:br>
              <a:rPr lang="ru-RU" sz="2400"/>
            </a:br>
            <a:r>
              <a:rPr lang="ru-RU" sz="2400"/>
              <a:t>Расставь правильно слова и прочитай стихотворение.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r>
              <a:rPr lang="en-US" sz="2400"/>
              <a:t>Little dog run.</a:t>
            </a:r>
          </a:p>
          <a:p>
            <a:r>
              <a:rPr lang="en-US" sz="2400"/>
              <a:t>Two, Two, Two,</a:t>
            </a:r>
          </a:p>
          <a:p>
            <a:r>
              <a:rPr lang="en-US" sz="2400"/>
              <a:t>One, One, One,</a:t>
            </a:r>
          </a:p>
          <a:p>
            <a:r>
              <a:rPr lang="en-US" sz="2400"/>
              <a:t>Three, Three, Three,</a:t>
            </a:r>
          </a:p>
          <a:p>
            <a:r>
              <a:rPr lang="en-US" sz="2400"/>
              <a:t>Cats see you.</a:t>
            </a:r>
          </a:p>
          <a:p>
            <a:r>
              <a:rPr lang="en-US" sz="2400"/>
              <a:t>Birds in the tree.</a:t>
            </a:r>
          </a:p>
          <a:p>
            <a:r>
              <a:rPr lang="en-US" sz="2400"/>
              <a:t>Rats on a floor.</a:t>
            </a:r>
          </a:p>
          <a:p>
            <a:r>
              <a:rPr lang="en-US" sz="2400"/>
              <a:t>Four, Four, Four,</a:t>
            </a:r>
            <a:endParaRPr lang="ru-RU" sz="2400"/>
          </a:p>
        </p:txBody>
      </p:sp>
      <p:pic>
        <p:nvPicPr>
          <p:cNvPr id="7175" name="Picture 7" descr="150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773238"/>
            <a:ext cx="287972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400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xit" presetSubtype="1" fill="hold" grpId="2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7" grpId="1"/>
      <p:bldP spid="7177" grpId="2"/>
      <p:bldP spid="717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FF"/>
                </a:solidFill>
              </a:rPr>
              <a:t>One, One, One,</a:t>
            </a:r>
          </a:p>
          <a:p>
            <a:r>
              <a:rPr lang="en-US" sz="2800">
                <a:solidFill>
                  <a:srgbClr val="0000FF"/>
                </a:solidFill>
              </a:rPr>
              <a:t>Little dog run.</a:t>
            </a:r>
          </a:p>
          <a:p>
            <a:r>
              <a:rPr lang="en-US" sz="2800">
                <a:solidFill>
                  <a:srgbClr val="0000FF"/>
                </a:solidFill>
              </a:rPr>
              <a:t>Two, Two, Two,</a:t>
            </a:r>
          </a:p>
          <a:p>
            <a:r>
              <a:rPr lang="en-US" sz="2800">
                <a:solidFill>
                  <a:srgbClr val="0000FF"/>
                </a:solidFill>
              </a:rPr>
              <a:t>Cats see you.</a:t>
            </a:r>
          </a:p>
          <a:p>
            <a:r>
              <a:rPr lang="en-US" sz="2800">
                <a:solidFill>
                  <a:srgbClr val="0000FF"/>
                </a:solidFill>
              </a:rPr>
              <a:t>Three, Three, Three,</a:t>
            </a:r>
          </a:p>
          <a:p>
            <a:r>
              <a:rPr lang="en-US" sz="2800">
                <a:solidFill>
                  <a:srgbClr val="0000FF"/>
                </a:solidFill>
              </a:rPr>
              <a:t>Birds in the tree.</a:t>
            </a:r>
          </a:p>
          <a:p>
            <a:r>
              <a:rPr lang="en-US" sz="2800">
                <a:solidFill>
                  <a:srgbClr val="0000FF"/>
                </a:solidFill>
              </a:rPr>
              <a:t>Four, Four, Four,</a:t>
            </a:r>
          </a:p>
          <a:p>
            <a:r>
              <a:rPr lang="en-US" sz="2800">
                <a:solidFill>
                  <a:srgbClr val="0000FF"/>
                </a:solidFill>
              </a:rPr>
              <a:t>Rats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on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a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floor</a:t>
            </a:r>
            <a:r>
              <a:rPr lang="ru-RU" sz="280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chemeClr val="bg2"/>
                </a:solidFill>
                <a:latin typeface="Times New Roman" pitchFamily="18" charset="0"/>
              </a:rPr>
              <a:t>1</a:t>
            </a:r>
            <a: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Задание.</a:t>
            </a:r>
            <a:b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Представьте, что вы писатели, вам нужно написать сказку, но вы забыли как пишутся и читаются буквы.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Напишите недостающие буквы алфавита до буквы «К».</a:t>
            </a:r>
            <a:b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Аа, _ , Сс,_ , Ее, _,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Gg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  , _, _, Кк.</a:t>
            </a:r>
          </a:p>
          <a:p>
            <a:pPr marL="609600" indent="-609600">
              <a:buFontTx/>
              <a:buAutoNum type="arabicPeriod"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Напишите буквы, соответствующие транскрипционным  значкам.</a:t>
            </a:r>
          </a:p>
          <a:p>
            <a:pPr marL="609600" indent="-609600" algn="just">
              <a:buFontTx/>
              <a:buNone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[si:]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 eith ] 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[ei]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[vi:] 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[zed]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а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:]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3.Напишите в 4 колонки слова со звуками.</a:t>
            </a:r>
            <a:b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[i] [ai] [æ] [ei]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Brave, 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саке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fish, thanks, like, try, cat, nice, tricks, bat, witch, make, sandwich, bacon.</a:t>
            </a: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Проверь себя.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6783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Aa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Bb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Cc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Dd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Ee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Ff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Gg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Hh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Ii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Jj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Kk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[si:] Cc [ eith ] Hh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[ei] Aa [vi:] Vv 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[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zed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]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Zz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[а:]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Rr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3.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[i]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[ai]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[æ]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[ei]</a:t>
            </a:r>
            <a:endParaRPr lang="ru-RU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Fish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like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sandwich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brave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Tricks      try        thanks         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саке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Witch      nice        cat            bacon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Sandwich              bat             make</a:t>
            </a:r>
            <a:endParaRPr lang="ru-RU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51837" cy="2447925"/>
          </a:xfrm>
        </p:spPr>
        <p:txBody>
          <a:bodyPr/>
          <a:lstStyle/>
          <a:p>
            <a:r>
              <a:rPr lang="en-US" sz="3200">
                <a:solidFill>
                  <a:srgbClr val="E671C2"/>
                </a:solidFill>
                <a:latin typeface="Times New Roman" pitchFamily="18" charset="0"/>
              </a:rPr>
              <a:t>2.</a:t>
            </a:r>
            <a:r>
              <a:rPr lang="ru-RU" sz="3200">
                <a:solidFill>
                  <a:srgbClr val="E671C2"/>
                </a:solidFill>
                <a:latin typeface="Times New Roman" pitchFamily="18" charset="0"/>
              </a:rPr>
              <a:t>Задание.</a:t>
            </a:r>
            <a:r>
              <a:rPr lang="en-US" sz="3200">
                <a:solidFill>
                  <a:srgbClr val="E671C2"/>
                </a:solidFill>
                <a:latin typeface="Times New Roman" pitchFamily="18" charset="0"/>
              </a:rPr>
              <a:t/>
            </a:r>
            <a:br>
              <a:rPr lang="en-US" sz="3200">
                <a:solidFill>
                  <a:srgbClr val="E671C2"/>
                </a:solidFill>
                <a:latin typeface="Times New Roman" pitchFamily="18" charset="0"/>
              </a:rPr>
            </a:br>
            <a:r>
              <a:rPr lang="ru-RU" sz="3200">
                <a:solidFill>
                  <a:srgbClr val="E671C2"/>
                </a:solidFill>
                <a:latin typeface="Times New Roman" pitchFamily="18" charset="0"/>
              </a:rPr>
              <a:t>Компьютер стер вопросы анкеты, оставив лишь ответы Винни Пуха. Попробуйте восстановить вопросы, на которые он отвечал. Запишите их.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81300"/>
            <a:ext cx="8280400" cy="37433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1) Аге </a:t>
            </a:r>
            <a:r>
              <a:rPr lang="en-US" sz="2400"/>
              <a:t>you</a:t>
            </a:r>
            <a:r>
              <a:rPr lang="ru-RU" sz="2400"/>
              <a:t> </a:t>
            </a:r>
            <a:r>
              <a:rPr lang="en-US" sz="2400"/>
              <a:t>fat</a:t>
            </a:r>
            <a:r>
              <a:rPr lang="ru-RU" sz="2400"/>
              <a:t> (толстый)?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2)</a:t>
            </a:r>
            <a:r>
              <a:rPr lang="en-US" sz="2400"/>
              <a:t> </a:t>
            </a:r>
            <a:endParaRPr lang="ru-RU" sz="24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3) </a:t>
            </a:r>
            <a:endParaRPr lang="en-US" sz="24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/>
            </a:r>
            <a:br>
              <a:rPr lang="en-US" sz="2400"/>
            </a:br>
            <a:endParaRPr lang="ru-RU" sz="24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No,</a:t>
            </a:r>
            <a:r>
              <a:rPr lang="ru-RU" sz="2400"/>
              <a:t> </a:t>
            </a:r>
            <a:r>
              <a:rPr lang="en-US" sz="2400"/>
              <a:t>I </a:t>
            </a:r>
            <a:r>
              <a:rPr lang="ru-RU" sz="2400"/>
              <a:t>а</a:t>
            </a:r>
            <a:r>
              <a:rPr lang="en-US" sz="2400"/>
              <a:t>m not. I am not very fat.</a:t>
            </a:r>
            <a:endParaRPr lang="ru-RU" sz="24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Yes, I am. I think I am nice.</a:t>
            </a:r>
            <a:endParaRPr lang="ru-RU" sz="24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No, I am not, I am not American. I’m English</a:t>
            </a:r>
            <a:r>
              <a:rPr lang="en-US" sz="2000"/>
              <a:t>.</a:t>
            </a:r>
            <a:endParaRPr lang="ru-RU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/>
            </a:r>
            <a:br>
              <a:rPr lang="en-US" sz="2000"/>
            </a:b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E671C2"/>
                </a:solidFill>
              </a:rPr>
              <a:t>Проверь себя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1) Аге </a:t>
            </a:r>
            <a:r>
              <a:rPr lang="en-US"/>
              <a:t>you</a:t>
            </a:r>
            <a:r>
              <a:rPr lang="ru-RU"/>
              <a:t> </a:t>
            </a:r>
            <a:r>
              <a:rPr lang="en-US"/>
              <a:t>fat</a:t>
            </a:r>
            <a:r>
              <a:rPr lang="ru-RU"/>
              <a:t> (толстый)?  </a:t>
            </a:r>
            <a:r>
              <a:rPr lang="en-US"/>
              <a:t>No, I </a:t>
            </a:r>
            <a:r>
              <a:rPr lang="ru-RU"/>
              <a:t>а</a:t>
            </a:r>
            <a:r>
              <a:rPr lang="en-US"/>
              <a:t>m not. I am not very fat.</a:t>
            </a: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2) </a:t>
            </a:r>
            <a:r>
              <a:rPr lang="en-US"/>
              <a:t>Are</a:t>
            </a:r>
            <a:r>
              <a:rPr lang="ru-RU"/>
              <a:t> </a:t>
            </a:r>
            <a:r>
              <a:rPr lang="en-US"/>
              <a:t>you</a:t>
            </a:r>
            <a:r>
              <a:rPr lang="ru-RU"/>
              <a:t> </a:t>
            </a:r>
            <a:r>
              <a:rPr lang="en-US"/>
              <a:t>nice</a:t>
            </a:r>
            <a:r>
              <a:rPr lang="ru-RU"/>
              <a:t>?  </a:t>
            </a:r>
            <a:r>
              <a:rPr lang="en-US"/>
              <a:t>Yes, I am. I think I am nice.</a:t>
            </a:r>
          </a:p>
          <a:p>
            <a:pPr>
              <a:buFont typeface="Wingdings" pitchFamily="2" charset="2"/>
              <a:buNone/>
            </a:pPr>
            <a:r>
              <a:rPr lang="en-US"/>
              <a:t>3) Are you American? </a:t>
            </a:r>
            <a:r>
              <a:rPr lang="ru-RU"/>
              <a:t> </a:t>
            </a:r>
            <a:r>
              <a:rPr lang="en-US"/>
              <a:t>No, I am not, I am not American. I’m English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theme/theme1.xml><?xml version="1.0" encoding="utf-8"?>
<a:theme xmlns:a="http://schemas.openxmlformats.org/drawingml/2006/main" name="pril">
  <a:themeElements>
    <a:clrScheme name="Сотрудничество 7">
      <a:dk1>
        <a:srgbClr val="000000"/>
      </a:dk1>
      <a:lt1>
        <a:srgbClr val="F5F0BD"/>
      </a:lt1>
      <a:dk2>
        <a:srgbClr val="BD9D69"/>
      </a:dk2>
      <a:lt2>
        <a:srgbClr val="FFFFCC"/>
      </a:lt2>
      <a:accent1>
        <a:srgbClr val="CDBB77"/>
      </a:accent1>
      <a:accent2>
        <a:srgbClr val="F8EBD0"/>
      </a:accent2>
      <a:accent3>
        <a:srgbClr val="F9F6DB"/>
      </a:accent3>
      <a:accent4>
        <a:srgbClr val="000000"/>
      </a:accent4>
      <a:accent5>
        <a:srgbClr val="E3DABD"/>
      </a:accent5>
      <a:accent6>
        <a:srgbClr val="E1D5BC"/>
      </a:accent6>
      <a:hlink>
        <a:srgbClr val="FF9900"/>
      </a:hlink>
      <a:folHlink>
        <a:srgbClr val="C64B00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5">
      <a:dk1>
        <a:srgbClr val="FF6600"/>
      </a:dk1>
      <a:lt1>
        <a:srgbClr val="FFFFFF"/>
      </a:lt1>
      <a:dk2>
        <a:srgbClr val="003366"/>
      </a:dk2>
      <a:lt2>
        <a:srgbClr val="FFFFFF"/>
      </a:lt2>
      <a:accent1>
        <a:srgbClr val="FF99FF"/>
      </a:accent1>
      <a:accent2>
        <a:srgbClr val="FFFF99"/>
      </a:accent2>
      <a:accent3>
        <a:srgbClr val="AAADB8"/>
      </a:accent3>
      <a:accent4>
        <a:srgbClr val="DADADA"/>
      </a:accent4>
      <a:accent5>
        <a:srgbClr val="FFCAFF"/>
      </a:accent5>
      <a:accent6>
        <a:srgbClr val="E7E78A"/>
      </a:accent6>
      <a:hlink>
        <a:srgbClr val="FF3399"/>
      </a:hlink>
      <a:folHlink>
        <a:srgbClr val="FF9966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Лучи">
  <a:themeElements>
    <a:clrScheme name="Лучи 7">
      <a:dk1>
        <a:srgbClr val="D49C00"/>
      </a:dk1>
      <a:lt1>
        <a:srgbClr val="FFFFFF"/>
      </a:lt1>
      <a:dk2>
        <a:srgbClr val="CC9900"/>
      </a:dk2>
      <a:lt2>
        <a:srgbClr val="CEBD40"/>
      </a:lt2>
      <a:accent1>
        <a:srgbClr val="CC6600"/>
      </a:accent1>
      <a:accent2>
        <a:srgbClr val="808000"/>
      </a:accent2>
      <a:accent3>
        <a:srgbClr val="E2CAAA"/>
      </a:accent3>
      <a:accent4>
        <a:srgbClr val="DADADA"/>
      </a:accent4>
      <a:accent5>
        <a:srgbClr val="E2B8AA"/>
      </a:accent5>
      <a:accent6>
        <a:srgbClr val="737300"/>
      </a:accent6>
      <a:hlink>
        <a:srgbClr val="FF9900"/>
      </a:hlink>
      <a:folHlink>
        <a:srgbClr val="FFFF99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Глобус">
  <a:themeElements>
    <a:clrScheme name="Глобус 8">
      <a:dk1>
        <a:srgbClr val="000000"/>
      </a:dk1>
      <a:lt1>
        <a:srgbClr val="FFFFDD"/>
      </a:lt1>
      <a:dk2>
        <a:srgbClr val="000000"/>
      </a:dk2>
      <a:lt2>
        <a:srgbClr val="98977A"/>
      </a:lt2>
      <a:accent1>
        <a:srgbClr val="BDCDA7"/>
      </a:accent1>
      <a:accent2>
        <a:srgbClr val="A0D060"/>
      </a:accent2>
      <a:accent3>
        <a:srgbClr val="FFFFEB"/>
      </a:accent3>
      <a:accent4>
        <a:srgbClr val="000000"/>
      </a:accent4>
      <a:accent5>
        <a:srgbClr val="DBE3D0"/>
      </a:accent5>
      <a:accent6>
        <a:srgbClr val="91BC56"/>
      </a:accent6>
      <a:hlink>
        <a:srgbClr val="FADD4E"/>
      </a:hlink>
      <a:folHlink>
        <a:srgbClr val="CC9900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Занавес">
  <a:themeElements>
    <a:clrScheme name="Занавес 7">
      <a:dk1>
        <a:srgbClr val="50688C"/>
      </a:dk1>
      <a:lt1>
        <a:srgbClr val="FFFFFF"/>
      </a:lt1>
      <a:dk2>
        <a:srgbClr val="6E87AC"/>
      </a:dk2>
      <a:lt2>
        <a:srgbClr val="FFFFFF"/>
      </a:lt2>
      <a:accent1>
        <a:srgbClr val="376EA5"/>
      </a:accent1>
      <a:accent2>
        <a:srgbClr val="445876"/>
      </a:accent2>
      <a:accent3>
        <a:srgbClr val="BAC3D2"/>
      </a:accent3>
      <a:accent4>
        <a:srgbClr val="DADADA"/>
      </a:accent4>
      <a:accent5>
        <a:srgbClr val="AEBACF"/>
      </a:accent5>
      <a:accent6>
        <a:srgbClr val="3D4F6A"/>
      </a:accent6>
      <a:hlink>
        <a:srgbClr val="66CCFF"/>
      </a:hlink>
      <a:folHlink>
        <a:srgbClr val="CCCCFF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алют 6">
    <a:dk1>
      <a:srgbClr val="000000"/>
    </a:dk1>
    <a:lt1>
      <a:srgbClr val="FFFFFF"/>
    </a:lt1>
    <a:dk2>
      <a:srgbClr val="993366"/>
    </a:dk2>
    <a:lt2>
      <a:srgbClr val="CCFFFF"/>
    </a:lt2>
    <a:accent1>
      <a:srgbClr val="CCECFF"/>
    </a:accent1>
    <a:accent2>
      <a:srgbClr val="FFFF99"/>
    </a:accent2>
    <a:accent3>
      <a:srgbClr val="FFFFFF"/>
    </a:accent3>
    <a:accent4>
      <a:srgbClr val="000000"/>
    </a:accent4>
    <a:accent5>
      <a:srgbClr val="E2F4FF"/>
    </a:accent5>
    <a:accent6>
      <a:srgbClr val="E7E78A"/>
    </a:accent6>
    <a:hlink>
      <a:srgbClr val="FFCCFF"/>
    </a:hlink>
    <a:folHlink>
      <a:srgbClr val="FFCCCC"/>
    </a:folHlink>
  </a:clrScheme>
</a:themeOverride>
</file>

<file path=ppt/theme/themeOverride2.xml><?xml version="1.0" encoding="utf-8"?>
<a:themeOverride xmlns:a="http://schemas.openxmlformats.org/drawingml/2006/main">
  <a:clrScheme name="Салют 6">
    <a:dk1>
      <a:srgbClr val="000000"/>
    </a:dk1>
    <a:lt1>
      <a:srgbClr val="FFFFFF"/>
    </a:lt1>
    <a:dk2>
      <a:srgbClr val="993366"/>
    </a:dk2>
    <a:lt2>
      <a:srgbClr val="CCFFFF"/>
    </a:lt2>
    <a:accent1>
      <a:srgbClr val="CCECFF"/>
    </a:accent1>
    <a:accent2>
      <a:srgbClr val="FFFF99"/>
    </a:accent2>
    <a:accent3>
      <a:srgbClr val="FFFFFF"/>
    </a:accent3>
    <a:accent4>
      <a:srgbClr val="000000"/>
    </a:accent4>
    <a:accent5>
      <a:srgbClr val="E2F4FF"/>
    </a:accent5>
    <a:accent6>
      <a:srgbClr val="E7E78A"/>
    </a:accent6>
    <a:hlink>
      <a:srgbClr val="FFCCFF"/>
    </a:hlink>
    <a:folHlink>
      <a:srgbClr val="FFCCCC"/>
    </a:folHlink>
  </a:clrScheme>
</a:themeOverride>
</file>

<file path=ppt/theme/themeOverride3.xml><?xml version="1.0" encoding="utf-8"?>
<a:themeOverride xmlns:a="http://schemas.openxmlformats.org/drawingml/2006/main">
  <a:clrScheme name="Глобус 8">
    <a:dk1>
      <a:srgbClr val="000000"/>
    </a:dk1>
    <a:lt1>
      <a:srgbClr val="FFFFDD"/>
    </a:lt1>
    <a:dk2>
      <a:srgbClr val="000000"/>
    </a:dk2>
    <a:lt2>
      <a:srgbClr val="98977A"/>
    </a:lt2>
    <a:accent1>
      <a:srgbClr val="BDCDA7"/>
    </a:accent1>
    <a:accent2>
      <a:srgbClr val="A0D060"/>
    </a:accent2>
    <a:accent3>
      <a:srgbClr val="FFFFEB"/>
    </a:accent3>
    <a:accent4>
      <a:srgbClr val="000000"/>
    </a:accent4>
    <a:accent5>
      <a:srgbClr val="DBE3D0"/>
    </a:accent5>
    <a:accent6>
      <a:srgbClr val="91BC56"/>
    </a:accent6>
    <a:hlink>
      <a:srgbClr val="FADD4E"/>
    </a:hlink>
    <a:folHlink>
      <a:srgbClr val="CC9900"/>
    </a:folHlink>
  </a:clrScheme>
</a:themeOverride>
</file>

<file path=ppt/theme/themeOverride4.xml><?xml version="1.0" encoding="utf-8"?>
<a:themeOverride xmlns:a="http://schemas.openxmlformats.org/drawingml/2006/main">
  <a:clrScheme name="Занавес 1">
    <a:dk1>
      <a:srgbClr val="602000"/>
    </a:dk1>
    <a:lt1>
      <a:srgbClr val="FFFFFF"/>
    </a:lt1>
    <a:dk2>
      <a:srgbClr val="800000"/>
    </a:dk2>
    <a:lt2>
      <a:srgbClr val="FFFFCC"/>
    </a:lt2>
    <a:accent1>
      <a:srgbClr val="FF3300"/>
    </a:accent1>
    <a:accent2>
      <a:srgbClr val="000000"/>
    </a:accent2>
    <a:accent3>
      <a:srgbClr val="C0AAAA"/>
    </a:accent3>
    <a:accent4>
      <a:srgbClr val="DADADA"/>
    </a:accent4>
    <a:accent5>
      <a:srgbClr val="FFADAA"/>
    </a:accent5>
    <a:accent6>
      <a:srgbClr val="000000"/>
    </a:accent6>
    <a:hlink>
      <a:srgbClr val="EBF25A"/>
    </a:hlink>
    <a:folHlink>
      <a:srgbClr val="F2AA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0</TotalTime>
  <Words>536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30" baseType="lpstr">
      <vt:lpstr>Arial</vt:lpstr>
      <vt:lpstr>Garamond</vt:lpstr>
      <vt:lpstr>Times New Roman</vt:lpstr>
      <vt:lpstr>Wingdings</vt:lpstr>
      <vt:lpstr>Arial Black</vt:lpstr>
      <vt:lpstr>Tahoma</vt:lpstr>
      <vt:lpstr>Verdana</vt:lpstr>
      <vt:lpstr>pril</vt:lpstr>
      <vt:lpstr>Салют</vt:lpstr>
      <vt:lpstr>Океан</vt:lpstr>
      <vt:lpstr>Течение</vt:lpstr>
      <vt:lpstr>Лучи</vt:lpstr>
      <vt:lpstr>Глобус</vt:lpstr>
      <vt:lpstr>Занавес</vt:lpstr>
      <vt:lpstr>Презентация к уроку английского языка по теме: “Hi, English-все, чему я научился.</vt:lpstr>
      <vt:lpstr>Цель:</vt:lpstr>
      <vt:lpstr>Вини Пух принес нам стихотворение, но он перепутал строчки местами.  Расставь правильно слова и прочитай стихотворение.</vt:lpstr>
      <vt:lpstr>Слайд 4</vt:lpstr>
      <vt:lpstr>1. Задание. Представьте, что вы писатели, вам нужно написать сказку, но вы забыли как пишутся и читаются буквы.</vt:lpstr>
      <vt:lpstr>Слайд 6</vt:lpstr>
      <vt:lpstr>Проверь себя.</vt:lpstr>
      <vt:lpstr>2.Задание. Компьютер стер вопросы анкеты, оставив лишь ответы Винни Пуха. Попробуйте восстановить вопросы, на которые он отвечал. Запишите их.</vt:lpstr>
      <vt:lpstr>Проверь себя</vt:lpstr>
      <vt:lpstr>   3.Задание. Повар забыл, какой рецептов является рецептом английского блюда, а у него сегодня важное мероприятие, приедут английские гости. Прочитайте 2 рецепта и ответьте на вопрос « Какой из двух рецептов рецепт английского блюда?».  </vt:lpstr>
      <vt:lpstr>  Правильный ответ.  </vt:lpstr>
      <vt:lpstr> Стюарт и Памела изучая карту Англии, долго спорили о том, какой город находиться в Англии, Шотландии, Уэльсе, Ирландии, а какой в США. Помоги им. Найдите на карте города и скажите, где находиться этот город.</vt:lpstr>
      <vt:lpstr>  </vt:lpstr>
      <vt:lpstr>Слайд 14</vt:lpstr>
      <vt:lpstr>Правильный ответ.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английского языка по теме: “Hi, English-все, чему я научился.</dc:title>
  <dc:creator>revaz</dc:creator>
  <cp:lastModifiedBy>revaz</cp:lastModifiedBy>
  <cp:revision>1</cp:revision>
  <dcterms:created xsi:type="dcterms:W3CDTF">2012-05-12T19:51:08Z</dcterms:created>
  <dcterms:modified xsi:type="dcterms:W3CDTF">2012-05-12T19:51:55Z</dcterms:modified>
</cp:coreProperties>
</file>