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3" r:id="rId3"/>
    <p:sldId id="324" r:id="rId4"/>
    <p:sldId id="296" r:id="rId5"/>
    <p:sldId id="320" r:id="rId6"/>
    <p:sldId id="307" r:id="rId7"/>
    <p:sldId id="309" r:id="rId8"/>
    <p:sldId id="316" r:id="rId9"/>
    <p:sldId id="259" r:id="rId10"/>
    <p:sldId id="260" r:id="rId11"/>
    <p:sldId id="257" r:id="rId12"/>
    <p:sldId id="330" r:id="rId13"/>
    <p:sldId id="267" r:id="rId14"/>
    <p:sldId id="325" r:id="rId15"/>
    <p:sldId id="269" r:id="rId16"/>
    <p:sldId id="266" r:id="rId17"/>
    <p:sldId id="270" r:id="rId18"/>
    <p:sldId id="326" r:id="rId19"/>
    <p:sldId id="277" r:id="rId20"/>
    <p:sldId id="327" r:id="rId21"/>
    <p:sldId id="295" r:id="rId22"/>
    <p:sldId id="272" r:id="rId23"/>
    <p:sldId id="273" r:id="rId24"/>
    <p:sldId id="271" r:id="rId25"/>
    <p:sldId id="276" r:id="rId26"/>
    <p:sldId id="318" r:id="rId27"/>
    <p:sldId id="299" r:id="rId28"/>
    <p:sldId id="300" r:id="rId29"/>
    <p:sldId id="301" r:id="rId30"/>
    <p:sldId id="302" r:id="rId31"/>
    <p:sldId id="329" r:id="rId32"/>
    <p:sldId id="331" r:id="rId33"/>
    <p:sldId id="31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  <a:srgbClr val="800000"/>
    <a:srgbClr val="000048"/>
    <a:srgbClr val="0000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3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12AD13-FD50-470D-B8D7-231B2E42C43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46749-C61F-4F48-9900-2ABF10835D1B}" type="slidenum">
              <a:rPr lang="ru-RU"/>
              <a:pPr/>
              <a:t>1</a:t>
            </a:fld>
            <a:endParaRPr lang="ru-RU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4F01E-79C5-45B5-BD81-99BAE4DA4A95}" type="slidenum">
              <a:rPr lang="ru-RU"/>
              <a:pPr/>
              <a:t>10</a:t>
            </a:fld>
            <a:endParaRPr lang="ru-RU"/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55393-C8F0-4450-A0A8-8D71AFA86DE8}" type="slidenum">
              <a:rPr lang="ru-RU"/>
              <a:pPr/>
              <a:t>11</a:t>
            </a:fld>
            <a:endParaRPr lang="ru-RU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82A5E-3871-4E38-B97E-6FC84F94518C}" type="slidenum">
              <a:rPr lang="ru-RU"/>
              <a:pPr/>
              <a:t>12</a:t>
            </a:fld>
            <a:endParaRPr lang="ru-RU"/>
          </a:p>
        </p:txBody>
      </p:sp>
      <p:sp>
        <p:nvSpPr>
          <p:cNvPr id="155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7D347-9F65-4248-A402-FB891464CE30}" type="slidenum">
              <a:rPr lang="ru-RU"/>
              <a:pPr/>
              <a:t>13</a:t>
            </a:fld>
            <a:endParaRPr lang="ru-RU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FD7A2-99FF-4D20-8A73-3CF07F38DA08}" type="slidenum">
              <a:rPr lang="ru-RU"/>
              <a:pPr/>
              <a:t>14</a:t>
            </a:fld>
            <a:endParaRPr lang="ru-RU"/>
          </a:p>
        </p:txBody>
      </p:sp>
      <p:sp>
        <p:nvSpPr>
          <p:cNvPr id="148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6D5A8-1962-4BB9-B2F9-140030FE9916}" type="slidenum">
              <a:rPr lang="ru-RU"/>
              <a:pPr/>
              <a:t>15</a:t>
            </a:fld>
            <a:endParaRPr lang="ru-RU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0CBC92-C378-4A62-BEFF-D62A1EA96C64}" type="slidenum">
              <a:rPr lang="ru-RU"/>
              <a:pPr/>
              <a:t>16</a:t>
            </a:fld>
            <a:endParaRPr lang="ru-RU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9A5DE-2A21-4A25-BCC5-E958B5358736}" type="slidenum">
              <a:rPr lang="ru-RU"/>
              <a:pPr/>
              <a:t>17</a:t>
            </a:fld>
            <a:endParaRPr lang="ru-RU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1F048-3A00-4E63-A3CF-BBFA5AE23C8F}" type="slidenum">
              <a:rPr lang="ru-RU"/>
              <a:pPr/>
              <a:t>18</a:t>
            </a:fld>
            <a:endParaRPr lang="ru-RU"/>
          </a:p>
        </p:txBody>
      </p:sp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7DB02-3BA4-4C9C-AD2E-943521CDC99C}" type="slidenum">
              <a:rPr lang="ru-RU"/>
              <a:pPr/>
              <a:t>19</a:t>
            </a:fld>
            <a:endParaRPr lang="ru-RU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EF8F3-7E1B-4538-8A15-8D5833E46A22}" type="slidenum">
              <a:rPr lang="ru-RU"/>
              <a:pPr/>
              <a:t>2</a:t>
            </a:fld>
            <a:endParaRPr lang="ru-RU"/>
          </a:p>
        </p:txBody>
      </p:sp>
      <p:sp>
        <p:nvSpPr>
          <p:cNvPr id="146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74F023-435A-4D0C-8F30-E0F4D01DE5D6}" type="slidenum">
              <a:rPr lang="ru-RU"/>
              <a:pPr/>
              <a:t>20</a:t>
            </a:fld>
            <a:endParaRPr lang="ru-RU"/>
          </a:p>
        </p:txBody>
      </p:sp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D8615-3AD3-4FFA-B7BC-C98064DDC225}" type="slidenum">
              <a:rPr lang="ru-RU"/>
              <a:pPr/>
              <a:t>21</a:t>
            </a:fld>
            <a:endParaRPr lang="ru-RU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3BC18-4547-40E4-A174-E2490E2D7690}" type="slidenum">
              <a:rPr lang="ru-RU"/>
              <a:pPr/>
              <a:t>22</a:t>
            </a:fld>
            <a:endParaRPr lang="ru-RU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F44B3-CE36-4EA2-8D12-DF57267E1D73}" type="slidenum">
              <a:rPr lang="ru-RU"/>
              <a:pPr/>
              <a:t>23</a:t>
            </a:fld>
            <a:endParaRPr lang="ru-RU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74FC1A-85E8-42E5-931A-2FEE32756294}" type="slidenum">
              <a:rPr lang="ru-RU"/>
              <a:pPr/>
              <a:t>24</a:t>
            </a:fld>
            <a:endParaRPr lang="ru-RU"/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E2D95-318E-4B99-9D55-2657665D6E4D}" type="slidenum">
              <a:rPr lang="ru-RU"/>
              <a:pPr/>
              <a:t>25</a:t>
            </a:fld>
            <a:endParaRPr lang="ru-RU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74CAF-B7EC-43D8-AD22-E987F0439587}" type="slidenum">
              <a:rPr lang="ru-RU"/>
              <a:pPr/>
              <a:t>26</a:t>
            </a:fld>
            <a:endParaRPr lang="ru-RU"/>
          </a:p>
        </p:txBody>
      </p:sp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5445A-B92C-4F44-A519-973B38D7DD49}" type="slidenum">
              <a:rPr lang="ru-RU"/>
              <a:pPr/>
              <a:t>27</a:t>
            </a:fld>
            <a:endParaRPr lang="ru-RU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7EFC3-DF83-46BA-B6C1-384A88080CBF}" type="slidenum">
              <a:rPr lang="ru-RU"/>
              <a:pPr/>
              <a:t>28</a:t>
            </a:fld>
            <a:endParaRPr lang="ru-RU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4F5E4-88AE-4F38-923A-1496D25CC56E}" type="slidenum">
              <a:rPr lang="ru-RU"/>
              <a:pPr/>
              <a:t>29</a:t>
            </a:fld>
            <a:endParaRPr lang="ru-RU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E8429-7925-4429-A5D1-6BD6A9E3BE6A}" type="slidenum">
              <a:rPr lang="ru-RU"/>
              <a:pPr/>
              <a:t>3</a:t>
            </a:fld>
            <a:endParaRPr lang="ru-RU"/>
          </a:p>
        </p:txBody>
      </p:sp>
      <p:sp>
        <p:nvSpPr>
          <p:cNvPr id="147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388DE-11F6-49A8-84D8-CCFD1A44E52E}" type="slidenum">
              <a:rPr lang="ru-RU"/>
              <a:pPr/>
              <a:t>30</a:t>
            </a:fld>
            <a:endParaRPr lang="ru-RU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42D3A-0230-47DE-B56C-EF9B5D7C8E42}" type="slidenum">
              <a:rPr lang="ru-RU"/>
              <a:pPr/>
              <a:t>31</a:t>
            </a:fld>
            <a:endParaRPr lang="ru-RU"/>
          </a:p>
        </p:txBody>
      </p:sp>
      <p:sp>
        <p:nvSpPr>
          <p:cNvPr id="153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22F4D-2889-478B-A7A1-0F71D57A3F9A}" type="slidenum">
              <a:rPr lang="ru-RU"/>
              <a:pPr/>
              <a:t>32</a:t>
            </a:fld>
            <a:endParaRPr lang="ru-RU"/>
          </a:p>
        </p:txBody>
      </p:sp>
      <p:sp>
        <p:nvSpPr>
          <p:cNvPr id="157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BF2EC-4FD4-4E24-B159-D1176CC3BA74}" type="slidenum">
              <a:rPr lang="ru-RU"/>
              <a:pPr/>
              <a:t>33</a:t>
            </a:fld>
            <a:endParaRPr lang="ru-RU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B6BBB-0D9C-48C6-BB8A-A19EC7E83EB4}" type="slidenum">
              <a:rPr lang="ru-RU"/>
              <a:pPr/>
              <a:t>4</a:t>
            </a:fld>
            <a:endParaRPr lang="ru-RU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D0115-18C1-421E-8B0F-9615D26D32AE}" type="slidenum">
              <a:rPr lang="ru-RU"/>
              <a:pPr/>
              <a:t>5</a:t>
            </a:fld>
            <a:endParaRPr lang="ru-RU"/>
          </a:p>
        </p:txBody>
      </p:sp>
      <p:sp>
        <p:nvSpPr>
          <p:cNvPr id="13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4EBF0-0541-4A8E-BF06-CEED43BADF74}" type="slidenum">
              <a:rPr lang="ru-RU"/>
              <a:pPr/>
              <a:t>6</a:t>
            </a:fld>
            <a:endParaRPr lang="ru-RU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FD656-85D8-4E64-8A9D-44BAD972CB8C}" type="slidenum">
              <a:rPr lang="ru-RU"/>
              <a:pPr/>
              <a:t>7</a:t>
            </a:fld>
            <a:endParaRPr lang="ru-RU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D29E4-B2B8-49DD-8C68-9FC8A68920CF}" type="slidenum">
              <a:rPr lang="ru-RU"/>
              <a:pPr/>
              <a:t>8</a:t>
            </a:fld>
            <a:endParaRPr lang="ru-RU"/>
          </a:p>
        </p:txBody>
      </p:sp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2343A-9326-40DE-854D-4F7AAE6E87A4}" type="slidenum">
              <a:rPr lang="ru-RU"/>
              <a:pPr/>
              <a:t>9</a:t>
            </a:fld>
            <a:endParaRPr lang="ru-RU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0BFB1-7D0C-4C4D-866C-2233CD669B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2E41-7DBC-4A0C-AB7E-F8A67101E1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CD18E-6C0B-43DD-980F-13923FAB19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8A453-65A2-4905-8B51-617951173D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7FBCE-40DF-4A3D-B741-93B8786177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58EA8-ED07-4614-BA78-FB18F6E650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43507-7F70-40D9-A671-7D829AEDC0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FB833-AEF4-4584-A53E-1D5A2A64F5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EEE69-5811-4215-9EAE-9A75FC9BF9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31816-8CF4-4778-9AE6-D7F23C2A7B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AE6CE-3F63-4590-8037-1B6940A9BB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12657D-E7DA-48DB-9BB3-C0004F04937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effectLst>
            <a:outerShdw dist="50800" algn="ctr" rotWithShape="0">
              <a:srgbClr val="FFFF00"/>
            </a:outerShdw>
          </a:effectLst>
        </p:spPr>
        <p:txBody>
          <a:bodyPr/>
          <a:lstStyle/>
          <a:p>
            <a:r>
              <a:rPr lang="ru-RU" sz="6600" b="1">
                <a:solidFill>
                  <a:schemeClr val="tx1"/>
                </a:solidFill>
              </a:rPr>
              <a:t>Средние века.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9" name="Picture 5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962275"/>
            <a:ext cx="4762500" cy="3895725"/>
          </a:xfrm>
          <a:prstGeom prst="rect">
            <a:avLst/>
          </a:prstGeom>
          <a:noFill/>
        </p:spPr>
      </p:pic>
      <p:pic>
        <p:nvPicPr>
          <p:cNvPr id="6151" name="Picture 7" descr="Бацинет с забралом середины XIV век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82838" cy="3573463"/>
          </a:xfrm>
          <a:prstGeom prst="rect">
            <a:avLst/>
          </a:prstGeom>
          <a:noFill/>
        </p:spPr>
      </p:pic>
      <p:pic>
        <p:nvPicPr>
          <p:cNvPr id="6153" name="Picture 9" descr="index_clip_image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9088" y="0"/>
            <a:ext cx="2474912" cy="3284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1143000"/>
          </a:xfrm>
          <a:effectLst>
            <a:outerShdw dist="40161" dir="1106097" algn="ctr" rotWithShape="0">
              <a:srgbClr val="FFFF00"/>
            </a:outerShdw>
          </a:effectLst>
        </p:spPr>
        <p:txBody>
          <a:bodyPr/>
          <a:lstStyle/>
          <a:p>
            <a:endParaRPr lang="ru-RU" b="1">
              <a:solidFill>
                <a:srgbClr val="0000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35525" cy="4492625"/>
          </a:xfrm>
        </p:spPr>
        <p:txBody>
          <a:bodyPr/>
          <a:lstStyle/>
          <a:p>
            <a:pPr>
              <a:buFontTx/>
              <a:buNone/>
            </a:pPr>
            <a:endParaRPr lang="ru-RU"/>
          </a:p>
        </p:txBody>
      </p:sp>
      <p:pic>
        <p:nvPicPr>
          <p:cNvPr id="3078" name="Picture 6" descr="Арбалетч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</p:spPr>
      </p:pic>
      <p:pic>
        <p:nvPicPr>
          <p:cNvPr id="3079" name="Picture 7" descr="Сканирован09-08-01 11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4629" name="Picture 5" descr="ПОЧЕМУ kkОСАНКА ВЫДЕЛЯ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3943350" cy="4105275"/>
          </a:xfrm>
          <a:prstGeom prst="rect">
            <a:avLst/>
          </a:prstGeom>
          <a:noFill/>
        </p:spPr>
      </p:pic>
      <p:pic>
        <p:nvPicPr>
          <p:cNvPr id="154628" name="Picture 4" descr="Кр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640138"/>
            <a:ext cx="4764087" cy="3051175"/>
          </a:xfrm>
          <a:prstGeom prst="rect">
            <a:avLst/>
          </a:prstGeom>
          <a:noFill/>
        </p:spPr>
      </p:pic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0" y="1724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0" y="3743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9" name="Picture 7" descr="index_clip_image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756775" cy="732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44973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6000" b="1"/>
              <a:t>«Мой дом — </a:t>
            </a:r>
          </a:p>
          <a:p>
            <a:pPr algn="ctr">
              <a:buFontTx/>
              <a:buNone/>
            </a:pPr>
            <a:r>
              <a:rPr lang="ru-RU" sz="6000" b="1"/>
              <a:t>моя крепость»</a:t>
            </a:r>
            <a:r>
              <a:rPr lang="ru-RU" sz="6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7" name="Picture 7" descr="index_clip_image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3" name="Picture 5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9" name="Picture 5" descr="index_clip_image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6105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64" name="Picture 4" descr="index_clip_image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9144000" cy="6218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Современная реконструкц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60350"/>
            <a:ext cx="56515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Конная сшиб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429000"/>
            <a:ext cx="403225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50800" algn="ctr" rotWithShape="0">
              <a:srgbClr val="FFFF00"/>
            </a:outerShdw>
          </a:effectLst>
        </p:spPr>
        <p:txBody>
          <a:bodyPr/>
          <a:lstStyle/>
          <a:p>
            <a:r>
              <a:rPr lang="ru-RU" sz="4800" b="1">
                <a:solidFill>
                  <a:schemeClr val="tx1"/>
                </a:solidFill>
              </a:rPr>
              <a:t>Лента времени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0292" name="AutoShape 4"/>
          <p:cNvSpPr>
            <a:spLocks noChangeArrowheads="1"/>
          </p:cNvSpPr>
          <p:nvPr/>
        </p:nvSpPr>
        <p:spPr bwMode="auto">
          <a:xfrm>
            <a:off x="0" y="2205038"/>
            <a:ext cx="2627313" cy="2160587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История </a:t>
            </a:r>
          </a:p>
          <a:p>
            <a:pPr algn="ctr"/>
            <a:r>
              <a:rPr lang="ru-RU" sz="2400" b="1"/>
              <a:t>Древнего мира</a:t>
            </a:r>
          </a:p>
        </p:txBody>
      </p:sp>
      <p:sp>
        <p:nvSpPr>
          <p:cNvPr id="140293" name="AutoShape 5"/>
          <p:cNvSpPr>
            <a:spLocks noChangeArrowheads="1"/>
          </p:cNvSpPr>
          <p:nvPr/>
        </p:nvSpPr>
        <p:spPr bwMode="auto">
          <a:xfrm>
            <a:off x="2627313" y="2205038"/>
            <a:ext cx="3960812" cy="2160587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История Средних веков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6588125" y="2205038"/>
            <a:ext cx="2555875" cy="2160587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История </a:t>
            </a:r>
          </a:p>
          <a:p>
            <a:pPr algn="ctr"/>
            <a:r>
              <a:rPr lang="ru-RU" sz="2400" b="1"/>
              <a:t>Нового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>
                <a:solidFill>
                  <a:schemeClr val="tx1"/>
                </a:solidFill>
              </a:rPr>
              <a:t>Девизы рыцарей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/>
              <a:t>	</a:t>
            </a:r>
            <a:r>
              <a:rPr lang="ru-RU" b="1"/>
              <a:t>«Лучше умереть, чем посрамиться!»,</a:t>
            </a:r>
          </a:p>
          <a:p>
            <a:pPr>
              <a:buFontTx/>
              <a:buNone/>
            </a:pPr>
            <a:r>
              <a:rPr lang="ru-RU" b="1"/>
              <a:t>	«Бог, честь, Отчизна!»</a:t>
            </a:r>
          </a:p>
          <a:p>
            <a:pPr>
              <a:buFontTx/>
              <a:buNone/>
            </a:pPr>
            <a:r>
              <a:rPr lang="ru-RU" b="1"/>
              <a:t>	«Исполнить или умереть!»,</a:t>
            </a:r>
          </a:p>
          <a:p>
            <a:pPr>
              <a:buFontTx/>
              <a:buNone/>
            </a:pPr>
            <a:r>
              <a:rPr lang="ru-RU" b="1"/>
              <a:t>	«Иду своей дорогой!»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8" name="Picture 4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8713788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index_clip_image002_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557338"/>
            <a:ext cx="43815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index_clip_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66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0"/>
            <a:ext cx="473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1052513"/>
          </a:xfrm>
        </p:spPr>
        <p:txBody>
          <a:bodyPr/>
          <a:lstStyle/>
          <a:p>
            <a:r>
              <a:rPr lang="ru-RU" sz="4000" b="1">
                <a:solidFill>
                  <a:schemeClr val="tx1"/>
                </a:solidFill>
              </a:rPr>
              <a:t>Орлеанская дева – Жанна д</a:t>
            </a:r>
            <a:r>
              <a:rPr lang="en-US" sz="4000" b="1">
                <a:solidFill>
                  <a:schemeClr val="tx1"/>
                </a:solidFill>
              </a:rPr>
              <a:t>’</a:t>
            </a:r>
            <a:r>
              <a:rPr lang="ru-RU" sz="4000" b="1">
                <a:solidFill>
                  <a:schemeClr val="tx1"/>
                </a:solidFill>
              </a:rPr>
              <a:t>Арк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38084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index_clip_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1196975"/>
            <a:ext cx="40719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Эдмунд Лейтон. «Посвящение в рыцари» (1901). Холст, масло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0"/>
            <a:ext cx="4803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tx1"/>
                </a:solidFill>
              </a:rPr>
              <a:t>Книгопечатанье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1702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844675"/>
            <a:ext cx="31051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sz="4800" b="1">
                <a:solidFill>
                  <a:schemeClr val="tx1"/>
                </a:solidFill>
              </a:rPr>
              <a:t>Музыка в Средневековье.</a:t>
            </a:r>
            <a:r>
              <a:rPr lang="ru-RU" sz="4800" b="1">
                <a:solidFill>
                  <a:srgbClr val="66FF99"/>
                </a:solidFill>
              </a:rPr>
              <a:t/>
            </a:r>
            <a:br>
              <a:rPr lang="ru-RU" sz="4800" b="1">
                <a:solidFill>
                  <a:srgbClr val="66FF99"/>
                </a:solidFill>
              </a:rPr>
            </a:br>
            <a:endParaRPr lang="ru-RU" sz="4800" b="1">
              <a:solidFill>
                <a:srgbClr val="66FF99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51831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/>
              <a:t>	Достижение Средневековья в области музыки – появление нотной записи в 11 веке в Италии. Ее изобрел монах Гвидо из города Ареццо. </a:t>
            </a:r>
          </a:p>
          <a:p>
            <a:pPr algn="just">
              <a:buFontTx/>
              <a:buNone/>
            </a:pPr>
            <a:r>
              <a:rPr lang="ru-RU" b="1"/>
              <a:t>		А в 13 веке в Германии изобрели знаки для обозначения длительности нот. Изобретение принадлежит священнослужителю Франко из Кёльна.</a:t>
            </a:r>
          </a:p>
        </p:txBody>
      </p:sp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229600" cy="1143000"/>
          </a:xfrm>
        </p:spPr>
        <p:txBody>
          <a:bodyPr/>
          <a:lstStyle/>
          <a:p>
            <a:r>
              <a:rPr lang="ru-RU" b="1">
                <a:solidFill>
                  <a:schemeClr val="tx1"/>
                </a:solidFill>
              </a:rPr>
              <a:t>Литература в Средневековье.</a:t>
            </a:r>
            <a:r>
              <a:rPr lang="ru-RU">
                <a:solidFill>
                  <a:srgbClr val="000066"/>
                </a:solidFill>
              </a:rPr>
              <a:t/>
            </a:r>
            <a:br>
              <a:rPr lang="ru-RU">
                <a:solidFill>
                  <a:srgbClr val="000066"/>
                </a:solidFill>
              </a:rPr>
            </a:br>
            <a:endParaRPr lang="ru-RU">
              <a:solidFill>
                <a:srgbClr val="000066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8964613" cy="47529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/>
              <a:t>	</a:t>
            </a:r>
            <a:r>
              <a:rPr lang="ru-RU" b="1"/>
              <a:t>Литература была представлена рыцарскими романами, стихами, поэмами. Появляются </a:t>
            </a:r>
            <a:r>
              <a:rPr lang="ru-RU" b="1" i="1"/>
              <a:t>трубадуры, барды, менестрели</a:t>
            </a:r>
            <a:r>
              <a:rPr lang="ru-RU" b="1"/>
              <a:t>.  Зарождается новый поэтический жанр – </a:t>
            </a:r>
            <a:r>
              <a:rPr lang="ru-RU" b="1" i="1"/>
              <a:t>сонет</a:t>
            </a:r>
            <a:r>
              <a:rPr lang="ru-RU" b="1"/>
              <a:t>.</a:t>
            </a:r>
          </a:p>
        </p:txBody>
      </p:sp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>
                <a:solidFill>
                  <a:schemeClr val="tx1"/>
                </a:solidFill>
              </a:rPr>
              <a:t>Наука и техника в Средневековье.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7848600" cy="5445125"/>
          </a:xfrm>
        </p:spPr>
        <p:txBody>
          <a:bodyPr/>
          <a:lstStyle/>
          <a:p>
            <a:pPr algn="ctr">
              <a:buFontTx/>
              <a:buNone/>
            </a:pPr>
            <a:endParaRPr lang="ru-RU" sz="3600">
              <a:solidFill>
                <a:srgbClr val="66FF99"/>
              </a:solidFill>
            </a:endParaRPr>
          </a:p>
          <a:p>
            <a:pPr algn="just">
              <a:buFontTx/>
              <a:buNone/>
            </a:pPr>
            <a:r>
              <a:rPr lang="ru-RU"/>
              <a:t>    	</a:t>
            </a:r>
            <a:r>
              <a:rPr lang="ru-RU" b="1"/>
              <a:t>    	Начинает формироваться «корпус» квалифицированных ремесленников и технических работников. Появилось слово </a:t>
            </a:r>
            <a:r>
              <a:rPr lang="ru-RU" b="1" i="1"/>
              <a:t>«инженер»</a:t>
            </a:r>
            <a:r>
              <a:rPr lang="ru-RU" b="1"/>
              <a:t> (9 век; Италия, Франция) от латинского выражения «врожденные способности, изобретательность».</a:t>
            </a:r>
          </a:p>
        </p:txBody>
      </p:sp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692150"/>
            <a:ext cx="7715250" cy="5761038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	</a:t>
            </a:r>
            <a:r>
              <a:rPr lang="ru-RU" b="1"/>
              <a:t>«Из письма Клюнийского аббата Петра Достопочтенного»; </a:t>
            </a:r>
          </a:p>
          <a:p>
            <a:pPr>
              <a:buFontTx/>
              <a:buNone/>
            </a:pPr>
            <a:r>
              <a:rPr lang="ru-RU" b="1"/>
              <a:t>	«Летописи аббатства Мури»; </a:t>
            </a:r>
          </a:p>
          <a:p>
            <a:pPr>
              <a:buFontTx/>
              <a:buNone/>
            </a:pPr>
            <a:r>
              <a:rPr lang="ru-RU" b="1"/>
              <a:t>	«Дарственная грамота»; </a:t>
            </a:r>
          </a:p>
          <a:p>
            <a:pPr>
              <a:buFontTx/>
              <a:buNone/>
            </a:pPr>
            <a:r>
              <a:rPr lang="ru-RU" b="1"/>
              <a:t>	Поэма «Песнь о Роланде»; </a:t>
            </a:r>
          </a:p>
          <a:p>
            <a:pPr>
              <a:buFontTx/>
              <a:buNone/>
            </a:pPr>
            <a:r>
              <a:rPr lang="ru-RU" b="1"/>
              <a:t>	Отрывки из «Капитуляриев»; </a:t>
            </a:r>
          </a:p>
          <a:p>
            <a:pPr>
              <a:buFontTx/>
              <a:buNone/>
            </a:pPr>
            <a:r>
              <a:rPr lang="ru-RU" b="1"/>
              <a:t>	«Хроника» Рауля Глабера. </a:t>
            </a:r>
            <a:br>
              <a:rPr lang="ru-RU" b="1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713787" cy="6119813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ru-RU"/>
              <a:t>       </a:t>
            </a:r>
            <a:r>
              <a:rPr lang="ru-RU" b="1"/>
              <a:t>В 12-13 веках в Западной Европе появился </a:t>
            </a:r>
            <a:r>
              <a:rPr lang="ru-RU" b="1" i="1"/>
              <a:t>компас со стрелкой</a:t>
            </a:r>
            <a:r>
              <a:rPr lang="ru-RU" b="1"/>
              <a:t> (хотя в Китае был известен с 1-2 веков). Появляются первые </a:t>
            </a:r>
            <a:r>
              <a:rPr lang="ru-RU" b="1" i="1"/>
              <a:t>механические часы с пружиной</a:t>
            </a:r>
            <a:r>
              <a:rPr lang="ru-RU" b="1"/>
              <a:t>. Впервые стали применяться </a:t>
            </a:r>
            <a:r>
              <a:rPr lang="ru-RU" b="1" i="1"/>
              <a:t>очки</a:t>
            </a:r>
            <a:r>
              <a:rPr lang="ru-RU" b="1"/>
              <a:t>. В 13 веке в Европе (Италия, 1270 год) </a:t>
            </a:r>
            <a:r>
              <a:rPr lang="ru-RU" b="1" i="1"/>
              <a:t>началось изготовление бумаги</a:t>
            </a:r>
            <a:r>
              <a:rPr lang="ru-RU" b="1"/>
              <a:t>. Стали применять </a:t>
            </a:r>
            <a:r>
              <a:rPr lang="ru-RU" b="1" i="1"/>
              <a:t>порох</a:t>
            </a:r>
            <a:r>
              <a:rPr lang="ru-RU" b="1"/>
              <a:t> («рецепт» изготовления принадлежит Роджеру Бэкону). Была изобретена </a:t>
            </a:r>
            <a:r>
              <a:rPr lang="ru-RU" b="1" i="1"/>
              <a:t>серная кислота</a:t>
            </a:r>
            <a:r>
              <a:rPr lang="ru-RU" b="1"/>
              <a:t> (1299 г.)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b="1"/>
              <a:t>     	</a:t>
            </a:r>
          </a:p>
        </p:txBody>
      </p:sp>
    </p:spTree>
  </p:cSld>
  <p:clrMapOvr>
    <a:masterClrMapping/>
  </p:clrMapOvr>
  <p:transition advTm="4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b="1"/>
              <a:t>	</a:t>
            </a:r>
            <a:r>
              <a:rPr lang="ru-RU" b="1"/>
              <a:t>С 14 века стало употребляться </a:t>
            </a:r>
            <a:r>
              <a:rPr lang="ru-RU" b="1" i="1"/>
              <a:t>огнестрельное оружие</a:t>
            </a:r>
            <a:r>
              <a:rPr lang="ru-RU" b="1"/>
              <a:t>: сначала появилась артиллерия (пушки) и лишь затем ручное огнестрельное оружие. Нужды военного дела и запросы церкви повлияли на развитие металлургии – начинается металлическое литье колоколов (5 век; Италия, Флоренция).</a:t>
            </a:r>
          </a:p>
          <a:p>
            <a:pPr>
              <a:buFontTx/>
              <a:buNone/>
            </a:pPr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Образование в Средневековье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		Монастыри – центры учёности в Средние века. Именно монастырские школы давали начальное образование. Среднего образования не было: после начальной школы, владея латынью, в возрасте 15-16 лет школяр поступал в университет.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		С 12 века в употребление входят слова «университет» (от латинского «общность» руководителей и учеников), «студент» (от латинского «обучающиеся, занимающиеся»), «преподаватель» и т.д.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			</a:t>
            </a:r>
            <a:r>
              <a:rPr lang="ru-RU" sz="2000" u="sng"/>
              <a:t>Старейшие университеты 12 века:</a:t>
            </a:r>
            <a:endParaRPr lang="ru-RU" sz="2000"/>
          </a:p>
          <a:p>
            <a:pPr>
              <a:lnSpc>
                <a:spcPct val="80000"/>
              </a:lnSpc>
            </a:pPr>
            <a:r>
              <a:rPr lang="ru-RU" sz="2000"/>
              <a:t>Салерно, Болонья (1119 г., Италия)</a:t>
            </a:r>
          </a:p>
          <a:p>
            <a:pPr>
              <a:lnSpc>
                <a:spcPct val="80000"/>
              </a:lnSpc>
            </a:pPr>
            <a:r>
              <a:rPr lang="ru-RU" sz="2000"/>
              <a:t>Париж (1160 г., Франция)</a:t>
            </a:r>
          </a:p>
          <a:p>
            <a:pPr>
              <a:lnSpc>
                <a:spcPct val="80000"/>
              </a:lnSpc>
            </a:pPr>
            <a:r>
              <a:rPr lang="ru-RU" sz="2000"/>
              <a:t>Оксфорд (1167 г., Англия).</a:t>
            </a:r>
          </a:p>
          <a:p>
            <a:pPr>
              <a:lnSpc>
                <a:spcPct val="80000"/>
              </a:lnSpc>
            </a:pPr>
            <a:r>
              <a:rPr lang="ru-RU" sz="2000"/>
              <a:t>В 13 веке открыт Кембридж (1209 г., Англия).</a:t>
            </a:r>
          </a:p>
          <a:p>
            <a:pPr>
              <a:lnSpc>
                <a:spcPct val="80000"/>
              </a:lnSpc>
            </a:pPr>
            <a:r>
              <a:rPr lang="ru-RU" sz="2000"/>
              <a:t>В 14 веке в Праге (1348г.) и Вене (1365 г.). (В России первый университет появился в 1725 году.)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5716" name="Picture 4" descr="Pfc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0"/>
            <a:ext cx="6911975" cy="6873875"/>
          </a:xfrm>
          <a:prstGeom prst="rect">
            <a:avLst/>
          </a:prstGeom>
          <a:noFill/>
        </p:spPr>
      </p:pic>
      <p:sp>
        <p:nvSpPr>
          <p:cNvPr id="115717" name="AutoShape 5"/>
          <p:cNvSpPr>
            <a:spLocks noChangeArrowheads="1"/>
          </p:cNvSpPr>
          <p:nvPr/>
        </p:nvSpPr>
        <p:spPr bwMode="auto">
          <a:xfrm>
            <a:off x="4500563" y="0"/>
            <a:ext cx="431800" cy="620713"/>
          </a:xfrm>
          <a:prstGeom prst="flowChartPunchedTape">
            <a:avLst/>
          </a:prstGeom>
          <a:solidFill>
            <a:srgbClr val="B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188913"/>
            <a:ext cx="5651500" cy="6669087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       </a:t>
            </a:r>
          </a:p>
        </p:txBody>
      </p:sp>
      <p:pic>
        <p:nvPicPr>
          <p:cNvPr id="80900" name="Picture 4" descr="антисанитарных условиях эпидем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913"/>
            <a:ext cx="4292600" cy="4319587"/>
          </a:xfrm>
          <a:prstGeom prst="rect">
            <a:avLst/>
          </a:prstGeom>
          <a:noFill/>
        </p:spPr>
      </p:pic>
      <p:pic>
        <p:nvPicPr>
          <p:cNvPr id="80901" name="Picture 5" descr="заболевали инфекция быстр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825875"/>
            <a:ext cx="4824413" cy="28384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138" y="3135313"/>
            <a:ext cx="3344862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35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413" y="1557338"/>
            <a:ext cx="355758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tx1"/>
                </a:solidFill>
              </a:rPr>
              <a:t>Архитектура Средневековья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656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/>
              <a:t>Основные стили архитектуры того времени:</a:t>
            </a:r>
          </a:p>
          <a:p>
            <a:r>
              <a:rPr lang="ru-RU" sz="2800" b="1" i="1"/>
              <a:t>Романский стиль</a:t>
            </a:r>
            <a:r>
              <a:rPr lang="ru-RU" sz="2800" b="1"/>
              <a:t> – мощные стены, узкие окна, протяженные по горизонтали. (Замки и крепости)</a:t>
            </a:r>
          </a:p>
        </p:txBody>
      </p:sp>
      <p:pic>
        <p:nvPicPr>
          <p:cNvPr id="105476" name="Picture 4" descr="E-748-01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644900"/>
            <a:ext cx="4032250" cy="3025775"/>
          </a:xfrm>
          <a:prstGeom prst="rect">
            <a:avLst/>
          </a:prstGeom>
          <a:noFill/>
        </p:spPr>
      </p:pic>
      <p:pic>
        <p:nvPicPr>
          <p:cNvPr id="105477" name="Picture 5" descr="int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644900"/>
            <a:ext cx="4032250" cy="3024188"/>
          </a:xfrm>
          <a:prstGeom prst="rect">
            <a:avLst/>
          </a:prstGeom>
          <a:noFill/>
        </p:spPr>
      </p:pic>
    </p:spTree>
  </p:cSld>
  <p:clrMapOvr>
    <a:masterClrMapping/>
  </p:clrMapOvr>
  <p:transition advTm="2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686800" cy="5945187"/>
          </a:xfrm>
        </p:spPr>
        <p:txBody>
          <a:bodyPr/>
          <a:lstStyle/>
          <a:p>
            <a:r>
              <a:rPr lang="ru-RU"/>
              <a:t>    </a:t>
            </a:r>
            <a:r>
              <a:rPr lang="ru-RU" sz="2800" b="1" i="1"/>
              <a:t>Готический стиль</a:t>
            </a:r>
            <a:r>
              <a:rPr lang="ru-RU" sz="2800" b="1"/>
              <a:t> – высокие огромные окна в ярких витражах.</a:t>
            </a:r>
          </a:p>
        </p:txBody>
      </p:sp>
      <p:pic>
        <p:nvPicPr>
          <p:cNvPr id="109572" name="Picture 4" descr="dun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3995737" cy="2997200"/>
          </a:xfrm>
          <a:prstGeom prst="rect">
            <a:avLst/>
          </a:prstGeom>
          <a:noFill/>
        </p:spPr>
      </p:pic>
      <p:pic>
        <p:nvPicPr>
          <p:cNvPr id="109573" name="Picture 5" descr="fr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4032250" cy="3024188"/>
          </a:xfrm>
          <a:prstGeom prst="rect">
            <a:avLst/>
          </a:prstGeom>
          <a:noFill/>
        </p:spPr>
      </p:pic>
      <p:pic>
        <p:nvPicPr>
          <p:cNvPr id="109574" name="Picture 6" descr="JP0015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3573463"/>
            <a:ext cx="4105275" cy="3079750"/>
          </a:xfrm>
          <a:prstGeom prst="rect">
            <a:avLst/>
          </a:prstGeom>
          <a:noFill/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85" name="Picture 5" descr="Чтобы в бою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0"/>
            <a:ext cx="55578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600200"/>
            <a:ext cx="6130925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5125" name="Picture 5" descr="index_clip_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3087687" cy="6407150"/>
          </a:xfrm>
          <a:prstGeom prst="rect">
            <a:avLst/>
          </a:prstGeom>
          <a:noFill/>
        </p:spPr>
      </p:pic>
      <p:pic>
        <p:nvPicPr>
          <p:cNvPr id="5126" name="Picture 6" descr="index_clip_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738" y="188913"/>
            <a:ext cx="2411412" cy="6408737"/>
          </a:xfrm>
          <a:prstGeom prst="rect">
            <a:avLst/>
          </a:prstGeom>
          <a:noFill/>
        </p:spPr>
      </p:pic>
      <p:pic>
        <p:nvPicPr>
          <p:cNvPr id="5127" name="Picture 7" descr="Доспех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549275"/>
            <a:ext cx="3068637" cy="566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188</Words>
  <Application>Microsoft Office PowerPoint</Application>
  <PresentationFormat>Экран (4:3)</PresentationFormat>
  <Paragraphs>80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Arial</vt:lpstr>
      <vt:lpstr>Оформление по умолчанию</vt:lpstr>
      <vt:lpstr>Средние века.</vt:lpstr>
      <vt:lpstr>Лента времени</vt:lpstr>
      <vt:lpstr>Слайд 3</vt:lpstr>
      <vt:lpstr>Слайд 4</vt:lpstr>
      <vt:lpstr>Слайд 5</vt:lpstr>
      <vt:lpstr>Архитектура Средневековья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Девизы рыцарей</vt:lpstr>
      <vt:lpstr>Слайд 21</vt:lpstr>
      <vt:lpstr>Слайд 22</vt:lpstr>
      <vt:lpstr>Слайд 23</vt:lpstr>
      <vt:lpstr>Орлеанская дева – Жанна д’Арк</vt:lpstr>
      <vt:lpstr>Слайд 25</vt:lpstr>
      <vt:lpstr>Книгопечатанье</vt:lpstr>
      <vt:lpstr>Музыка в Средневековье. </vt:lpstr>
      <vt:lpstr>Литература в Средневековье. </vt:lpstr>
      <vt:lpstr>Наука и техника в Средневековье.</vt:lpstr>
      <vt:lpstr>Слайд 30</vt:lpstr>
      <vt:lpstr>Слайд 31</vt:lpstr>
      <vt:lpstr>Образование в Средневековье</vt:lpstr>
      <vt:lpstr>Слайд 33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Дарёна</cp:lastModifiedBy>
  <cp:revision>9</cp:revision>
  <dcterms:created xsi:type="dcterms:W3CDTF">2010-03-08T14:35:50Z</dcterms:created>
  <dcterms:modified xsi:type="dcterms:W3CDTF">2012-05-20T05:09:27Z</dcterms:modified>
</cp:coreProperties>
</file>