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59" r:id="rId6"/>
    <p:sldId id="274" r:id="rId7"/>
    <p:sldId id="260" r:id="rId8"/>
    <p:sldId id="261" r:id="rId9"/>
    <p:sldId id="262" r:id="rId10"/>
    <p:sldId id="272" r:id="rId11"/>
    <p:sldId id="271" r:id="rId12"/>
    <p:sldId id="269" r:id="rId13"/>
    <p:sldId id="275" r:id="rId14"/>
    <p:sldId id="276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EF8034E-4C9A-447C-BF67-43B396810E22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9521D6-EFBB-40C0-9B26-75B0AA171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EA2A3-6A22-4AF5-897C-55F558DE9CD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779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780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3E874-86AE-47D0-9A8C-157A73C29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9C61B-71B8-4D44-BBC8-08CA702F7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EB376-A50F-4C31-9483-B411D14A3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9BC3A-4353-4C0D-98D7-DF7129727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40C8D-1148-4EFE-B6C1-D845EFB69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050E-1FCC-4DB3-82D3-041054738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A3629-8C25-463B-8287-1E1E4FDFC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88DC8-850C-48D8-A980-32CCF5777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1486-E65B-490F-9661-024BEBE5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B5BB2-892C-405C-8FB1-F8AB72353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D914-75DD-48D3-BD2D-22F83E0F5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1673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4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5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677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677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677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7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7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8670E4-ED74-4286-A898-0B9B1402A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72;&#1084;&#1072;\&#1059;&#1075;&#1086;&#1083;&#1086;&#1074;&#1085;&#1086;&#1077;%20&#1087;&#1088;&#1072;&#1074;&#1086;\&#1063;&#1055;2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38" y="2071688"/>
            <a:ext cx="7772400" cy="192881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Уголовно – правовые отношения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512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571500" y="1785938"/>
            <a:ext cx="79295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 Уголовная ответственность – один из видов юридической ответственности, правовое последствие совершения преступления. Наступает с 16 лет, при особо тяжких с 14 лет.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  <p:bldP spid="122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1500" y="1428750"/>
            <a:ext cx="8229600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latin typeface="+mn-lt"/>
              </a:rPr>
              <a:t>При назначении наказания суд учитывает несколько факторов: характер и степень общественной опасности деяния, личность виновного и обстоятельства    смягчающие и отягчающие ответственность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57213" y="1370013"/>
            <a:ext cx="8229600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lang="ru-RU" sz="2800" kern="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Чтобы попросить слово подними руку.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Не прерывай других.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Не говори одновременно с другими.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Критически относись к мыслям, но не к людям.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Не уклоняйся от темы, будь краток.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Выслушивай мнения других и старайся понять, даже если ты не согласен.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Будь доброжелателен и терпим к мнениям других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5750" y="428625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5400" kern="0" dirty="0">
                <a:latin typeface="+mj-lt"/>
              </a:rPr>
              <a:t>Правило работы в малых группах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3075" y="1797050"/>
            <a:ext cx="8229600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200" kern="0" dirty="0">
                <a:latin typeface="+mj-lt"/>
              </a:rPr>
              <a:t> </a:t>
            </a:r>
            <a:endParaRPr lang="ru-RU" sz="3200" i="1" kern="0" dirty="0"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i="1" kern="0" dirty="0">
                <a:latin typeface="+mj-lt"/>
              </a:rPr>
              <a:t> </a:t>
            </a:r>
            <a:r>
              <a:rPr lang="ru-RU" sz="3200" i="1" kern="0" dirty="0">
                <a:latin typeface="+mn-lt"/>
              </a:rPr>
              <a:t>приготовление </a:t>
            </a:r>
            <a:r>
              <a:rPr lang="ru-RU" sz="3200" kern="0" dirty="0">
                <a:latin typeface="+mn-lt"/>
              </a:rPr>
              <a:t>- изучение местности и ситуации, приискание сообщников и орудий преступления и т. д.;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 </a:t>
            </a:r>
            <a:r>
              <a:rPr lang="ru-RU" sz="3200" i="1" kern="0" dirty="0">
                <a:latin typeface="+mn-lt"/>
              </a:rPr>
              <a:t>покушение </a:t>
            </a:r>
            <a:r>
              <a:rPr lang="ru-RU" sz="3200" kern="0" dirty="0">
                <a:latin typeface="+mn-lt"/>
              </a:rPr>
              <a:t>- начало основных преступных действий (например, взлом двери);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ru-RU" sz="3200" i="1" kern="0" dirty="0">
                <a:latin typeface="+mn-lt"/>
              </a:rPr>
              <a:t>оконченное преступление </a:t>
            </a:r>
            <a:r>
              <a:rPr lang="ru-RU" sz="3200" kern="0" dirty="0">
                <a:latin typeface="+mn-lt"/>
              </a:rPr>
              <a:t>(например, отъезд с краденым имуществом).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71438"/>
            <a:ext cx="8215313" cy="2586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kern="0" dirty="0">
                <a:latin typeface="+mj-lt"/>
              </a:rPr>
              <a:t>В процессе совершения преступления различают 3 </a:t>
            </a:r>
            <a:r>
              <a:rPr lang="ru-RU" sz="5400" i="1" kern="0" dirty="0">
                <a:latin typeface="+mj-lt"/>
              </a:rPr>
              <a:t>стадии:</a:t>
            </a:r>
            <a:endParaRPr lang="ru-RU" sz="540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000125"/>
            <a:ext cx="8229600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200" i="1" kern="0" dirty="0">
                <a:latin typeface="+mj-lt"/>
              </a:rPr>
              <a:t>	</a:t>
            </a:r>
            <a:r>
              <a:rPr lang="ru-RU" sz="3200" i="1" kern="0" dirty="0">
                <a:latin typeface="+mn-lt"/>
              </a:rPr>
              <a:t>добровольный и окончательный отказ от доведения преступления до конца</a:t>
            </a:r>
            <a:r>
              <a:rPr lang="ru-RU" sz="3200" kern="0" dirty="0">
                <a:latin typeface="+mn-lt"/>
              </a:rPr>
              <a:t> освобождает от уголовной ответственности, если только в действиях нет другого состава преступления (ст. 31 УК РФ). </a:t>
            </a:r>
            <a:r>
              <a:rPr lang="ru-RU" sz="3200" i="1" kern="0" dirty="0">
                <a:latin typeface="+mn-lt"/>
              </a:rPr>
              <a:t>Деятельное раскаяние</a:t>
            </a:r>
            <a:r>
              <a:rPr lang="ru-RU" sz="3200" kern="0" dirty="0">
                <a:latin typeface="+mn-lt"/>
              </a:rPr>
              <a:t>, а также другие </a:t>
            </a:r>
            <a:r>
              <a:rPr lang="ru-RU" sz="3200" i="1" kern="0" dirty="0">
                <a:latin typeface="+mn-lt"/>
              </a:rPr>
              <a:t>смягчающие обстоятельства </a:t>
            </a:r>
            <a:r>
              <a:rPr lang="ru-RU" sz="3200" kern="0" dirty="0">
                <a:latin typeface="+mn-lt"/>
              </a:rPr>
              <a:t>могут повлечь освобождение от уголовной ответственности и от наказания, либо смягчение наказания.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3"/>
          <p:cNvSpPr>
            <a:spLocks noChangeArrowheads="1"/>
          </p:cNvSpPr>
          <p:nvPr/>
        </p:nvSpPr>
        <p:spPr bwMode="auto">
          <a:xfrm>
            <a:off x="1071563" y="2143125"/>
            <a:ext cx="7429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/>
              <a:t>Преступление -  это общественно опасное деяние, запрещенное законом под угрозой наказания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ЧП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5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727325"/>
            <a:ext cx="8229600" cy="298767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smtClean="0">
                <a:effectLst/>
                <a:cs typeface="Calibri" pitchFamily="34" charset="0"/>
              </a:rPr>
              <a:t> общественная опасность,</a:t>
            </a:r>
            <a:endParaRPr lang="en-US" smtClean="0">
              <a:effectLst/>
              <a:cs typeface="Calibri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smtClean="0">
                <a:effectLst/>
                <a:cs typeface="Calibri" pitchFamily="34" charset="0"/>
              </a:rPr>
              <a:t> противоправность, </a:t>
            </a:r>
            <a:endParaRPr lang="en-US" smtClean="0">
              <a:effectLst/>
              <a:cs typeface="Calibri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smtClean="0">
                <a:effectLst/>
                <a:cs typeface="Calibri" pitchFamily="34" charset="0"/>
              </a:rPr>
              <a:t> </a:t>
            </a:r>
            <a:r>
              <a:rPr lang="ru-RU" smtClean="0">
                <a:effectLst/>
                <a:cs typeface="Calibri" pitchFamily="34" charset="0"/>
              </a:rPr>
              <a:t>виновность</a:t>
            </a:r>
            <a:r>
              <a:rPr lang="en-US" smtClean="0">
                <a:effectLst/>
                <a:cs typeface="Calibri" pitchFamily="34" charset="0"/>
              </a:rPr>
              <a:t> </a:t>
            </a:r>
            <a:r>
              <a:rPr lang="ru-RU" smtClean="0">
                <a:effectLst/>
                <a:cs typeface="Calibri" pitchFamily="34" charset="0"/>
              </a:rPr>
              <a:t>(умысел, неосторожность), </a:t>
            </a:r>
            <a:endParaRPr lang="en-US" smtClean="0">
              <a:effectLst/>
              <a:cs typeface="Calibri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smtClean="0">
                <a:effectLst/>
                <a:cs typeface="Calibri" pitchFamily="34" charset="0"/>
              </a:rPr>
              <a:t> наказуемость</a:t>
            </a:r>
            <a:endParaRPr lang="ru-RU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57188" y="714375"/>
            <a:ext cx="82296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>
                <a:latin typeface="Arial" charset="0"/>
                <a:cs typeface="Calibri" pitchFamily="34" charset="0"/>
              </a:rPr>
              <a:t>основные признаки преступления</a:t>
            </a:r>
            <a:r>
              <a:rPr lang="en-US" sz="5400">
                <a:latin typeface="Arial" charset="0"/>
                <a:cs typeface="Calibri" pitchFamily="34" charset="0"/>
              </a:rPr>
              <a:t>: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00250"/>
            <a:ext cx="8229600" cy="4000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кража,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грабеж,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разбой,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убийство,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изнасилование,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неповиновение властям и законам и другие поступки.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14375" y="0"/>
            <a:ext cx="80010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5400" i="1" kern="0" dirty="0">
                <a:latin typeface="+mj-lt"/>
              </a:rPr>
              <a:t>Уголовные правонарушения (преступления)</a:t>
            </a:r>
            <a:endParaRPr lang="ru-RU" sz="5400" kern="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143125"/>
            <a:ext cx="8229600" cy="3786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За преступлением следует суровое уголовное наказание: </a:t>
            </a:r>
            <a:endParaRPr lang="en-US" smtClean="0">
              <a:effectLst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штраф, </a:t>
            </a:r>
            <a:endParaRPr lang="en-US" smtClean="0">
              <a:effectLst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обязательные работы, </a:t>
            </a:r>
            <a:endParaRPr lang="en-US" smtClean="0">
              <a:effectLst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лишение свободы и др.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mtClean="0">
                <a:effectLst/>
              </a:rPr>
              <a:t>Преступления и уголовные наказания описаны только в одном законе - Уголовном кодексе.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14375" y="0"/>
            <a:ext cx="80010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5400" i="1" kern="0" dirty="0">
                <a:latin typeface="+mj-lt"/>
              </a:rPr>
              <a:t>Уголовные правонарушения (преступления)</a:t>
            </a:r>
            <a:endParaRPr lang="ru-RU" sz="5400" kern="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00125"/>
            <a:ext cx="8229600" cy="544671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dirty="0" smtClean="0"/>
              <a:t>		Уголовное право – это отрасль права, представляющая собой совокупность юридических норм, определяющих преступность и наказуемость деяний. Нормы уголовного права регулируют уголовно правовые отношения – вид общественных отношений, возникающих по поводу преступления.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i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63"/>
            <a:ext cx="8229600" cy="44878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>
                <a:effectLst/>
              </a:rPr>
              <a:t>		Участниками (субъектами) уголовно-правовых отношений   являются, с одной стороны, лица совершившие преступление, с другой государство в лице правоохранительных органов и суда. Содержание этих правоотношений составляют права и обязанности сторон. </a:t>
            </a:r>
          </a:p>
          <a:p>
            <a:pPr algn="ctr" eaLnBrk="1" hangingPunct="1">
              <a:lnSpc>
                <a:spcPct val="80000"/>
              </a:lnSpc>
            </a:pPr>
            <a:endParaRPr lang="ru-RU" smtClean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effectLst/>
              </a:rPr>
              <a:t>«Согласно статье 45 Конституции РФ каждый вправе защищать свои права и свободы всеми незапрещенными законом способами».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581</TotalTime>
  <Words>272</Words>
  <Application>Microsoft Office PowerPoint</Application>
  <PresentationFormat>Экран (4:3)</PresentationFormat>
  <Paragraphs>41</Paragraphs>
  <Slides>15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Равновесие</vt:lpstr>
      <vt:lpstr>Уголовно – правовые отношения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Нет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Гена</dc:creator>
  <cp:lastModifiedBy>Дарёна</cp:lastModifiedBy>
  <cp:revision>39</cp:revision>
  <dcterms:created xsi:type="dcterms:W3CDTF">2011-12-17T15:29:19Z</dcterms:created>
  <dcterms:modified xsi:type="dcterms:W3CDTF">2012-05-20T05:10:00Z</dcterms:modified>
</cp:coreProperties>
</file>