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2" r:id="rId2"/>
    <p:sldId id="258" r:id="rId3"/>
    <p:sldId id="294" r:id="rId4"/>
    <p:sldId id="270" r:id="rId5"/>
    <p:sldId id="259" r:id="rId6"/>
    <p:sldId id="293" r:id="rId7"/>
    <p:sldId id="261" r:id="rId8"/>
    <p:sldId id="263" r:id="rId9"/>
    <p:sldId id="266" r:id="rId10"/>
    <p:sldId id="286" r:id="rId11"/>
    <p:sldId id="267" r:id="rId12"/>
    <p:sldId id="268" r:id="rId13"/>
    <p:sldId id="289" r:id="rId14"/>
    <p:sldId id="290" r:id="rId15"/>
    <p:sldId id="291" r:id="rId16"/>
    <p:sldId id="292" r:id="rId17"/>
    <p:sldId id="274" r:id="rId18"/>
    <p:sldId id="295" r:id="rId19"/>
    <p:sldId id="272" r:id="rId20"/>
    <p:sldId id="287" r:id="rId21"/>
    <p:sldId id="273" r:id="rId22"/>
    <p:sldId id="277" r:id="rId23"/>
    <p:sldId id="280" r:id="rId24"/>
    <p:sldId id="265" r:id="rId25"/>
    <p:sldId id="281" r:id="rId26"/>
    <p:sldId id="283" r:id="rId27"/>
    <p:sldId id="27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66"/>
    <a:srgbClr val="771207"/>
    <a:srgbClr val="3230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22" y="4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6F545-BABA-4DEA-94BF-A5DE484C8E45}" type="datetimeFigureOut">
              <a:rPr lang="ru-RU"/>
              <a:pPr>
                <a:defRPr/>
              </a:pPr>
              <a:t>29.05.2012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4146E5E-F1B8-42D6-BDF4-A4FF0D5F9B6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D99A88-20D5-4353-925A-19361FC6B9B5}" type="slidenum">
              <a:rPr lang="ru-RU" smtClean="0"/>
              <a:pPr/>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E9C065-234D-4315-B1EF-99A90E7EDF5B}" type="datetimeFigureOut">
              <a:rPr lang="en-US"/>
              <a:pPr>
                <a:defRPr/>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8A4CC4-D398-4339-B323-05CE1E8778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01DA5-CB40-45F9-A30F-7D0916ED9F6A}" type="datetimeFigureOut">
              <a:rPr lang="en-US"/>
              <a:pPr>
                <a:defRPr/>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82C521-9006-4B62-AC8C-3CB3B822DC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ADD5B8-4E3C-4EA2-9745-2AF6B33AAB89}" type="datetimeFigureOut">
              <a:rPr lang="en-US"/>
              <a:pPr>
                <a:defRPr/>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64AC4-D781-4D8F-B646-01E193260F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C741CA-DB70-4961-9F7B-A78F7AC5E572}" type="datetimeFigureOut">
              <a:rPr lang="en-US"/>
              <a:pPr>
                <a:defRPr/>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982AD1-C40E-4629-AC3D-A3B2372FC8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31B0D3-BE75-4A0A-839D-5497CDE3DD3D}" type="datetimeFigureOut">
              <a:rPr lang="en-US"/>
              <a:pPr>
                <a:defRPr/>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36790-6E9A-4CF1-ABB0-B6A7D90102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09F08C-3E86-4BC1-A2CA-B7E9F4D1BBCA}" type="datetimeFigureOut">
              <a:rPr lang="en-US"/>
              <a:pPr>
                <a:defRPr/>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F13A05-57BE-4975-89EB-D0F5E320FB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8B9844-4AAD-4791-B199-695C195FB236}" type="datetimeFigureOut">
              <a:rPr lang="en-US"/>
              <a:pPr>
                <a:defRPr/>
              </a:pPr>
              <a:t>5/29/2012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53BD11-B28C-4ADC-B17D-C12E33E92D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CCD07C-E180-4F0D-B1A8-60EFA163C85D}" type="datetimeFigureOut">
              <a:rPr lang="en-US"/>
              <a:pPr>
                <a:defRPr/>
              </a:pPr>
              <a:t>5/29/2012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E18357-A1EB-4694-9C52-0ED581C2D7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D27D22-C8E4-49DC-8801-612B28B12C2E}" type="datetimeFigureOut">
              <a:rPr lang="en-US"/>
              <a:pPr>
                <a:defRPr/>
              </a:pPr>
              <a:t>5/29/2012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7076AF-3669-4E69-8B29-CB8E40AB78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171392-165E-486F-97C6-C18406CDC0C4}" type="datetimeFigureOut">
              <a:rPr lang="en-US"/>
              <a:pPr>
                <a:defRPr/>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83DEC0-C278-4FD1-BFC0-ED142BD5E9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875D14-5D8D-404A-8610-781F846550F2}" type="datetimeFigureOut">
              <a:rPr lang="en-US"/>
              <a:pPr>
                <a:defRPr/>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F8468-D737-4B53-9D20-5E81699E48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grayscl/>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A9CBB4-0901-41DD-B152-AC5338FE32CA}" type="datetimeFigureOut">
              <a:rPr lang="en-US"/>
              <a:pPr>
                <a:defRPr/>
              </a:pPr>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6F8586-FAC5-477C-9A58-B574640C35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tsarselo.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3"/>
          <p:cNvPicPr>
            <a:picLocks noChangeAspect="1"/>
          </p:cNvPicPr>
          <p:nvPr/>
        </p:nvPicPr>
        <p:blipFill>
          <a:blip r:embed="rId2" cstate="email">
            <a:extLst/>
          </a:blip>
          <a:stretch>
            <a:fillRect/>
          </a:stretch>
        </p:blipFill>
        <p:spPr bwMode="auto">
          <a:xfrm>
            <a:off x="685800" y="685800"/>
            <a:ext cx="7620000" cy="5562600"/>
          </a:xfrm>
          <a:prstGeom prst="rect">
            <a:avLst/>
          </a:prstGeom>
          <a:noFill/>
          <a:ln>
            <a:noFill/>
          </a:ln>
          <a:effectLst>
            <a:softEdge rad="112500"/>
          </a:effectLst>
          <a:extLst/>
        </p:spPr>
      </p:pic>
      <p:pic>
        <p:nvPicPr>
          <p:cNvPr id="4" name="Объект 3"/>
          <p:cNvPicPr>
            <a:picLocks noGrp="1" noChangeAspect="1"/>
          </p:cNvPicPr>
          <p:nvPr>
            <p:ph idx="1"/>
          </p:nvPr>
        </p:nvPicPr>
        <p:blipFill>
          <a:blip r:embed="rId2" cstate="email">
            <a:extLst/>
          </a:blip>
          <a:stretch>
            <a:fillRect/>
          </a:stretch>
        </p:blipFill>
        <p:spPr>
          <a:xfrm>
            <a:off x="685800" y="768927"/>
            <a:ext cx="7620000" cy="5562600"/>
          </a:xfrm>
          <a:effectLst>
            <a:softEdge rad="112500"/>
          </a:effectLst>
        </p:spPr>
      </p:pic>
      <p:sp>
        <p:nvSpPr>
          <p:cNvPr id="10" name="TextBox 9"/>
          <p:cNvSpPr txBox="1"/>
          <p:nvPr/>
        </p:nvSpPr>
        <p:spPr>
          <a:xfrm>
            <a:off x="914400" y="838200"/>
            <a:ext cx="7276219" cy="1323439"/>
          </a:xfrm>
          <a:prstGeom prst="rect">
            <a:avLst/>
          </a:prstGeom>
          <a:noFill/>
        </p:spPr>
        <p:txBody>
          <a:bodyPr>
            <a:spAutoFit/>
          </a:bodyPr>
          <a:lstStyle/>
          <a:p>
            <a:pPr algn="ctr">
              <a:defRPr/>
            </a:pPr>
            <a:r>
              <a:rPr lang="ru-RU" sz="4000" dirty="0"/>
              <a:t> </a:t>
            </a:r>
            <a:r>
              <a:rPr lang="ru-RU" sz="4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Императорский Царскосельский Лицей</a:t>
            </a:r>
            <a:endParaRPr lang="ru-RU" sz="4000" dirty="0">
              <a:ln w="12700">
                <a:solidFill>
                  <a:schemeClr val="tx1">
                    <a:lumMod val="85000"/>
                    <a:lumOff val="15000"/>
                  </a:schemeClr>
                </a:solidFill>
                <a:prstDash val="solid"/>
              </a:ln>
              <a:solidFill>
                <a:schemeClr val="bg1"/>
              </a:solidFill>
            </a:endParaRPr>
          </a:p>
        </p:txBody>
      </p:sp>
      <p:sp>
        <p:nvSpPr>
          <p:cNvPr id="11" name="TextBox 10"/>
          <p:cNvSpPr txBox="1"/>
          <p:nvPr/>
        </p:nvSpPr>
        <p:spPr>
          <a:xfrm>
            <a:off x="2584060" y="2895599"/>
            <a:ext cx="4290534" cy="1569660"/>
          </a:xfrm>
          <a:prstGeom prst="rect">
            <a:avLst/>
          </a:prstGeom>
          <a:noFill/>
        </p:spPr>
        <p:txBody>
          <a:bodyPr wrap="none">
            <a:spAutoFit/>
          </a:bodyPr>
          <a:lstStyle/>
          <a:p>
            <a:pPr algn="ctr">
              <a:defRPr/>
            </a:pPr>
            <a:r>
              <a:rPr lang="ru-RU" sz="24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Внеклассное мероприятие</a:t>
            </a:r>
          </a:p>
          <a:p>
            <a:pPr algn="ctr">
              <a:defRPr/>
            </a:pPr>
            <a:r>
              <a:rPr lang="ru-RU" sz="24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литературе </a:t>
            </a:r>
          </a:p>
          <a:p>
            <a:pPr algn="ctr">
              <a:defRPr/>
            </a:pPr>
            <a:r>
              <a:rPr lang="ru-RU" sz="24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ru-RU" sz="24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12" name="TextBox 11"/>
          <p:cNvSpPr txBox="1"/>
          <p:nvPr/>
        </p:nvSpPr>
        <p:spPr>
          <a:xfrm>
            <a:off x="608931" y="5181600"/>
            <a:ext cx="7972695" cy="1015663"/>
          </a:xfrm>
          <a:prstGeom prst="rect">
            <a:avLst/>
          </a:prstGeom>
          <a:noFill/>
        </p:spPr>
        <p:txBody>
          <a:bodyPr wrap="none">
            <a:spAutoFit/>
          </a:bodyPr>
          <a:lstStyle/>
          <a:p>
            <a:pPr algn="ctr">
              <a:defRPr/>
            </a:pPr>
            <a:r>
              <a:rPr lang="ru-RU" sz="2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Автор презентации </a:t>
            </a:r>
            <a:r>
              <a:rPr lang="en-US" sz="2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Попова Елена Васильевна,</a:t>
            </a:r>
          </a:p>
          <a:p>
            <a:pPr algn="ctr">
              <a:defRPr/>
            </a:pPr>
            <a:r>
              <a:rPr lang="ru-RU" sz="2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учитель русского языка и литературы АОНО Лицей «ЭКУС» </a:t>
            </a:r>
          </a:p>
          <a:p>
            <a:pPr algn="ctr">
              <a:defRPr/>
            </a:pPr>
            <a:r>
              <a:rPr lang="ru-RU" sz="20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 Подольска Московской области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l="-9000" r="-9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6324600"/>
            <a:ext cx="7124700" cy="369888"/>
          </a:xfrm>
          <a:prstGeom prst="rect">
            <a:avLst/>
          </a:prstGeom>
          <a:noFill/>
        </p:spPr>
        <p:txBody>
          <a:bodyPr wrap="none">
            <a:spAutoFit/>
          </a:bodyPr>
          <a:lstStyle/>
          <a:p>
            <a:pPr>
              <a:defRPr/>
            </a:pPr>
            <a:r>
              <a:rPr lang="ru-RU" dirty="0"/>
              <a:t> </a:t>
            </a:r>
            <a:r>
              <a:rPr lang="ru-RU" i="1" dirty="0"/>
              <a:t>И. Е. Репин </a:t>
            </a:r>
            <a:r>
              <a:rPr lang="ru-RU" i="1" dirty="0">
                <a:solidFill>
                  <a:schemeClr val="tx1">
                    <a:lumMod val="85000"/>
                    <a:lumOff val="15000"/>
                  </a:schemeClr>
                </a:solidFill>
              </a:rPr>
              <a:t>«Пушкин на лицейском экзамене в Царском Селе»</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85800"/>
            <a:ext cx="8229600" cy="5440363"/>
          </a:xfrm>
        </p:spPr>
        <p:txBody>
          <a:bodyPr/>
          <a:lstStyle/>
          <a:p>
            <a:pPr marL="0" indent="0" algn="ctr">
              <a:buFont typeface="Arial" charset="0"/>
              <a:buNone/>
              <a:defRPr/>
            </a:pPr>
            <a:r>
              <a:rPr lang="ru-RU" sz="2400" i="1" dirty="0" smtClean="0">
                <a:solidFill>
                  <a:schemeClr val="tx1">
                    <a:lumMod val="75000"/>
                    <a:lumOff val="25000"/>
                  </a:schemeClr>
                </a:solidFill>
              </a:rPr>
              <a:t>В первое трёхлетие изучались российский, латинский, французский и немецкий языки, основы закона Божия, нравственной философии и логики, арифметики, алгебры, тригонометрии, физики, история российская и иностранная, география, хронология, риторика и, наконец, изящные искусства, соединённые в один отдел с «гимнастическими упражнениями».</a:t>
            </a:r>
            <a:endParaRPr lang="ru-RU" sz="2400" i="1" dirty="0">
              <a:solidFill>
                <a:schemeClr val="tx1">
                  <a:lumMod val="75000"/>
                  <a:lumOff val="25000"/>
                </a:schemeClr>
              </a:solidFill>
            </a:endParaRPr>
          </a:p>
        </p:txBody>
      </p:sp>
      <p:pic>
        <p:nvPicPr>
          <p:cNvPr id="4" name="Рисунок 3"/>
          <p:cNvPicPr>
            <a:picLocks noChangeAspect="1"/>
          </p:cNvPicPr>
          <p:nvPr/>
        </p:nvPicPr>
        <p:blipFill>
          <a:blip r:embed="rId2" cstate="email">
            <a:extLst/>
          </a:blip>
          <a:stretch>
            <a:fillRect/>
          </a:stretch>
        </p:blipFill>
        <p:spPr>
          <a:xfrm>
            <a:off x="1015557" y="3332017"/>
            <a:ext cx="3327843" cy="2503117"/>
          </a:xfrm>
          <a:prstGeom prst="rect">
            <a:avLst/>
          </a:prstGeom>
          <a:ln>
            <a:noFill/>
          </a:ln>
          <a:effectLst>
            <a:softEdge rad="112500"/>
          </a:effectLst>
        </p:spPr>
      </p:pic>
      <p:pic>
        <p:nvPicPr>
          <p:cNvPr id="5" name="Рисунок 4"/>
          <p:cNvPicPr>
            <a:picLocks noChangeAspect="1"/>
          </p:cNvPicPr>
          <p:nvPr/>
        </p:nvPicPr>
        <p:blipFill>
          <a:blip r:embed="rId3" cstate="email">
            <a:extLst/>
          </a:blip>
          <a:stretch>
            <a:fillRect/>
          </a:stretch>
        </p:blipFill>
        <p:spPr>
          <a:xfrm>
            <a:off x="4562502" y="3332017"/>
            <a:ext cx="3362297" cy="2521722"/>
          </a:xfrm>
          <a:prstGeom prst="rect">
            <a:avLst/>
          </a:prstGeom>
          <a:ln>
            <a:noFill/>
          </a:ln>
          <a:effectLst>
            <a:softEdge rad="112500"/>
          </a:effectLst>
        </p:spPr>
      </p:pic>
      <p:sp>
        <p:nvSpPr>
          <p:cNvPr id="6" name="TextBox 5"/>
          <p:cNvSpPr txBox="1"/>
          <p:nvPr/>
        </p:nvSpPr>
        <p:spPr>
          <a:xfrm>
            <a:off x="2017713" y="5835650"/>
            <a:ext cx="4651375" cy="368300"/>
          </a:xfrm>
          <a:prstGeom prst="rect">
            <a:avLst/>
          </a:prstGeom>
          <a:noFill/>
        </p:spPr>
        <p:txBody>
          <a:bodyPr wrap="none">
            <a:spAutoFit/>
          </a:bodyPr>
          <a:lstStyle/>
          <a:p>
            <a:pPr>
              <a:defRPr/>
            </a:pPr>
            <a:r>
              <a:rPr lang="ru-RU" i="1" dirty="0">
                <a:solidFill>
                  <a:schemeClr val="tx1">
                    <a:lumMod val="75000"/>
                    <a:lumOff val="25000"/>
                  </a:schemeClr>
                </a:solidFill>
              </a:rPr>
              <a:t>Царскосельский Лицей. Учебные классы.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381000"/>
            <a:ext cx="8229600" cy="5440363"/>
          </a:xfrm>
        </p:spPr>
        <p:txBody>
          <a:bodyPr/>
          <a:lstStyle/>
          <a:p>
            <a:pPr marL="0" indent="0" algn="ctr">
              <a:buFont typeface="Arial" charset="0"/>
              <a:buNone/>
              <a:defRPr/>
            </a:pPr>
            <a:r>
              <a:rPr lang="ru-RU" dirty="0" smtClean="0"/>
              <a:t>    </a:t>
            </a:r>
            <a:r>
              <a:rPr lang="ru-RU" sz="2400" i="1" dirty="0" smtClean="0">
                <a:solidFill>
                  <a:schemeClr val="tx1">
                    <a:lumMod val="75000"/>
                    <a:lumOff val="25000"/>
                  </a:schemeClr>
                </a:solidFill>
              </a:rPr>
              <a:t>В программе окончательного курса кроме перечисленных предметов имелись ещё право естественное, публичное, гражданское, история церкви, ифика (или наука нравов), политическая экономия, геометрия, статика, гидравлика, артиллерия, фортификация, археология, статистика, история философии, нумизматика, эстетика,                                          история изящных искусств.</a:t>
            </a:r>
            <a:endParaRPr lang="ru-RU" sz="2400" i="1" dirty="0">
              <a:solidFill>
                <a:schemeClr val="tx1">
                  <a:lumMod val="75000"/>
                  <a:lumOff val="25000"/>
                </a:schemeClr>
              </a:solidFill>
            </a:endParaRPr>
          </a:p>
        </p:txBody>
      </p:sp>
      <p:pic>
        <p:nvPicPr>
          <p:cNvPr id="4" name="Рисунок 3"/>
          <p:cNvPicPr>
            <a:picLocks noChangeAspect="1"/>
          </p:cNvPicPr>
          <p:nvPr/>
        </p:nvPicPr>
        <p:blipFill>
          <a:blip r:embed="rId2" cstate="email">
            <a:extLst/>
          </a:blip>
          <a:stretch>
            <a:fillRect/>
          </a:stretch>
        </p:blipFill>
        <p:spPr>
          <a:xfrm>
            <a:off x="990600" y="3428999"/>
            <a:ext cx="3378200" cy="2533650"/>
          </a:xfrm>
          <a:prstGeom prst="rect">
            <a:avLst/>
          </a:prstGeom>
          <a:ln>
            <a:noFill/>
          </a:ln>
          <a:effectLst>
            <a:softEdge rad="112500"/>
          </a:effectLst>
        </p:spPr>
      </p:pic>
      <p:pic>
        <p:nvPicPr>
          <p:cNvPr id="5" name="Рисунок 4"/>
          <p:cNvPicPr>
            <a:picLocks noChangeAspect="1"/>
          </p:cNvPicPr>
          <p:nvPr/>
        </p:nvPicPr>
        <p:blipFill>
          <a:blip r:embed="rId3" cstate="email">
            <a:extLst/>
          </a:blip>
          <a:stretch>
            <a:fillRect/>
          </a:stretch>
        </p:blipFill>
        <p:spPr>
          <a:xfrm>
            <a:off x="4800600" y="3454977"/>
            <a:ext cx="3352800" cy="2514600"/>
          </a:xfrm>
          <a:prstGeom prst="rect">
            <a:avLst/>
          </a:prstGeom>
          <a:ln>
            <a:noFill/>
          </a:ln>
          <a:effectLst>
            <a:softEdge rad="112500"/>
          </a:effectLst>
        </p:spPr>
      </p:pic>
      <p:sp>
        <p:nvSpPr>
          <p:cNvPr id="6" name="TextBox 5"/>
          <p:cNvSpPr txBox="1"/>
          <p:nvPr/>
        </p:nvSpPr>
        <p:spPr>
          <a:xfrm>
            <a:off x="2043113" y="5854700"/>
            <a:ext cx="4651375" cy="369888"/>
          </a:xfrm>
          <a:prstGeom prst="rect">
            <a:avLst/>
          </a:prstGeom>
          <a:noFill/>
        </p:spPr>
        <p:txBody>
          <a:bodyPr wrap="none">
            <a:spAutoFit/>
          </a:bodyPr>
          <a:lstStyle/>
          <a:p>
            <a:pPr>
              <a:defRPr/>
            </a:pPr>
            <a:r>
              <a:rPr lang="ru-RU" i="1" dirty="0">
                <a:solidFill>
                  <a:schemeClr val="tx1">
                    <a:lumMod val="75000"/>
                    <a:lumOff val="25000"/>
                  </a:schemeClr>
                </a:solidFill>
              </a:rPr>
              <a:t>Царскосельский Лицей. Учебные классы.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4294967295"/>
          </p:nvPr>
        </p:nvPicPr>
        <p:blipFill rotWithShape="1">
          <a:blip r:embed="rId2" cstate="email">
            <a:extLst/>
          </a:blip>
          <a:srcRect t="2179" b="2516"/>
          <a:stretch/>
        </p:blipFill>
        <p:spPr>
          <a:xfrm>
            <a:off x="2663825" y="560388"/>
            <a:ext cx="3581400" cy="5414962"/>
          </a:xfrm>
          <a:effectLst>
            <a:softEdge rad="112500"/>
          </a:effectLst>
        </p:spPr>
      </p:pic>
      <p:sp>
        <p:nvSpPr>
          <p:cNvPr id="10" name="TextBox 9"/>
          <p:cNvSpPr txBox="1"/>
          <p:nvPr/>
        </p:nvSpPr>
        <p:spPr>
          <a:xfrm>
            <a:off x="2540000" y="5854700"/>
            <a:ext cx="3879850" cy="400050"/>
          </a:xfrm>
          <a:prstGeom prst="rect">
            <a:avLst/>
          </a:prstGeom>
          <a:noFill/>
        </p:spPr>
        <p:txBody>
          <a:bodyPr wrap="none">
            <a:spAutoFit/>
          </a:bodyPr>
          <a:lstStyle/>
          <a:p>
            <a:pPr>
              <a:defRPr/>
            </a:pPr>
            <a:r>
              <a:rPr lang="ru-RU" sz="2000" i="1" dirty="0" err="1">
                <a:solidFill>
                  <a:schemeClr val="tx1">
                    <a:lumMod val="75000"/>
                    <a:lumOff val="25000"/>
                  </a:schemeClr>
                </a:solidFill>
              </a:rPr>
              <a:t>А.С.Пушкин</a:t>
            </a:r>
            <a:r>
              <a:rPr lang="ru-RU" sz="2000" i="1" dirty="0">
                <a:solidFill>
                  <a:schemeClr val="tx1">
                    <a:lumMod val="75000"/>
                    <a:lumOff val="25000"/>
                  </a:schemeClr>
                </a:solidFill>
              </a:rPr>
              <a:t> «Продавец кваса»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7"/>
          <p:cNvPicPr>
            <a:picLocks noChangeAspect="1"/>
          </p:cNvPicPr>
          <p:nvPr/>
        </p:nvPicPr>
        <p:blipFill rotWithShape="1">
          <a:blip r:embed="rId2" cstate="email">
            <a:extLst/>
          </a:blip>
          <a:srcRect l="1190" t="1983" r="727" b="1821"/>
          <a:stretch/>
        </p:blipFill>
        <p:spPr>
          <a:xfrm>
            <a:off x="1152000" y="1008000"/>
            <a:ext cx="7020000" cy="4536000"/>
          </a:xfrm>
          <a:prstGeom prst="rect">
            <a:avLst/>
          </a:prstGeom>
          <a:ln>
            <a:noFill/>
          </a:ln>
          <a:effectLst>
            <a:softEdge rad="112500"/>
          </a:effectLst>
        </p:spPr>
      </p:pic>
      <p:sp>
        <p:nvSpPr>
          <p:cNvPr id="6" name="TextBox 5"/>
          <p:cNvSpPr txBox="1"/>
          <p:nvPr/>
        </p:nvSpPr>
        <p:spPr>
          <a:xfrm>
            <a:off x="2667000" y="5594350"/>
            <a:ext cx="4159250" cy="400050"/>
          </a:xfrm>
          <a:prstGeom prst="rect">
            <a:avLst/>
          </a:prstGeom>
          <a:noFill/>
        </p:spPr>
        <p:txBody>
          <a:bodyPr wrap="none">
            <a:spAutoFit/>
          </a:bodyPr>
          <a:lstStyle/>
          <a:p>
            <a:pPr>
              <a:defRPr/>
            </a:pPr>
            <a:r>
              <a:rPr lang="ru-RU" sz="2000" i="1" dirty="0" err="1">
                <a:solidFill>
                  <a:schemeClr val="tx1">
                    <a:lumMod val="75000"/>
                    <a:lumOff val="25000"/>
                  </a:schemeClr>
                </a:solidFill>
              </a:rPr>
              <a:t>А.С.Пушкин</a:t>
            </a:r>
            <a:r>
              <a:rPr lang="ru-RU" sz="2000" i="1" dirty="0">
                <a:solidFill>
                  <a:schemeClr val="tx1">
                    <a:lumMod val="75000"/>
                    <a:lumOff val="25000"/>
                  </a:schemeClr>
                </a:solidFill>
              </a:rPr>
              <a:t> «Собака с птичкой»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blip>
          <a:stretch>
            <a:fillRect/>
          </a:stretch>
        </p:blipFill>
        <p:spPr>
          <a:xfrm>
            <a:off x="1066800" y="859828"/>
            <a:ext cx="7086600" cy="4731347"/>
          </a:xfrm>
          <a:prstGeom prst="rect">
            <a:avLst/>
          </a:prstGeom>
          <a:ln>
            <a:noFill/>
          </a:ln>
          <a:effectLst>
            <a:softEdge rad="112500"/>
          </a:effectLst>
        </p:spPr>
      </p:pic>
      <p:sp>
        <p:nvSpPr>
          <p:cNvPr id="3" name="TextBox 2"/>
          <p:cNvSpPr txBox="1"/>
          <p:nvPr/>
        </p:nvSpPr>
        <p:spPr>
          <a:xfrm>
            <a:off x="3276600" y="5791200"/>
            <a:ext cx="2476500" cy="400050"/>
          </a:xfrm>
          <a:prstGeom prst="rect">
            <a:avLst/>
          </a:prstGeom>
          <a:noFill/>
        </p:spPr>
        <p:txBody>
          <a:bodyPr wrap="none">
            <a:spAutoFit/>
          </a:bodyPr>
          <a:lstStyle/>
          <a:p>
            <a:pPr>
              <a:defRPr/>
            </a:pPr>
            <a:r>
              <a:rPr lang="ru-RU" sz="2000" i="1" dirty="0" err="1">
                <a:solidFill>
                  <a:schemeClr val="tx1">
                    <a:lumMod val="75000"/>
                    <a:lumOff val="25000"/>
                  </a:schemeClr>
                </a:solidFill>
              </a:rPr>
              <a:t>А.П.Бакунин</a:t>
            </a:r>
            <a:r>
              <a:rPr lang="ru-RU" sz="2000" i="1" dirty="0">
                <a:solidFill>
                  <a:schemeClr val="tx1">
                    <a:lumMod val="75000"/>
                    <a:lumOff val="25000"/>
                  </a:schemeClr>
                </a:solidFill>
              </a:rPr>
              <a:t> «Лев»</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blip>
          <a:srcRect l="846" t="2361" r="163" b="3149"/>
          <a:stretch/>
        </p:blipFill>
        <p:spPr>
          <a:xfrm>
            <a:off x="900000" y="900000"/>
            <a:ext cx="7236000" cy="4320000"/>
          </a:xfrm>
          <a:prstGeom prst="rect">
            <a:avLst/>
          </a:prstGeom>
          <a:ln>
            <a:noFill/>
          </a:ln>
          <a:effectLst>
            <a:softEdge rad="112500"/>
          </a:effectLst>
        </p:spPr>
      </p:pic>
      <p:sp>
        <p:nvSpPr>
          <p:cNvPr id="3" name="TextBox 2"/>
          <p:cNvSpPr txBox="1"/>
          <p:nvPr/>
        </p:nvSpPr>
        <p:spPr>
          <a:xfrm>
            <a:off x="2566988" y="5486400"/>
            <a:ext cx="3900487" cy="400050"/>
          </a:xfrm>
          <a:prstGeom prst="rect">
            <a:avLst/>
          </a:prstGeom>
          <a:noFill/>
        </p:spPr>
        <p:txBody>
          <a:bodyPr wrap="none">
            <a:spAutoFit/>
          </a:bodyPr>
          <a:lstStyle/>
          <a:p>
            <a:pPr>
              <a:defRPr/>
            </a:pPr>
            <a:r>
              <a:rPr lang="ru-RU" sz="2000" i="1" dirty="0">
                <a:solidFill>
                  <a:schemeClr val="tx1">
                    <a:lumMod val="75000"/>
                    <a:lumOff val="25000"/>
                  </a:schemeClr>
                </a:solidFill>
              </a:rPr>
              <a:t>М.А.Корф «Скачущая лошадь»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cstate="email">
            <a:extLst/>
          </a:blip>
          <a:srcRect t="-10560"/>
          <a:stretch/>
        </p:blipFill>
        <p:spPr>
          <a:xfrm>
            <a:off x="990600" y="660258"/>
            <a:ext cx="3360600" cy="4856306"/>
          </a:xfrm>
          <a:effectLst>
            <a:softEdge rad="112500"/>
          </a:effectLst>
        </p:spPr>
      </p:pic>
      <p:pic>
        <p:nvPicPr>
          <p:cNvPr id="6" name="Объект 5"/>
          <p:cNvPicPr>
            <a:picLocks noGrp="1" noChangeAspect="1"/>
          </p:cNvPicPr>
          <p:nvPr>
            <p:ph sz="half" idx="2"/>
          </p:nvPr>
        </p:nvPicPr>
        <p:blipFill>
          <a:blip r:embed="rId3" cstate="email">
            <a:extLst/>
          </a:blip>
          <a:stretch>
            <a:fillRect/>
          </a:stretch>
        </p:blipFill>
        <p:spPr>
          <a:xfrm>
            <a:off x="4514278" y="685800"/>
            <a:ext cx="3636456" cy="4800600"/>
          </a:xfrm>
          <a:effectLst>
            <a:softEdge rad="112500"/>
          </a:effectLst>
        </p:spPr>
      </p:pic>
      <p:sp>
        <p:nvSpPr>
          <p:cNvPr id="7" name="TextBox 6"/>
          <p:cNvSpPr txBox="1"/>
          <p:nvPr/>
        </p:nvSpPr>
        <p:spPr>
          <a:xfrm>
            <a:off x="838200" y="5715000"/>
            <a:ext cx="3754438" cy="368300"/>
          </a:xfrm>
          <a:prstGeom prst="rect">
            <a:avLst/>
          </a:prstGeom>
          <a:noFill/>
        </p:spPr>
        <p:txBody>
          <a:bodyPr wrap="none">
            <a:spAutoFit/>
          </a:bodyPr>
          <a:lstStyle/>
          <a:p>
            <a:pPr>
              <a:defRPr/>
            </a:pPr>
            <a:r>
              <a:rPr lang="ru-RU" i="1" dirty="0" err="1">
                <a:solidFill>
                  <a:schemeClr val="tx1">
                    <a:lumMod val="85000"/>
                    <a:lumOff val="15000"/>
                  </a:schemeClr>
                </a:solidFill>
              </a:rPr>
              <a:t>С.Г.Чириков</a:t>
            </a:r>
            <a:r>
              <a:rPr lang="ru-RU" i="1" dirty="0">
                <a:solidFill>
                  <a:schemeClr val="tx1">
                    <a:lumMod val="85000"/>
                    <a:lumOff val="15000"/>
                  </a:schemeClr>
                </a:solidFill>
              </a:rPr>
              <a:t>. Учитель рисования</a:t>
            </a:r>
          </a:p>
        </p:txBody>
      </p:sp>
      <p:sp>
        <p:nvSpPr>
          <p:cNvPr id="8" name="TextBox 7"/>
          <p:cNvSpPr txBox="1"/>
          <p:nvPr/>
        </p:nvSpPr>
        <p:spPr>
          <a:xfrm>
            <a:off x="5105400" y="5522913"/>
            <a:ext cx="2409825" cy="647700"/>
          </a:xfrm>
          <a:prstGeom prst="rect">
            <a:avLst/>
          </a:prstGeom>
          <a:noFill/>
        </p:spPr>
        <p:txBody>
          <a:bodyPr wrap="none">
            <a:spAutoFit/>
          </a:bodyPr>
          <a:lstStyle/>
          <a:p>
            <a:pPr algn="ctr">
              <a:defRPr/>
            </a:pPr>
            <a:r>
              <a:rPr lang="ru-RU" i="1" dirty="0">
                <a:solidFill>
                  <a:schemeClr val="tx1">
                    <a:lumMod val="85000"/>
                    <a:lumOff val="15000"/>
                  </a:schemeClr>
                </a:solidFill>
              </a:rPr>
              <a:t>Пушкин-лицеист. </a:t>
            </a:r>
          </a:p>
          <a:p>
            <a:pPr algn="ctr">
              <a:defRPr/>
            </a:pPr>
            <a:r>
              <a:rPr lang="ru-RU" i="1" dirty="0" err="1">
                <a:solidFill>
                  <a:schemeClr val="tx1">
                    <a:lumMod val="85000"/>
                    <a:lumOff val="15000"/>
                  </a:schemeClr>
                </a:solidFill>
              </a:rPr>
              <a:t>Рис.С.Г.Чирикова</a:t>
            </a:r>
            <a:r>
              <a:rPr lang="ru-RU" i="1" dirty="0">
                <a:solidFill>
                  <a:schemeClr val="tx1">
                    <a:lumMod val="85000"/>
                    <a:lumOff val="15000"/>
                  </a:schemeClr>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extLst>
          </a:blip>
          <a:stretch>
            <a:fillRect/>
          </a:stretch>
        </p:blipFill>
        <p:spPr>
          <a:xfrm>
            <a:off x="914400" y="927100"/>
            <a:ext cx="4238548" cy="5181600"/>
          </a:xfrm>
          <a:prstGeom prst="rect">
            <a:avLst/>
          </a:prstGeom>
          <a:ln>
            <a:noFill/>
          </a:ln>
          <a:effectLst>
            <a:softEdge rad="112500"/>
          </a:effectLst>
        </p:spPr>
      </p:pic>
      <p:sp>
        <p:nvSpPr>
          <p:cNvPr id="19459" name="Объект 4"/>
          <p:cNvSpPr>
            <a:spLocks noGrp="1"/>
          </p:cNvSpPr>
          <p:nvPr>
            <p:ph sz="half" idx="1"/>
          </p:nvPr>
        </p:nvSpPr>
        <p:spPr>
          <a:xfrm>
            <a:off x="1014413" y="1066800"/>
            <a:ext cx="4038600" cy="5041900"/>
          </a:xfrm>
        </p:spPr>
        <p:txBody>
          <a:bodyPr/>
          <a:lstStyle/>
          <a:p>
            <a:pPr marL="0" indent="0">
              <a:buFont typeface="Arial" charset="0"/>
              <a:buNone/>
            </a:pPr>
            <a:endParaRPr lang="ru-RU" smtClean="0"/>
          </a:p>
        </p:txBody>
      </p:sp>
      <p:sp>
        <p:nvSpPr>
          <p:cNvPr id="6" name="Объект 5"/>
          <p:cNvSpPr>
            <a:spLocks noGrp="1"/>
          </p:cNvSpPr>
          <p:nvPr>
            <p:ph sz="half" idx="2"/>
          </p:nvPr>
        </p:nvSpPr>
        <p:spPr>
          <a:xfrm>
            <a:off x="5153025" y="990600"/>
            <a:ext cx="3609975" cy="5132388"/>
          </a:xfrm>
        </p:spPr>
        <p:txBody>
          <a:bodyPr/>
          <a:lstStyle/>
          <a:p>
            <a:pPr marL="0" indent="0" algn="ctr">
              <a:buFont typeface="Arial" charset="0"/>
              <a:buNone/>
              <a:defRPr/>
            </a:pPr>
            <a:endParaRPr lang="ru-RU" i="1" dirty="0" smtClean="0">
              <a:solidFill>
                <a:schemeClr val="tx1">
                  <a:lumMod val="85000"/>
                  <a:lumOff val="15000"/>
                </a:schemeClr>
              </a:solidFill>
            </a:endParaRPr>
          </a:p>
          <a:p>
            <a:pPr marL="0" indent="0" algn="ctr">
              <a:buFont typeface="Arial" charset="0"/>
              <a:buNone/>
              <a:defRPr/>
            </a:pPr>
            <a:r>
              <a:rPr lang="ru-RU" i="1" dirty="0" smtClean="0">
                <a:solidFill>
                  <a:schemeClr val="tx1">
                    <a:lumMod val="85000"/>
                    <a:lumOff val="15000"/>
                  </a:schemeClr>
                </a:solidFill>
              </a:rPr>
              <a:t>Много </a:t>
            </a:r>
            <a:r>
              <a:rPr lang="ru-RU" i="1" dirty="0">
                <a:solidFill>
                  <a:schemeClr val="tx1">
                    <a:lumMod val="85000"/>
                    <a:lumOff val="15000"/>
                  </a:schemeClr>
                </a:solidFill>
              </a:rPr>
              <a:t>времени лицеисты посвящали чтению книг. Любимое занятие учеников – выпуск </a:t>
            </a:r>
            <a:r>
              <a:rPr lang="ru-RU" i="1" dirty="0" smtClean="0">
                <a:solidFill>
                  <a:schemeClr val="tx1">
                    <a:lumMod val="85000"/>
                    <a:lumOff val="15000"/>
                  </a:schemeClr>
                </a:solidFill>
              </a:rPr>
              <a:t>очередного рукописного </a:t>
            </a:r>
            <a:r>
              <a:rPr lang="ru-RU" i="1" dirty="0">
                <a:solidFill>
                  <a:schemeClr val="tx1">
                    <a:lumMod val="85000"/>
                    <a:lumOff val="15000"/>
                  </a:schemeClr>
                </a:solidFill>
              </a:rPr>
              <a:t>журнала.</a:t>
            </a:r>
          </a:p>
          <a:p>
            <a:pPr algn="ct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sz="half" idx="1"/>
          </p:nvPr>
        </p:nvSpPr>
        <p:spPr>
          <a:xfrm>
            <a:off x="609600" y="1524000"/>
            <a:ext cx="4038600" cy="4525963"/>
          </a:xfrm>
        </p:spPr>
        <p:txBody>
          <a:bodyPr/>
          <a:lstStyle/>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endParaRPr lang="ru-RU" sz="2600" b="1" i="1" smtClean="0"/>
          </a:p>
          <a:p>
            <a:pPr marL="0" indent="0" algn="ctr">
              <a:buFont typeface="Arial" charset="0"/>
              <a:buNone/>
            </a:pPr>
            <a:r>
              <a:rPr lang="ru-RU" sz="2400" b="1" i="1" smtClean="0"/>
              <a:t>Василий Федорович Малиновский</a:t>
            </a:r>
            <a:endParaRPr lang="ru-RU" sz="2400" i="1" smtClean="0"/>
          </a:p>
          <a:p>
            <a:pPr marL="0" indent="0" algn="ctr">
              <a:buFont typeface="Arial" charset="0"/>
              <a:buNone/>
            </a:pPr>
            <a:endParaRPr lang="ru-RU" sz="2400" i="1" smtClean="0"/>
          </a:p>
        </p:txBody>
      </p:sp>
      <p:pic>
        <p:nvPicPr>
          <p:cNvPr id="6" name="Объект 5"/>
          <p:cNvPicPr>
            <a:picLocks noGrp="1" noChangeAspect="1"/>
          </p:cNvPicPr>
          <p:nvPr>
            <p:ph sz="half" idx="2"/>
          </p:nvPr>
        </p:nvPicPr>
        <p:blipFill>
          <a:blip r:embed="rId2" cstate="email">
            <a:extLst/>
          </a:blip>
          <a:stretch>
            <a:fillRect/>
          </a:stretch>
        </p:blipFill>
        <p:spPr>
          <a:xfrm>
            <a:off x="838200" y="838200"/>
            <a:ext cx="3750798" cy="4525963"/>
          </a:xfrm>
          <a:effectLst>
            <a:softEdge rad="112500"/>
          </a:effectLst>
        </p:spPr>
      </p:pic>
      <p:pic>
        <p:nvPicPr>
          <p:cNvPr id="7" name="Объект 4"/>
          <p:cNvPicPr>
            <a:picLocks noChangeAspect="1"/>
          </p:cNvPicPr>
          <p:nvPr/>
        </p:nvPicPr>
        <p:blipFill>
          <a:blip r:embed="rId3" cstate="email">
            <a:extLst/>
          </a:blip>
          <a:stretch>
            <a:fillRect/>
          </a:stretch>
        </p:blipFill>
        <p:spPr bwMode="auto">
          <a:xfrm>
            <a:off x="4587198" y="838200"/>
            <a:ext cx="3748998" cy="4511294"/>
          </a:xfrm>
          <a:prstGeom prst="rect">
            <a:avLst/>
          </a:prstGeom>
          <a:noFill/>
          <a:ln>
            <a:noFill/>
          </a:ln>
          <a:effectLst>
            <a:softEdge rad="112500"/>
          </a:effectLst>
          <a:extLst/>
        </p:spPr>
      </p:pic>
      <p:sp>
        <p:nvSpPr>
          <p:cNvPr id="3" name="Прямоугольник 2"/>
          <p:cNvSpPr/>
          <p:nvPr/>
        </p:nvSpPr>
        <p:spPr>
          <a:xfrm>
            <a:off x="4343400" y="5362575"/>
            <a:ext cx="4572000" cy="1200150"/>
          </a:xfrm>
          <a:prstGeom prst="rect">
            <a:avLst/>
          </a:prstGeom>
        </p:spPr>
        <p:txBody>
          <a:bodyPr>
            <a:spAutoFit/>
          </a:bodyPr>
          <a:lstStyle/>
          <a:p>
            <a:pPr algn="ctr">
              <a:buFont typeface="Arial" charset="0"/>
              <a:buNone/>
              <a:defRPr/>
            </a:pPr>
            <a:r>
              <a:rPr lang="ru-RU" sz="2400" b="1" i="1" dirty="0">
                <a:latin typeface="+mn-lt"/>
              </a:rPr>
              <a:t>Егор Антонович </a:t>
            </a:r>
          </a:p>
          <a:p>
            <a:pPr algn="ctr">
              <a:buFont typeface="Arial" charset="0"/>
              <a:buNone/>
              <a:defRPr/>
            </a:pPr>
            <a:r>
              <a:rPr lang="ru-RU" sz="2400" b="1" i="1" dirty="0">
                <a:latin typeface="+mn-lt"/>
              </a:rPr>
              <a:t>Энгельгардт</a:t>
            </a:r>
            <a:r>
              <a:rPr lang="ru-RU" sz="2400" i="1" dirty="0">
                <a:latin typeface="+mn-lt"/>
              </a:rPr>
              <a:t>. </a:t>
            </a:r>
            <a:br>
              <a:rPr lang="ru-RU" sz="2400" i="1" dirty="0">
                <a:latin typeface="+mn-lt"/>
              </a:rPr>
            </a:br>
            <a:endParaRPr lang="ru-RU" sz="2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381000"/>
            <a:ext cx="8229600" cy="1143000"/>
          </a:xfrm>
        </p:spPr>
        <p:txBody>
          <a:bodyPr/>
          <a:lstStyle/>
          <a:p>
            <a:pPr eaLnBrk="1" hangingPunct="1"/>
            <a:r>
              <a:rPr lang="ru-RU" i="1" smtClean="0"/>
              <a:t>Цели:</a:t>
            </a:r>
          </a:p>
        </p:txBody>
      </p:sp>
      <p:sp>
        <p:nvSpPr>
          <p:cNvPr id="3075" name="Содержимое 2"/>
          <p:cNvSpPr>
            <a:spLocks noGrp="1"/>
          </p:cNvSpPr>
          <p:nvPr>
            <p:ph idx="1"/>
          </p:nvPr>
        </p:nvSpPr>
        <p:spPr/>
        <p:txBody>
          <a:bodyPr/>
          <a:lstStyle/>
          <a:p>
            <a:pPr eaLnBrk="1" hangingPunct="1"/>
            <a:r>
              <a:rPr lang="ru-RU" i="1" smtClean="0"/>
              <a:t>познакомиться с особенностями первого российского Лицея;</a:t>
            </a:r>
          </a:p>
          <a:p>
            <a:pPr eaLnBrk="1" hangingPunct="1"/>
            <a:r>
              <a:rPr lang="ru-RU" i="1" smtClean="0"/>
              <a:t>углубить знание лицейской биографии А.С.Пушкина как самого важного периода формирования личности поэта;</a:t>
            </a:r>
          </a:p>
          <a:p>
            <a:pPr eaLnBrk="1" hangingPunct="1"/>
            <a:r>
              <a:rPr lang="ru-RU" i="1" smtClean="0"/>
              <a:t>способствовать расширению кругозора и  развитию интересов к русской истории и литературе.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838200"/>
            <a:ext cx="8229600" cy="5287963"/>
          </a:xfrm>
        </p:spPr>
        <p:txBody>
          <a:bodyPr/>
          <a:lstStyle/>
          <a:p>
            <a:pPr marL="0" indent="0" algn="ctr">
              <a:buFont typeface="Arial" charset="0"/>
              <a:buNone/>
              <a:defRPr/>
            </a:pPr>
            <a:endParaRPr lang="ru-RU" i="1" dirty="0" smtClean="0">
              <a:solidFill>
                <a:schemeClr val="tx1">
                  <a:lumMod val="65000"/>
                  <a:lumOff val="35000"/>
                </a:schemeClr>
              </a:solidFill>
            </a:endParaRPr>
          </a:p>
          <a:p>
            <a:pPr marL="0" indent="0" algn="ctr">
              <a:buFont typeface="Arial" charset="0"/>
              <a:buNone/>
              <a:defRPr/>
            </a:pPr>
            <a:r>
              <a:rPr lang="ru-RU" i="1" dirty="0" smtClean="0">
                <a:solidFill>
                  <a:schemeClr val="tx1">
                    <a:lumMod val="65000"/>
                    <a:lumOff val="35000"/>
                  </a:schemeClr>
                </a:solidFill>
              </a:rPr>
              <a:t>«Основою </a:t>
            </a:r>
            <a:r>
              <a:rPr lang="ru-RU" i="1" dirty="0">
                <a:solidFill>
                  <a:schemeClr val="tx1">
                    <a:lumMod val="65000"/>
                    <a:lumOff val="35000"/>
                  </a:schemeClr>
                </a:solidFill>
              </a:rPr>
              <a:t>всякого воспитания должна быть любовь. Должно любить детей, которых мы хотим воспитывать, сердечно любить их: без этого невозможно </a:t>
            </a:r>
            <a:r>
              <a:rPr lang="ru-RU" i="1" dirty="0" err="1">
                <a:solidFill>
                  <a:schemeClr val="tx1">
                    <a:lumMod val="65000"/>
                    <a:lumOff val="35000"/>
                  </a:schemeClr>
                </a:solidFill>
              </a:rPr>
              <a:t>приобресть</a:t>
            </a:r>
            <a:r>
              <a:rPr lang="ru-RU" i="1" dirty="0">
                <a:solidFill>
                  <a:schemeClr val="tx1">
                    <a:lumMod val="65000"/>
                    <a:lumOff val="35000"/>
                  </a:schemeClr>
                </a:solidFill>
              </a:rPr>
              <a:t> от них добровольное повиновение, радушие и доверие, на которых утверждается всякое разумное воспитание</a:t>
            </a:r>
            <a:r>
              <a:rPr lang="ru-RU" i="1" dirty="0" smtClean="0"/>
              <a:t>.</a:t>
            </a:r>
            <a:r>
              <a:rPr lang="ru-RU" i="1" dirty="0" smtClean="0">
                <a:solidFill>
                  <a:schemeClr val="tx1">
                    <a:lumMod val="65000"/>
                    <a:lumOff val="35000"/>
                  </a:schemeClr>
                </a:solidFill>
              </a:rPr>
              <a:t>»</a:t>
            </a:r>
            <a:endParaRPr lang="ru-RU" i="1" dirty="0">
              <a:solidFill>
                <a:schemeClr val="tx1">
                  <a:lumMod val="65000"/>
                  <a:lumOff val="35000"/>
                </a:schemeClr>
              </a:solidFill>
            </a:endParaRPr>
          </a:p>
          <a:p>
            <a:pPr marL="0" indent="0" algn="ctr">
              <a:buFont typeface="Arial" charset="0"/>
              <a:buNone/>
              <a:defRPr/>
            </a:pPr>
            <a:r>
              <a:rPr lang="ru-RU" i="1" dirty="0" smtClean="0"/>
              <a:t>                                                Е.А</a:t>
            </a:r>
            <a:r>
              <a:rPr lang="ru-RU" i="1" dirty="0"/>
              <a:t>. Энгельгардт</a:t>
            </a:r>
          </a:p>
          <a:p>
            <a:pPr marL="0" indent="0">
              <a:buFont typeface="Arial" charset="0"/>
              <a:buNone/>
              <a:defRPr/>
            </a:pPr>
            <a:endParaRPr lang="ru-RU" dirty="0"/>
          </a:p>
          <a:p>
            <a:pPr marL="0" indent="0">
              <a:buFont typeface="Arial" charset="0"/>
              <a:buNone/>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cstate="email">
            <a:extLst/>
          </a:blip>
          <a:stretch>
            <a:fillRect/>
          </a:stretch>
        </p:blipFill>
        <p:spPr>
          <a:xfrm>
            <a:off x="1067241" y="762000"/>
            <a:ext cx="2361318" cy="2917915"/>
          </a:xfrm>
          <a:effectLst>
            <a:softEdge rad="112500"/>
          </a:effectLst>
        </p:spPr>
      </p:pic>
      <p:pic>
        <p:nvPicPr>
          <p:cNvPr id="6" name="Объект 5"/>
          <p:cNvPicPr>
            <a:picLocks noGrp="1" noChangeAspect="1"/>
          </p:cNvPicPr>
          <p:nvPr>
            <p:ph sz="half" idx="2"/>
          </p:nvPr>
        </p:nvPicPr>
        <p:blipFill>
          <a:blip r:embed="rId3" cstate="email">
            <a:extLst/>
          </a:blip>
          <a:stretch>
            <a:fillRect/>
          </a:stretch>
        </p:blipFill>
        <p:spPr>
          <a:xfrm>
            <a:off x="5867400" y="817076"/>
            <a:ext cx="2006600" cy="3009900"/>
          </a:xfrm>
          <a:effectLst>
            <a:softEdge rad="112500"/>
          </a:effectLst>
        </p:spPr>
      </p:pic>
      <p:sp>
        <p:nvSpPr>
          <p:cNvPr id="9" name="TextBox 8"/>
          <p:cNvSpPr txBox="1"/>
          <p:nvPr/>
        </p:nvSpPr>
        <p:spPr>
          <a:xfrm>
            <a:off x="228600" y="3713163"/>
            <a:ext cx="3733800" cy="923925"/>
          </a:xfrm>
          <a:prstGeom prst="rect">
            <a:avLst/>
          </a:prstGeom>
          <a:noFill/>
        </p:spPr>
        <p:txBody>
          <a:bodyPr>
            <a:spAutoFit/>
          </a:bodyPr>
          <a:lstStyle/>
          <a:p>
            <a:pPr algn="ctr">
              <a:defRPr/>
            </a:pPr>
            <a:r>
              <a:rPr lang="ru-RU" b="1" i="1" dirty="0" err="1">
                <a:solidFill>
                  <a:schemeClr val="tx1">
                    <a:lumMod val="85000"/>
                    <a:lumOff val="15000"/>
                  </a:schemeClr>
                </a:solidFill>
              </a:rPr>
              <a:t>Н.Ф.Кошанский</a:t>
            </a:r>
            <a:r>
              <a:rPr lang="ru-RU" b="1" i="1" dirty="0">
                <a:solidFill>
                  <a:schemeClr val="tx1">
                    <a:lumMod val="85000"/>
                    <a:lumOff val="15000"/>
                  </a:schemeClr>
                </a:solidFill>
              </a:rPr>
              <a:t> </a:t>
            </a:r>
          </a:p>
          <a:p>
            <a:pPr algn="ctr">
              <a:defRPr/>
            </a:pPr>
            <a:r>
              <a:rPr lang="ru-RU" i="1" dirty="0">
                <a:solidFill>
                  <a:schemeClr val="tx1">
                    <a:lumMod val="85000"/>
                    <a:lumOff val="15000"/>
                  </a:schemeClr>
                </a:solidFill>
              </a:rPr>
              <a:t>(русская и латинская словесность)</a:t>
            </a:r>
          </a:p>
        </p:txBody>
      </p:sp>
      <p:sp>
        <p:nvSpPr>
          <p:cNvPr id="10" name="TextBox 9"/>
          <p:cNvSpPr txBox="1"/>
          <p:nvPr/>
        </p:nvSpPr>
        <p:spPr>
          <a:xfrm>
            <a:off x="5181600" y="3713163"/>
            <a:ext cx="3810000" cy="923925"/>
          </a:xfrm>
          <a:prstGeom prst="rect">
            <a:avLst/>
          </a:prstGeom>
          <a:noFill/>
        </p:spPr>
        <p:txBody>
          <a:bodyPr>
            <a:spAutoFit/>
          </a:bodyPr>
          <a:lstStyle/>
          <a:p>
            <a:pPr algn="ctr">
              <a:defRPr/>
            </a:pPr>
            <a:r>
              <a:rPr lang="ru-RU" b="1" i="1" dirty="0">
                <a:solidFill>
                  <a:schemeClr val="tx1">
                    <a:lumMod val="85000"/>
                    <a:lumOff val="15000"/>
                  </a:schemeClr>
                </a:solidFill>
              </a:rPr>
              <a:t>А.П.Куницын </a:t>
            </a:r>
          </a:p>
          <a:p>
            <a:pPr algn="ctr">
              <a:defRPr/>
            </a:pPr>
            <a:r>
              <a:rPr lang="ru-RU" i="1" dirty="0">
                <a:solidFill>
                  <a:schemeClr val="tx1">
                    <a:lumMod val="85000"/>
                    <a:lumOff val="15000"/>
                  </a:schemeClr>
                </a:solidFill>
              </a:rPr>
              <a:t>(нравственные и </a:t>
            </a:r>
          </a:p>
          <a:p>
            <a:pPr algn="ctr">
              <a:defRPr/>
            </a:pPr>
            <a:r>
              <a:rPr lang="ru-RU" i="1" dirty="0">
                <a:solidFill>
                  <a:schemeClr val="tx1">
                    <a:lumMod val="85000"/>
                    <a:lumOff val="15000"/>
                  </a:schemeClr>
                </a:solidFill>
              </a:rPr>
              <a:t>политические науки)</a:t>
            </a:r>
          </a:p>
        </p:txBody>
      </p:sp>
      <p:pic>
        <p:nvPicPr>
          <p:cNvPr id="7" name="Рисунок 6"/>
          <p:cNvPicPr>
            <a:picLocks noChangeAspect="1"/>
          </p:cNvPicPr>
          <p:nvPr/>
        </p:nvPicPr>
        <p:blipFill>
          <a:blip r:embed="rId4" cstate="email">
            <a:extLst/>
          </a:blip>
          <a:stretch>
            <a:fillRect/>
          </a:stretch>
        </p:blipFill>
        <p:spPr>
          <a:xfrm>
            <a:off x="3505200" y="2414221"/>
            <a:ext cx="2209800" cy="2904817"/>
          </a:xfrm>
          <a:prstGeom prst="rect">
            <a:avLst/>
          </a:prstGeom>
          <a:ln>
            <a:noFill/>
          </a:ln>
          <a:effectLst>
            <a:softEdge rad="112500"/>
          </a:effectLst>
        </p:spPr>
      </p:pic>
      <p:sp>
        <p:nvSpPr>
          <p:cNvPr id="22535" name="Прямоугольник 1"/>
          <p:cNvSpPr>
            <a:spLocks noChangeArrowheads="1"/>
          </p:cNvSpPr>
          <p:nvPr/>
        </p:nvSpPr>
        <p:spPr bwMode="auto">
          <a:xfrm>
            <a:off x="2324100" y="5307013"/>
            <a:ext cx="4572000" cy="922337"/>
          </a:xfrm>
          <a:prstGeom prst="rect">
            <a:avLst/>
          </a:prstGeom>
          <a:noFill/>
          <a:ln w="9525">
            <a:noFill/>
            <a:miter lim="800000"/>
            <a:headEnd/>
            <a:tailEnd/>
          </a:ln>
        </p:spPr>
        <p:txBody>
          <a:bodyPr>
            <a:spAutoFit/>
          </a:bodyPr>
          <a:lstStyle/>
          <a:p>
            <a:pPr algn="ctr"/>
            <a:r>
              <a:rPr lang="ru-RU" b="1" i="1"/>
              <a:t>Ф.М.Гауеншильд</a:t>
            </a:r>
          </a:p>
          <a:p>
            <a:pPr algn="ctr"/>
            <a:r>
              <a:rPr lang="ru-RU" i="1"/>
              <a:t>(немецкая словесность</a:t>
            </a:r>
          </a:p>
          <a:p>
            <a:pPr algn="ctr"/>
            <a:r>
              <a:rPr lang="ru-RU" i="1"/>
              <a:t>и литература)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type="pic" idx="1"/>
          </p:nvPr>
        </p:nvPicPr>
        <p:blipFill rotWithShape="1">
          <a:blip r:embed="rId2" cstate="email">
            <a:extLst/>
          </a:blip>
          <a:srcRect/>
          <a:stretch/>
        </p:blipFill>
        <p:spPr>
          <a:xfrm>
            <a:off x="1792288" y="612775"/>
            <a:ext cx="5486400" cy="3348000"/>
          </a:xfrm>
          <a:effectLst>
            <a:softEdge rad="112500"/>
          </a:effectLst>
        </p:spPr>
      </p:pic>
      <p:sp>
        <p:nvSpPr>
          <p:cNvPr id="6" name="Объект 5"/>
          <p:cNvSpPr>
            <a:spLocks noGrp="1"/>
          </p:cNvSpPr>
          <p:nvPr>
            <p:ph type="body" sz="half" idx="2"/>
          </p:nvPr>
        </p:nvSpPr>
        <p:spPr>
          <a:xfrm>
            <a:off x="914400" y="3962400"/>
            <a:ext cx="7162800" cy="2209800"/>
          </a:xfrm>
        </p:spPr>
        <p:txBody>
          <a:bodyPr/>
          <a:lstStyle/>
          <a:p>
            <a:pPr algn="ctr">
              <a:defRPr/>
            </a:pPr>
            <a:r>
              <a:rPr lang="ru-RU" sz="2400" i="1" dirty="0">
                <a:solidFill>
                  <a:schemeClr val="tx1">
                    <a:lumMod val="85000"/>
                    <a:lumOff val="15000"/>
                  </a:schemeClr>
                </a:solidFill>
              </a:rPr>
              <a:t>Принятый в Лицее режим дня </a:t>
            </a:r>
            <a:r>
              <a:rPr lang="ru-RU" sz="2400" i="1" dirty="0" smtClean="0">
                <a:solidFill>
                  <a:schemeClr val="tx1">
                    <a:lumMod val="85000"/>
                    <a:lumOff val="15000"/>
                  </a:schemeClr>
                </a:solidFill>
              </a:rPr>
              <a:t>был </a:t>
            </a:r>
            <a:r>
              <a:rPr lang="ru-RU" sz="2400" i="1" dirty="0">
                <a:solidFill>
                  <a:schemeClr val="tx1">
                    <a:lumMod val="85000"/>
                    <a:lumOff val="15000"/>
                  </a:schemeClr>
                </a:solidFill>
              </a:rPr>
              <a:t>тщательно </a:t>
            </a:r>
            <a:r>
              <a:rPr lang="ru-RU" sz="2400" i="1" dirty="0" smtClean="0">
                <a:solidFill>
                  <a:schemeClr val="tx1">
                    <a:lumMod val="85000"/>
                    <a:lumOff val="15000"/>
                  </a:schemeClr>
                </a:solidFill>
              </a:rPr>
              <a:t>продуман. </a:t>
            </a:r>
            <a:r>
              <a:rPr lang="ru-RU" sz="2400" i="1" dirty="0">
                <a:solidFill>
                  <a:schemeClr val="tx1">
                    <a:lumMod val="85000"/>
                    <a:lumOff val="15000"/>
                  </a:schemeClr>
                </a:solidFill>
              </a:rPr>
              <a:t>Одиннадцатимесячный </a:t>
            </a:r>
            <a:r>
              <a:rPr lang="ru-RU" sz="2400" i="1" dirty="0" smtClean="0">
                <a:solidFill>
                  <a:schemeClr val="tx1">
                    <a:lumMod val="85000"/>
                    <a:lumOff val="15000"/>
                  </a:schemeClr>
                </a:solidFill>
              </a:rPr>
              <a:t>учебный </a:t>
            </a:r>
            <a:r>
              <a:rPr lang="ru-RU" sz="2400" i="1" dirty="0">
                <a:solidFill>
                  <a:schemeClr val="tx1">
                    <a:lumMod val="85000"/>
                    <a:lumOff val="15000"/>
                  </a:schemeClr>
                </a:solidFill>
              </a:rPr>
              <a:t>год прерывался лишь в июле, но даже</a:t>
            </a:r>
            <a:r>
              <a:rPr lang="ru-RU" sz="2400" i="1" dirty="0" smtClean="0">
                <a:solidFill>
                  <a:schemeClr val="tx1">
                    <a:lumMod val="85000"/>
                    <a:lumOff val="15000"/>
                  </a:schemeClr>
                </a:solidFill>
              </a:rPr>
              <a:t> </a:t>
            </a:r>
            <a:r>
              <a:rPr lang="ru-RU" sz="2400" i="1" dirty="0">
                <a:solidFill>
                  <a:schemeClr val="tx1">
                    <a:lumMod val="85000"/>
                    <a:lumOff val="15000"/>
                  </a:schemeClr>
                </a:solidFill>
              </a:rPr>
              <a:t>в каникулы воспитанники</a:t>
            </a:r>
            <a:r>
              <a:rPr lang="ru-RU" sz="2400" i="1" dirty="0" smtClean="0">
                <a:solidFill>
                  <a:schemeClr val="tx1">
                    <a:lumMod val="85000"/>
                    <a:lumOff val="15000"/>
                  </a:schemeClr>
                </a:solidFill>
              </a:rPr>
              <a:t> </a:t>
            </a:r>
            <a:r>
              <a:rPr lang="ru-RU" sz="2400" i="1" dirty="0">
                <a:solidFill>
                  <a:schemeClr val="tx1">
                    <a:lumMod val="85000"/>
                    <a:lumOff val="15000"/>
                  </a:schemeClr>
                </a:solidFill>
              </a:rPr>
              <a:t>оставались в Царском Селе.</a:t>
            </a:r>
            <a:r>
              <a:rPr lang="ru-RU" sz="2400" i="1" dirty="0" smtClean="0">
                <a:solidFill>
                  <a:schemeClr val="tx1">
                    <a:lumMod val="85000"/>
                    <a:lumOff val="15000"/>
                  </a:schemeClr>
                </a:solidFill>
              </a:rPr>
              <a:t>                                                                                Родным </a:t>
            </a:r>
            <a:r>
              <a:rPr lang="ru-RU" sz="2400" i="1" dirty="0">
                <a:solidFill>
                  <a:schemeClr val="tx1">
                    <a:lumMod val="85000"/>
                    <a:lumOff val="15000"/>
                  </a:schemeClr>
                </a:solidFill>
              </a:rPr>
              <a:t>разрешалось посещать Лицей в праздничные и воскресные дни. </a:t>
            </a:r>
            <a:endParaRPr lang="ru-RU" sz="2600"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685800"/>
            <a:ext cx="4038600" cy="5440363"/>
          </a:xfrm>
        </p:spPr>
        <p:txBody>
          <a:bodyPr/>
          <a:lstStyle/>
          <a:p>
            <a:pPr marL="0" indent="0" algn="ctr">
              <a:buFont typeface="Arial" charset="0"/>
              <a:buNone/>
              <a:defRPr/>
            </a:pPr>
            <a:endParaRPr lang="ru-RU" dirty="0" smtClean="0"/>
          </a:p>
          <a:p>
            <a:pPr marL="0" indent="0" algn="ctr">
              <a:buFont typeface="Arial" charset="0"/>
              <a:buNone/>
              <a:defRPr/>
            </a:pPr>
            <a:r>
              <a:rPr lang="ru-RU" i="1" dirty="0" smtClean="0">
                <a:solidFill>
                  <a:schemeClr val="tx1">
                    <a:lumMod val="85000"/>
                    <a:lumOff val="15000"/>
                  </a:schemeClr>
                </a:solidFill>
              </a:rPr>
              <a:t>У </a:t>
            </a:r>
            <a:r>
              <a:rPr lang="ru-RU" i="1" dirty="0">
                <a:solidFill>
                  <a:schemeClr val="tx1">
                    <a:lumMod val="85000"/>
                    <a:lumOff val="15000"/>
                  </a:schemeClr>
                </a:solidFill>
              </a:rPr>
              <a:t>каждого лицеиста была своя комната </a:t>
            </a:r>
            <a:r>
              <a:rPr lang="ru-RU" i="1" dirty="0" smtClean="0">
                <a:solidFill>
                  <a:schemeClr val="tx1">
                    <a:lumMod val="85000"/>
                    <a:lumOff val="15000"/>
                  </a:schemeClr>
                </a:solidFill>
              </a:rPr>
              <a:t>—«</a:t>
            </a:r>
            <a:r>
              <a:rPr lang="ru-RU" i="1" dirty="0">
                <a:solidFill>
                  <a:schemeClr val="tx1">
                    <a:lumMod val="85000"/>
                    <a:lumOff val="15000"/>
                  </a:schemeClr>
                </a:solidFill>
              </a:rPr>
              <a:t>келья», как называл её </a:t>
            </a:r>
            <a:r>
              <a:rPr lang="ru-RU" i="1" dirty="0" err="1">
                <a:solidFill>
                  <a:schemeClr val="tx1">
                    <a:lumMod val="85000"/>
                    <a:lumOff val="15000"/>
                  </a:schemeClr>
                </a:solidFill>
              </a:rPr>
              <a:t>А.С.Пушкин</a:t>
            </a:r>
            <a:r>
              <a:rPr lang="ru-RU" i="1" dirty="0">
                <a:solidFill>
                  <a:schemeClr val="tx1">
                    <a:lumMod val="85000"/>
                    <a:lumOff val="15000"/>
                  </a:schemeClr>
                </a:solidFill>
              </a:rPr>
              <a:t>. </a:t>
            </a:r>
            <a:endParaRPr lang="ru-RU" i="1" dirty="0" smtClean="0">
              <a:solidFill>
                <a:schemeClr val="tx1">
                  <a:lumMod val="85000"/>
                  <a:lumOff val="15000"/>
                </a:schemeClr>
              </a:solidFill>
            </a:endParaRPr>
          </a:p>
          <a:p>
            <a:pPr marL="0" indent="0" algn="ctr">
              <a:buFont typeface="Arial" charset="0"/>
              <a:buNone/>
              <a:defRPr/>
            </a:pPr>
            <a:r>
              <a:rPr lang="ru-RU" i="1" dirty="0" smtClean="0">
                <a:solidFill>
                  <a:schemeClr val="tx1">
                    <a:lumMod val="85000"/>
                    <a:lumOff val="15000"/>
                  </a:schemeClr>
                </a:solidFill>
              </a:rPr>
              <a:t>В </a:t>
            </a:r>
            <a:r>
              <a:rPr lang="ru-RU" i="1" dirty="0">
                <a:solidFill>
                  <a:schemeClr val="tx1">
                    <a:lumMod val="85000"/>
                    <a:lumOff val="15000"/>
                  </a:schemeClr>
                </a:solidFill>
              </a:rPr>
              <a:t>комнате — железная кровать, комод, конторка, зеркало, стул, стол для умывания.</a:t>
            </a:r>
          </a:p>
        </p:txBody>
      </p:sp>
      <p:sp>
        <p:nvSpPr>
          <p:cNvPr id="24579" name="Объект 5"/>
          <p:cNvSpPr>
            <a:spLocks noGrp="1"/>
          </p:cNvSpPr>
          <p:nvPr>
            <p:ph sz="half" idx="2"/>
          </p:nvPr>
        </p:nvSpPr>
        <p:spPr>
          <a:xfrm>
            <a:off x="4648200" y="838200"/>
            <a:ext cx="4038600" cy="4891088"/>
          </a:xfrm>
        </p:spPr>
        <p:txBody>
          <a:bodyPr/>
          <a:lstStyle/>
          <a:p>
            <a:pPr marL="0" indent="0">
              <a:buFont typeface="Arial" charset="0"/>
              <a:buNone/>
            </a:pPr>
            <a:endParaRPr lang="ru-RU" smtClean="0"/>
          </a:p>
        </p:txBody>
      </p:sp>
      <p:pic>
        <p:nvPicPr>
          <p:cNvPr id="4" name="Рисунок 3"/>
          <p:cNvPicPr>
            <a:picLocks noChangeAspect="1"/>
          </p:cNvPicPr>
          <p:nvPr/>
        </p:nvPicPr>
        <p:blipFill>
          <a:blip r:embed="rId2" cstate="email">
            <a:extLst/>
          </a:blip>
          <a:stretch>
            <a:fillRect/>
          </a:stretch>
        </p:blipFill>
        <p:spPr>
          <a:xfrm>
            <a:off x="4494280" y="685800"/>
            <a:ext cx="3776884" cy="5257800"/>
          </a:xfrm>
          <a:prstGeom prst="rect">
            <a:avLst/>
          </a:prstGeom>
          <a:ln>
            <a:noFill/>
          </a:ln>
          <a:effectLst>
            <a:softEdge rad="112500"/>
          </a:effectLst>
        </p:spPr>
      </p:pic>
      <p:sp>
        <p:nvSpPr>
          <p:cNvPr id="7" name="TextBox 6"/>
          <p:cNvSpPr txBox="1"/>
          <p:nvPr/>
        </p:nvSpPr>
        <p:spPr>
          <a:xfrm>
            <a:off x="4953000" y="5921375"/>
            <a:ext cx="2660650" cy="368300"/>
          </a:xfrm>
          <a:prstGeom prst="rect">
            <a:avLst/>
          </a:prstGeom>
          <a:noFill/>
        </p:spPr>
        <p:txBody>
          <a:bodyPr wrap="none">
            <a:spAutoFit/>
          </a:bodyPr>
          <a:lstStyle/>
          <a:p>
            <a:pPr>
              <a:defRPr/>
            </a:pPr>
            <a:r>
              <a:rPr lang="ru-RU" i="1" dirty="0">
                <a:solidFill>
                  <a:schemeClr val="tx1">
                    <a:lumMod val="85000"/>
                    <a:lumOff val="15000"/>
                  </a:schemeClr>
                </a:solidFill>
              </a:rPr>
              <a:t>Комната </a:t>
            </a:r>
            <a:r>
              <a:rPr lang="ru-RU" i="1" dirty="0" err="1">
                <a:solidFill>
                  <a:schemeClr val="tx1">
                    <a:lumMod val="85000"/>
                    <a:lumOff val="15000"/>
                  </a:schemeClr>
                </a:solidFill>
              </a:rPr>
              <a:t>А.С.Пушкина</a:t>
            </a:r>
            <a:endParaRPr lang="ru-RU"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5150" y="484188"/>
            <a:ext cx="8229600" cy="5440362"/>
          </a:xfrm>
        </p:spPr>
        <p:txBody>
          <a:bodyPr/>
          <a:lstStyle/>
          <a:p>
            <a:pPr marL="0" indent="0" algn="ctr">
              <a:buFont typeface="Arial" charset="0"/>
              <a:buNone/>
              <a:defRPr/>
            </a:pPr>
            <a:r>
              <a:rPr lang="ru-RU" sz="2400" i="1" dirty="0" smtClean="0">
                <a:solidFill>
                  <a:schemeClr val="tx1">
                    <a:lumMod val="85000"/>
                    <a:lumOff val="15000"/>
                  </a:schemeClr>
                </a:solidFill>
              </a:rPr>
              <a:t> </a:t>
            </a:r>
            <a:r>
              <a:rPr lang="ru-RU" sz="2400" i="1" dirty="0">
                <a:solidFill>
                  <a:schemeClr val="tx1">
                    <a:lumMod val="85000"/>
                    <a:lumOff val="15000"/>
                  </a:schemeClr>
                </a:solidFill>
              </a:rPr>
              <a:t>В 1817 году состоялся первый выпуск                     воспитанников Царскосельского </a:t>
            </a:r>
            <a:r>
              <a:rPr lang="ru-RU" sz="2400" i="1" dirty="0" smtClean="0">
                <a:solidFill>
                  <a:schemeClr val="tx1">
                    <a:lumMod val="85000"/>
                    <a:lumOff val="15000"/>
                  </a:schemeClr>
                </a:solidFill>
              </a:rPr>
              <a:t>Лицея, который вошёл </a:t>
            </a:r>
            <a:r>
              <a:rPr lang="ru-RU" sz="2400" i="1" dirty="0">
                <a:solidFill>
                  <a:schemeClr val="tx1">
                    <a:lumMod val="85000"/>
                    <a:lumOff val="15000"/>
                  </a:schemeClr>
                </a:solidFill>
              </a:rPr>
              <a:t> </a:t>
            </a:r>
            <a:r>
              <a:rPr lang="ru-RU" sz="2400" i="1" dirty="0" smtClean="0">
                <a:solidFill>
                  <a:schemeClr val="tx1">
                    <a:lumMod val="85000"/>
                    <a:lumOff val="15000"/>
                  </a:schemeClr>
                </a:solidFill>
              </a:rPr>
              <a:t>           в историю этого учебного заведения как «пушкинский».</a:t>
            </a:r>
          </a:p>
          <a:p>
            <a:pPr>
              <a:defRPr/>
            </a:pPr>
            <a:endParaRPr lang="ru-RU" dirty="0"/>
          </a:p>
        </p:txBody>
      </p:sp>
      <p:pic>
        <p:nvPicPr>
          <p:cNvPr id="5" name="Рисунок 4"/>
          <p:cNvPicPr>
            <a:picLocks noChangeAspect="1"/>
          </p:cNvPicPr>
          <p:nvPr/>
        </p:nvPicPr>
        <p:blipFill>
          <a:blip r:embed="rId2" cstate="email">
            <a:extLst/>
          </a:blip>
          <a:stretch>
            <a:fillRect/>
          </a:stretch>
        </p:blipFill>
        <p:spPr>
          <a:xfrm>
            <a:off x="3444874" y="1829117"/>
            <a:ext cx="2738332" cy="3541575"/>
          </a:xfrm>
          <a:prstGeom prst="rect">
            <a:avLst/>
          </a:prstGeom>
          <a:ln>
            <a:noFill/>
          </a:ln>
          <a:effectLst>
            <a:softEdge rad="112500"/>
          </a:effectLst>
        </p:spPr>
      </p:pic>
      <p:pic>
        <p:nvPicPr>
          <p:cNvPr id="6" name="Рисунок 5"/>
          <p:cNvPicPr>
            <a:picLocks noChangeAspect="1"/>
          </p:cNvPicPr>
          <p:nvPr/>
        </p:nvPicPr>
        <p:blipFill>
          <a:blip r:embed="rId3" cstate="email">
            <a:extLst/>
          </a:blip>
          <a:stretch>
            <a:fillRect/>
          </a:stretch>
        </p:blipFill>
        <p:spPr>
          <a:xfrm>
            <a:off x="6234007" y="1832098"/>
            <a:ext cx="2561081" cy="3538594"/>
          </a:xfrm>
          <a:prstGeom prst="rect">
            <a:avLst/>
          </a:prstGeom>
          <a:ln>
            <a:noFill/>
          </a:ln>
          <a:effectLst>
            <a:softEdge rad="112500"/>
          </a:effectLst>
        </p:spPr>
      </p:pic>
      <p:sp>
        <p:nvSpPr>
          <p:cNvPr id="7" name="TextBox 6"/>
          <p:cNvSpPr txBox="1"/>
          <p:nvPr/>
        </p:nvSpPr>
        <p:spPr>
          <a:xfrm>
            <a:off x="5584825" y="5338763"/>
            <a:ext cx="3319463" cy="585787"/>
          </a:xfrm>
          <a:prstGeom prst="rect">
            <a:avLst/>
          </a:prstGeom>
          <a:noFill/>
        </p:spPr>
        <p:txBody>
          <a:bodyPr>
            <a:spAutoFit/>
          </a:bodyPr>
          <a:lstStyle/>
          <a:p>
            <a:pPr algn="ctr">
              <a:defRPr/>
            </a:pPr>
            <a:r>
              <a:rPr lang="ru-RU" sz="1600" i="1" dirty="0">
                <a:solidFill>
                  <a:schemeClr val="tx1">
                    <a:lumMod val="75000"/>
                    <a:lumOff val="25000"/>
                  </a:schemeClr>
                </a:solidFill>
              </a:rPr>
              <a:t>Пушкин – выпускник </a:t>
            </a:r>
          </a:p>
          <a:p>
            <a:pPr algn="ctr">
              <a:defRPr/>
            </a:pPr>
            <a:r>
              <a:rPr lang="ru-RU" sz="1600" i="1" dirty="0">
                <a:solidFill>
                  <a:schemeClr val="tx1">
                    <a:lumMod val="75000"/>
                    <a:lumOff val="25000"/>
                  </a:schemeClr>
                </a:solidFill>
              </a:rPr>
              <a:t>Лицея. 1817 г.</a:t>
            </a:r>
          </a:p>
        </p:txBody>
      </p:sp>
      <p:sp>
        <p:nvSpPr>
          <p:cNvPr id="8" name="TextBox 7"/>
          <p:cNvSpPr txBox="1"/>
          <p:nvPr/>
        </p:nvSpPr>
        <p:spPr>
          <a:xfrm>
            <a:off x="895350" y="5253038"/>
            <a:ext cx="2438400" cy="1079500"/>
          </a:xfrm>
          <a:prstGeom prst="rect">
            <a:avLst/>
          </a:prstGeom>
          <a:noFill/>
        </p:spPr>
        <p:txBody>
          <a:bodyPr>
            <a:spAutoFit/>
          </a:bodyPr>
          <a:lstStyle/>
          <a:p>
            <a:pPr algn="ctr">
              <a:defRPr/>
            </a:pPr>
            <a:r>
              <a:rPr lang="ru-RU" sz="1600" i="1" dirty="0">
                <a:solidFill>
                  <a:schemeClr val="tx1">
                    <a:lumMod val="85000"/>
                    <a:lumOff val="15000"/>
                  </a:schemeClr>
                </a:solidFill>
              </a:rPr>
              <a:t>Фаворский В. А. «Пушкин-лицеист». 1935. Гравюра на дереве.</a:t>
            </a:r>
          </a:p>
        </p:txBody>
      </p:sp>
      <p:sp>
        <p:nvSpPr>
          <p:cNvPr id="9" name="TextBox 8"/>
          <p:cNvSpPr txBox="1"/>
          <p:nvPr/>
        </p:nvSpPr>
        <p:spPr>
          <a:xfrm>
            <a:off x="3657600" y="5334000"/>
            <a:ext cx="2130425" cy="584200"/>
          </a:xfrm>
          <a:prstGeom prst="rect">
            <a:avLst/>
          </a:prstGeom>
          <a:noFill/>
        </p:spPr>
        <p:txBody>
          <a:bodyPr wrap="none">
            <a:spAutoFit/>
          </a:bodyPr>
          <a:lstStyle/>
          <a:p>
            <a:pPr algn="ctr">
              <a:defRPr/>
            </a:pPr>
            <a:r>
              <a:rPr lang="ru-RU" sz="1600" i="1" dirty="0">
                <a:solidFill>
                  <a:schemeClr val="tx1">
                    <a:lumMod val="85000"/>
                    <a:lumOff val="15000"/>
                  </a:schemeClr>
                </a:solidFill>
              </a:rPr>
              <a:t>Андреев А.С. </a:t>
            </a:r>
          </a:p>
          <a:p>
            <a:pPr algn="ctr">
              <a:defRPr/>
            </a:pPr>
            <a:r>
              <a:rPr lang="ru-RU" sz="1600" i="1" dirty="0">
                <a:solidFill>
                  <a:schemeClr val="tx1">
                    <a:lumMod val="85000"/>
                    <a:lumOff val="15000"/>
                  </a:schemeClr>
                </a:solidFill>
              </a:rPr>
              <a:t>«Пушкин-лицеист»</a:t>
            </a:r>
            <a:r>
              <a:rPr lang="ru-RU" sz="1600" i="1" dirty="0"/>
              <a:t> </a:t>
            </a:r>
          </a:p>
        </p:txBody>
      </p:sp>
      <p:pic>
        <p:nvPicPr>
          <p:cNvPr id="10" name="Рисунок 9"/>
          <p:cNvPicPr>
            <a:picLocks noChangeAspect="1"/>
          </p:cNvPicPr>
          <p:nvPr/>
        </p:nvPicPr>
        <p:blipFill>
          <a:blip r:embed="rId4" cstate="email">
            <a:extLst/>
          </a:blip>
          <a:stretch>
            <a:fillRect/>
          </a:stretch>
        </p:blipFill>
        <p:spPr>
          <a:xfrm>
            <a:off x="784477" y="1828800"/>
            <a:ext cx="2660397" cy="35237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ъект 5"/>
          <p:cNvSpPr>
            <a:spLocks noGrp="1"/>
          </p:cNvSpPr>
          <p:nvPr>
            <p:ph idx="1"/>
          </p:nvPr>
        </p:nvSpPr>
        <p:spPr>
          <a:xfrm>
            <a:off x="330200" y="725488"/>
            <a:ext cx="8229600" cy="5516562"/>
          </a:xfrm>
        </p:spPr>
        <p:txBody>
          <a:bodyPr/>
          <a:lstStyle/>
          <a:p>
            <a:pPr marL="0" indent="0" algn="ctr">
              <a:buFont typeface="Arial" charset="0"/>
              <a:buNone/>
            </a:pPr>
            <a:r>
              <a:rPr lang="ru-RU" sz="2600" i="1" smtClean="0"/>
              <a:t> Кроме </a:t>
            </a:r>
            <a:r>
              <a:rPr lang="ru-RU" sz="2600" b="1" i="1" smtClean="0"/>
              <a:t>А.С.Пушкина, </a:t>
            </a:r>
            <a:r>
              <a:rPr lang="ru-RU" sz="2600" i="1" smtClean="0"/>
              <a:t>в число самых выдающихся выпускников 1817г. вошли декабрист </a:t>
            </a:r>
            <a:r>
              <a:rPr lang="ru-RU" sz="2600" b="1" i="1" smtClean="0"/>
              <a:t>И.И.Пущин,</a:t>
            </a:r>
            <a:r>
              <a:rPr lang="ru-RU" sz="2600" i="1" smtClean="0"/>
              <a:t> поэт-декабрист </a:t>
            </a:r>
            <a:r>
              <a:rPr lang="ru-RU" sz="2600" b="1" i="1" smtClean="0"/>
              <a:t>В.Г.Кюхельбекер</a:t>
            </a:r>
            <a:r>
              <a:rPr lang="ru-RU" sz="2600" i="1" smtClean="0"/>
              <a:t>, поэт </a:t>
            </a:r>
            <a:r>
              <a:rPr lang="ru-RU" sz="2600" b="1" i="1" smtClean="0"/>
              <a:t>А.А.Дельвиг</a:t>
            </a:r>
            <a:r>
              <a:rPr lang="ru-RU" sz="2600" i="1" smtClean="0"/>
              <a:t>, мореплаватель </a:t>
            </a:r>
            <a:r>
              <a:rPr lang="ru-RU" sz="2600" b="1" i="1" smtClean="0"/>
              <a:t>Ф.Ф.Матюшкин</a:t>
            </a:r>
            <a:r>
              <a:rPr lang="ru-RU" sz="2600" i="1" smtClean="0"/>
              <a:t>,   канцлер России - князь </a:t>
            </a:r>
            <a:r>
              <a:rPr lang="ru-RU" sz="2600" b="1" i="1" smtClean="0"/>
              <a:t>А.М.Горчаков</a:t>
            </a:r>
            <a:r>
              <a:rPr lang="ru-RU" sz="2600" i="1" smtClean="0"/>
              <a:t>. </a:t>
            </a:r>
            <a:r>
              <a:rPr lang="ru-RU" sz="2600" smtClean="0"/>
              <a:t>                                                 </a:t>
            </a:r>
          </a:p>
          <a:p>
            <a:pPr marL="0" indent="0" algn="ctr">
              <a:buFont typeface="Arial" charset="0"/>
              <a:buNone/>
            </a:pPr>
            <a:endParaRPr lang="ru-RU" smtClean="0"/>
          </a:p>
        </p:txBody>
      </p:sp>
      <p:pic>
        <p:nvPicPr>
          <p:cNvPr id="8" name="Рисунок 7"/>
          <p:cNvPicPr>
            <a:picLocks noChangeAspect="1"/>
          </p:cNvPicPr>
          <p:nvPr/>
        </p:nvPicPr>
        <p:blipFill>
          <a:blip r:embed="rId2" cstate="email">
            <a:extLst/>
          </a:blip>
          <a:stretch>
            <a:fillRect/>
          </a:stretch>
        </p:blipFill>
        <p:spPr>
          <a:xfrm>
            <a:off x="609600" y="2690303"/>
            <a:ext cx="2267107" cy="2743200"/>
          </a:xfrm>
          <a:prstGeom prst="rect">
            <a:avLst/>
          </a:prstGeom>
          <a:ln>
            <a:noFill/>
          </a:ln>
          <a:effectLst>
            <a:softEdge rad="112500"/>
          </a:effectLst>
        </p:spPr>
      </p:pic>
      <p:pic>
        <p:nvPicPr>
          <p:cNvPr id="9" name="Рисунок 8"/>
          <p:cNvPicPr>
            <a:picLocks noChangeAspect="1"/>
          </p:cNvPicPr>
          <p:nvPr/>
        </p:nvPicPr>
        <p:blipFill>
          <a:blip r:embed="rId3" cstate="email">
            <a:extLst/>
          </a:blip>
          <a:stretch>
            <a:fillRect/>
          </a:stretch>
        </p:blipFill>
        <p:spPr>
          <a:xfrm>
            <a:off x="2489200" y="3508375"/>
            <a:ext cx="2212081" cy="2654497"/>
          </a:xfrm>
          <a:prstGeom prst="rect">
            <a:avLst/>
          </a:prstGeom>
          <a:ln>
            <a:noFill/>
          </a:ln>
          <a:effectLst>
            <a:softEdge rad="112500"/>
          </a:effectLst>
        </p:spPr>
      </p:pic>
      <p:pic>
        <p:nvPicPr>
          <p:cNvPr id="10" name="Рисунок 9"/>
          <p:cNvPicPr>
            <a:picLocks noChangeAspect="1"/>
          </p:cNvPicPr>
          <p:nvPr/>
        </p:nvPicPr>
        <p:blipFill>
          <a:blip r:embed="rId4" cstate="email">
            <a:extLst/>
          </a:blip>
          <a:stretch>
            <a:fillRect/>
          </a:stretch>
        </p:blipFill>
        <p:spPr>
          <a:xfrm>
            <a:off x="4495800" y="2843466"/>
            <a:ext cx="2140526" cy="2590037"/>
          </a:xfrm>
          <a:prstGeom prst="rect">
            <a:avLst/>
          </a:prstGeom>
          <a:ln>
            <a:noFill/>
          </a:ln>
          <a:effectLst>
            <a:softEdge rad="112500"/>
          </a:effectLst>
        </p:spPr>
      </p:pic>
      <p:pic>
        <p:nvPicPr>
          <p:cNvPr id="11" name="Рисунок 10"/>
          <p:cNvPicPr>
            <a:picLocks noChangeAspect="1"/>
          </p:cNvPicPr>
          <p:nvPr/>
        </p:nvPicPr>
        <p:blipFill>
          <a:blip r:embed="rId5" cstate="email">
            <a:extLst/>
          </a:blip>
          <a:stretch>
            <a:fillRect/>
          </a:stretch>
        </p:blipFill>
        <p:spPr>
          <a:xfrm>
            <a:off x="6486236" y="3592484"/>
            <a:ext cx="2060451" cy="24862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2"/>
          <p:cNvSpPr>
            <a:spLocks noGrp="1"/>
          </p:cNvSpPr>
          <p:nvPr>
            <p:ph sz="half" idx="1"/>
          </p:nvPr>
        </p:nvSpPr>
        <p:spPr/>
        <p:txBody>
          <a:bodyPr/>
          <a:lstStyle/>
          <a:p>
            <a:pPr marL="0" indent="0" algn="r">
              <a:buFont typeface="Arial" charset="0"/>
              <a:buNone/>
            </a:pPr>
            <a:r>
              <a:rPr lang="ru-RU" sz="2400" i="1" smtClean="0"/>
              <a:t>  </a:t>
            </a:r>
            <a:r>
              <a:rPr lang="ru-RU" i="1" smtClean="0"/>
              <a:t> </a:t>
            </a:r>
          </a:p>
        </p:txBody>
      </p:sp>
      <p:sp>
        <p:nvSpPr>
          <p:cNvPr id="5" name="Объект 4"/>
          <p:cNvSpPr>
            <a:spLocks noGrp="1"/>
          </p:cNvSpPr>
          <p:nvPr>
            <p:ph sz="half" idx="2"/>
          </p:nvPr>
        </p:nvSpPr>
        <p:spPr>
          <a:xfrm>
            <a:off x="3581400" y="903288"/>
            <a:ext cx="5410200" cy="5146675"/>
          </a:xfrm>
        </p:spPr>
        <p:txBody>
          <a:bodyPr/>
          <a:lstStyle/>
          <a:p>
            <a:pPr marL="0" indent="0">
              <a:buFont typeface="Arial" charset="0"/>
              <a:buNone/>
              <a:defRPr/>
            </a:pPr>
            <a:endParaRPr lang="ru-RU" sz="2400" dirty="0" smtClean="0"/>
          </a:p>
          <a:p>
            <a:pPr marL="0" indent="0">
              <a:buFont typeface="Arial" charset="0"/>
              <a:buNone/>
              <a:defRPr/>
            </a:pPr>
            <a:r>
              <a:rPr lang="ru-RU" sz="2400" dirty="0" smtClean="0"/>
              <a:t>…</a:t>
            </a:r>
            <a:r>
              <a:rPr lang="ru-RU" sz="2400" i="1" dirty="0" smtClean="0">
                <a:solidFill>
                  <a:schemeClr val="tx1">
                    <a:lumMod val="85000"/>
                    <a:lumOff val="15000"/>
                  </a:schemeClr>
                </a:solidFill>
              </a:rPr>
              <a:t>Друзья </a:t>
            </a:r>
            <a:r>
              <a:rPr lang="ru-RU" sz="2400" i="1" dirty="0">
                <a:solidFill>
                  <a:schemeClr val="tx1">
                    <a:lumMod val="85000"/>
                    <a:lumOff val="15000"/>
                  </a:schemeClr>
                </a:solidFill>
              </a:rPr>
              <a:t>мои, прекрасен наш союз!</a:t>
            </a:r>
            <a:br>
              <a:rPr lang="ru-RU" sz="2400" i="1" dirty="0">
                <a:solidFill>
                  <a:schemeClr val="tx1">
                    <a:lumMod val="85000"/>
                    <a:lumOff val="15000"/>
                  </a:schemeClr>
                </a:solidFill>
              </a:rPr>
            </a:br>
            <a:r>
              <a:rPr lang="ru-RU" sz="2400" i="1" dirty="0">
                <a:solidFill>
                  <a:schemeClr val="tx1">
                    <a:lumMod val="85000"/>
                    <a:lumOff val="15000"/>
                  </a:schemeClr>
                </a:solidFill>
              </a:rPr>
              <a:t>Он как душа неразделим и вечен-</a:t>
            </a:r>
            <a:br>
              <a:rPr lang="ru-RU" sz="2400" i="1" dirty="0">
                <a:solidFill>
                  <a:schemeClr val="tx1">
                    <a:lumMod val="85000"/>
                    <a:lumOff val="15000"/>
                  </a:schemeClr>
                </a:solidFill>
              </a:rPr>
            </a:br>
            <a:r>
              <a:rPr lang="ru-RU" sz="2400" i="1" dirty="0">
                <a:solidFill>
                  <a:schemeClr val="tx1">
                    <a:lumMod val="85000"/>
                    <a:lumOff val="15000"/>
                  </a:schemeClr>
                </a:solidFill>
              </a:rPr>
              <a:t>Неколебим, свободен и беспечен</a:t>
            </a:r>
            <a:br>
              <a:rPr lang="ru-RU" sz="2400" i="1" dirty="0">
                <a:solidFill>
                  <a:schemeClr val="tx1">
                    <a:lumMod val="85000"/>
                    <a:lumOff val="15000"/>
                  </a:schemeClr>
                </a:solidFill>
              </a:rPr>
            </a:br>
            <a:r>
              <a:rPr lang="ru-RU" sz="2400" i="1" dirty="0">
                <a:solidFill>
                  <a:schemeClr val="tx1">
                    <a:lumMod val="85000"/>
                    <a:lumOff val="15000"/>
                  </a:schemeClr>
                </a:solidFill>
              </a:rPr>
              <a:t>Срастался он под сенью дружных муз.</a:t>
            </a:r>
            <a:br>
              <a:rPr lang="ru-RU" sz="2400" i="1" dirty="0">
                <a:solidFill>
                  <a:schemeClr val="tx1">
                    <a:lumMod val="85000"/>
                    <a:lumOff val="15000"/>
                  </a:schemeClr>
                </a:solidFill>
              </a:rPr>
            </a:br>
            <a:r>
              <a:rPr lang="ru-RU" sz="2400" i="1" dirty="0">
                <a:solidFill>
                  <a:schemeClr val="tx1">
                    <a:lumMod val="85000"/>
                    <a:lumOff val="15000"/>
                  </a:schemeClr>
                </a:solidFill>
              </a:rPr>
              <a:t>Куда бы нас ни бросила судьбина,</a:t>
            </a:r>
            <a:br>
              <a:rPr lang="ru-RU" sz="2400" i="1" dirty="0">
                <a:solidFill>
                  <a:schemeClr val="tx1">
                    <a:lumMod val="85000"/>
                    <a:lumOff val="15000"/>
                  </a:schemeClr>
                </a:solidFill>
              </a:rPr>
            </a:br>
            <a:r>
              <a:rPr lang="ru-RU" sz="2400" i="1" dirty="0">
                <a:solidFill>
                  <a:schemeClr val="tx1">
                    <a:lumMod val="85000"/>
                    <a:lumOff val="15000"/>
                  </a:schemeClr>
                </a:solidFill>
              </a:rPr>
              <a:t>И </a:t>
            </a:r>
            <a:r>
              <a:rPr lang="ru-RU" sz="2400" i="1" dirty="0" err="1">
                <a:solidFill>
                  <a:schemeClr val="tx1">
                    <a:lumMod val="85000"/>
                    <a:lumOff val="15000"/>
                  </a:schemeClr>
                </a:solidFill>
              </a:rPr>
              <a:t>счастие</a:t>
            </a:r>
            <a:r>
              <a:rPr lang="ru-RU" sz="2400" i="1" dirty="0">
                <a:solidFill>
                  <a:schemeClr val="tx1">
                    <a:lumMod val="85000"/>
                    <a:lumOff val="15000"/>
                  </a:schemeClr>
                </a:solidFill>
              </a:rPr>
              <a:t> куда б ни повело,</a:t>
            </a:r>
            <a:br>
              <a:rPr lang="ru-RU" sz="2400" i="1" dirty="0">
                <a:solidFill>
                  <a:schemeClr val="tx1">
                    <a:lumMod val="85000"/>
                    <a:lumOff val="15000"/>
                  </a:schemeClr>
                </a:solidFill>
              </a:rPr>
            </a:br>
            <a:r>
              <a:rPr lang="ru-RU" sz="2400" i="1" dirty="0">
                <a:solidFill>
                  <a:schemeClr val="tx1">
                    <a:lumMod val="85000"/>
                    <a:lumOff val="15000"/>
                  </a:schemeClr>
                </a:solidFill>
              </a:rPr>
              <a:t>Всё те же мы: нам целый мир чужбина;</a:t>
            </a:r>
            <a:br>
              <a:rPr lang="ru-RU" sz="2400" i="1" dirty="0">
                <a:solidFill>
                  <a:schemeClr val="tx1">
                    <a:lumMod val="85000"/>
                    <a:lumOff val="15000"/>
                  </a:schemeClr>
                </a:solidFill>
              </a:rPr>
            </a:br>
            <a:r>
              <a:rPr lang="ru-RU" sz="2400" i="1" dirty="0">
                <a:solidFill>
                  <a:schemeClr val="tx1">
                    <a:lumMod val="85000"/>
                    <a:lumOff val="15000"/>
                  </a:schemeClr>
                </a:solidFill>
              </a:rPr>
              <a:t>Отечество нам Царское Село</a:t>
            </a:r>
            <a:r>
              <a:rPr lang="ru-RU" sz="2400" i="1" dirty="0" smtClean="0">
                <a:solidFill>
                  <a:schemeClr val="tx1">
                    <a:lumMod val="85000"/>
                    <a:lumOff val="15000"/>
                  </a:schemeClr>
                </a:solidFill>
              </a:rPr>
              <a:t>…</a:t>
            </a:r>
          </a:p>
          <a:p>
            <a:pPr marL="0" indent="0">
              <a:buFont typeface="Arial" charset="0"/>
              <a:buNone/>
              <a:defRPr/>
            </a:pPr>
            <a:r>
              <a:rPr lang="ru-RU" sz="2400" i="1" dirty="0" smtClean="0">
                <a:solidFill>
                  <a:schemeClr val="tx1">
                    <a:lumMod val="85000"/>
                    <a:lumOff val="15000"/>
                  </a:schemeClr>
                </a:solidFill>
              </a:rPr>
              <a:t>                                  </a:t>
            </a:r>
            <a:r>
              <a:rPr lang="ru-RU" sz="1600" i="1" dirty="0" smtClean="0">
                <a:solidFill>
                  <a:schemeClr val="tx1">
                    <a:lumMod val="85000"/>
                    <a:lumOff val="15000"/>
                  </a:schemeClr>
                </a:solidFill>
              </a:rPr>
              <a:t>(«19 октября 1825»)</a:t>
            </a:r>
            <a:endParaRPr lang="ru-RU" sz="2400" i="1" dirty="0">
              <a:solidFill>
                <a:schemeClr val="tx1">
                  <a:lumMod val="85000"/>
                  <a:lumOff val="15000"/>
                </a:schemeClr>
              </a:solidFill>
            </a:endParaRPr>
          </a:p>
          <a:p>
            <a:pPr marL="0" indent="0">
              <a:buFont typeface="Arial" charset="0"/>
              <a:buNone/>
              <a:defRPr/>
            </a:pPr>
            <a:endParaRPr lang="ru-RU" sz="2400" i="1" dirty="0">
              <a:solidFill>
                <a:schemeClr val="tx1">
                  <a:lumMod val="85000"/>
                  <a:lumOff val="15000"/>
                </a:schemeClr>
              </a:solidFill>
            </a:endParaRPr>
          </a:p>
        </p:txBody>
      </p:sp>
      <p:pic>
        <p:nvPicPr>
          <p:cNvPr id="27653" name="Picture 5" descr="C:\Users\sony\Downloads\000hxtdg (1)"/>
          <p:cNvPicPr>
            <a:picLocks noChangeAspect="1" noChangeArrowheads="1"/>
          </p:cNvPicPr>
          <p:nvPr/>
        </p:nvPicPr>
        <p:blipFill>
          <a:blip r:embed="rId2" cstate="email">
            <a:extLst/>
          </a:blip>
          <a:srcRect/>
          <a:stretch>
            <a:fillRect/>
          </a:stretch>
        </p:blipFill>
        <p:spPr bwMode="auto">
          <a:xfrm>
            <a:off x="994954" y="685800"/>
            <a:ext cx="2586446" cy="5486400"/>
          </a:xfrm>
          <a:prstGeom prst="rect">
            <a:avLst/>
          </a:prstGeom>
          <a:ln>
            <a:noFill/>
          </a:ln>
          <a:effectLst>
            <a:softEdge rad="112500"/>
          </a:effectLst>
          <a:extLst/>
        </p:spPr>
      </p:pic>
      <p:sp>
        <p:nvSpPr>
          <p:cNvPr id="2" name="TextBox 1"/>
          <p:cNvSpPr txBox="1">
            <a:spLocks noChangeArrowheads="1"/>
          </p:cNvSpPr>
          <p:nvPr/>
        </p:nvSpPr>
        <p:spPr bwMode="auto">
          <a:xfrm>
            <a:off x="992188" y="5403850"/>
            <a:ext cx="2589212" cy="585788"/>
          </a:xfrm>
          <a:prstGeom prst="rect">
            <a:avLst/>
          </a:prstGeom>
          <a:noFill/>
          <a:ln w="9525">
            <a:noFill/>
            <a:miter lim="800000"/>
            <a:headEnd/>
            <a:tailEnd/>
          </a:ln>
        </p:spPr>
        <p:txBody>
          <a:bodyPr wrap="none">
            <a:spAutoFit/>
          </a:bodyPr>
          <a:lstStyle/>
          <a:p>
            <a:pPr algn="ctr"/>
            <a:r>
              <a:rPr lang="ru-RU" sz="1600" i="1">
                <a:solidFill>
                  <a:schemeClr val="bg1"/>
                </a:solidFill>
              </a:rPr>
              <a:t>Памятник Пушкину </a:t>
            </a:r>
          </a:p>
          <a:p>
            <a:pPr algn="ctr"/>
            <a:r>
              <a:rPr lang="ru-RU" sz="1600" i="1">
                <a:solidFill>
                  <a:schemeClr val="bg1"/>
                </a:solidFill>
              </a:rPr>
              <a:t>в Царскосельском Лицее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533400" y="685800"/>
            <a:ext cx="8229600" cy="715963"/>
          </a:xfrm>
        </p:spPr>
        <p:txBody>
          <a:bodyPr/>
          <a:lstStyle/>
          <a:p>
            <a:r>
              <a:rPr lang="ru-RU" sz="2400" i="1" smtClean="0"/>
              <a:t>Использованная литература и Интернет-ресурсы</a:t>
            </a:r>
          </a:p>
        </p:txBody>
      </p:sp>
      <p:sp>
        <p:nvSpPr>
          <p:cNvPr id="28675" name="Объект 2"/>
          <p:cNvSpPr>
            <a:spLocks noGrp="1"/>
          </p:cNvSpPr>
          <p:nvPr>
            <p:ph idx="1"/>
          </p:nvPr>
        </p:nvSpPr>
        <p:spPr>
          <a:xfrm>
            <a:off x="762000" y="1600200"/>
            <a:ext cx="7924800" cy="4525963"/>
          </a:xfrm>
        </p:spPr>
        <p:txBody>
          <a:bodyPr/>
          <a:lstStyle/>
          <a:p>
            <a:pPr>
              <a:buFont typeface="Arial" charset="0"/>
              <a:buAutoNum type="arabicPeriod"/>
              <a:defRPr/>
            </a:pPr>
            <a:r>
              <a:rPr lang="ru-RU" sz="1600" i="1" dirty="0" smtClean="0"/>
              <a:t>Императорский Лицей. Царское Село. Брошюры и буклеты Мемориального </a:t>
            </a:r>
            <a:r>
              <a:rPr lang="ru-RU" sz="1600" i="1" dirty="0"/>
              <a:t>М</a:t>
            </a:r>
            <a:r>
              <a:rPr lang="ru-RU" sz="1600" i="1" dirty="0" smtClean="0"/>
              <a:t>узея-Лицея (г. Пушкин).</a:t>
            </a:r>
          </a:p>
          <a:p>
            <a:pPr>
              <a:buFont typeface="Arial" charset="0"/>
              <a:buAutoNum type="arabicPeriod"/>
              <a:defRPr/>
            </a:pPr>
            <a:r>
              <a:rPr lang="ru-RU" sz="1600" i="1" dirty="0" smtClean="0"/>
              <a:t>Чулков Г. Жизнь Пушкина, М.: ТЕРРА – Книжный клуб, 2008.</a:t>
            </a:r>
          </a:p>
          <a:p>
            <a:pPr>
              <a:buFont typeface="Arial" charset="0"/>
              <a:buAutoNum type="arabicPeriod"/>
              <a:defRPr/>
            </a:pPr>
            <a:r>
              <a:rPr lang="en-US" sz="1600" i="1" dirty="0" smtClean="0"/>
              <a:t>bschpushkin.ru.</a:t>
            </a:r>
            <a:endParaRPr lang="ru-RU" sz="1600" i="1" dirty="0" smtClean="0">
              <a:hlinkClick r:id="rId2"/>
            </a:endParaRPr>
          </a:p>
          <a:p>
            <a:pPr>
              <a:buFont typeface="Arial" charset="0"/>
              <a:buAutoNum type="arabicPeriod"/>
              <a:defRPr/>
            </a:pPr>
            <a:r>
              <a:rPr lang="en-US" sz="1600" i="1" dirty="0" smtClean="0"/>
              <a:t>http://tsarselo.ru</a:t>
            </a:r>
            <a:endParaRPr lang="ru-RU" sz="1600" i="1" dirty="0"/>
          </a:p>
          <a:p>
            <a:pPr>
              <a:buFont typeface="Arial" charset="0"/>
              <a:buAutoNum type="arabicPeriod"/>
              <a:defRPr/>
            </a:pPr>
            <a:r>
              <a:rPr lang="en-US" sz="1600" i="1" dirty="0" smtClean="0"/>
              <a:t>http://www.liveinternet.ru</a:t>
            </a:r>
            <a:endParaRPr lang="ru-RU" sz="1600" i="1" dirty="0"/>
          </a:p>
          <a:p>
            <a:pPr>
              <a:buFont typeface="Arial" charset="0"/>
              <a:buAutoNum type="arabicPeriod"/>
              <a:defRPr/>
            </a:pPr>
            <a:r>
              <a:rPr lang="en-US" sz="1600" i="1" dirty="0" smtClean="0"/>
              <a:t>http://history-life.ru</a:t>
            </a:r>
            <a:endParaRPr lang="ru-RU" sz="1600" i="1" dirty="0"/>
          </a:p>
          <a:p>
            <a:pPr>
              <a:buFont typeface="Arial" charset="0"/>
              <a:buAutoNum type="arabicPeriod"/>
              <a:defRPr/>
            </a:pPr>
            <a:r>
              <a:rPr lang="en-US" sz="1600" i="1" dirty="0" smtClean="0"/>
              <a:t>http://ru.wikipedia.org</a:t>
            </a:r>
            <a:endParaRPr lang="ru-RU" sz="1600" i="1" dirty="0"/>
          </a:p>
          <a:p>
            <a:pPr>
              <a:buFont typeface="Arial" charset="0"/>
              <a:buAutoNum type="arabicPeriod"/>
              <a:defRPr/>
            </a:pPr>
            <a:r>
              <a:rPr lang="en-US" sz="1600" i="1" dirty="0" smtClean="0"/>
              <a:t>http://www.vitanova.ru</a:t>
            </a:r>
            <a:endParaRPr lang="ru-RU" sz="1600" i="1" dirty="0"/>
          </a:p>
          <a:p>
            <a:pPr>
              <a:buFont typeface="Arial" charset="0"/>
              <a:buAutoNum type="arabicPeriod"/>
              <a:defRPr/>
            </a:pPr>
            <a:r>
              <a:rPr lang="en-US" sz="1600" i="1" dirty="0" smtClean="0"/>
              <a:t>http://pro100-mica.livejournal.com</a:t>
            </a:r>
            <a:endParaRPr lang="ru-RU" sz="1600" i="1" dirty="0"/>
          </a:p>
          <a:p>
            <a:pPr>
              <a:buFont typeface="Arial" charset="0"/>
              <a:buAutoNum type="arabicPeriod"/>
              <a:defRPr/>
            </a:pPr>
            <a:r>
              <a:rPr lang="en-US" sz="1600" i="1" dirty="0" smtClean="0"/>
              <a:t>http://www.google.ru</a:t>
            </a:r>
            <a:endParaRPr lang="ru-RU" sz="1600" i="1" dirty="0" smtClean="0"/>
          </a:p>
          <a:p>
            <a:pPr>
              <a:buFont typeface="Arial" charset="0"/>
              <a:buAutoNum type="arabicPeriod"/>
              <a:defRPr/>
            </a:pPr>
            <a:r>
              <a:rPr lang="en-US" sz="1600" i="1" dirty="0"/>
              <a:t>http://pushkin.ru</a:t>
            </a:r>
            <a:endParaRPr lang="ru-RU" sz="1600" i="1" dirty="0" smtClean="0"/>
          </a:p>
          <a:p>
            <a:pPr marL="0" indent="0">
              <a:buFont typeface="Arial" charset="0"/>
              <a:buNone/>
              <a:defRPr/>
            </a:pPr>
            <a:endParaRPr lang="ru-RU" sz="16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219200"/>
            <a:ext cx="8229600" cy="5059363"/>
          </a:xfrm>
        </p:spPr>
        <p:txBody>
          <a:bodyPr/>
          <a:lstStyle/>
          <a:p>
            <a:pPr marL="0" indent="0" algn="ctr">
              <a:buFont typeface="Arial" charset="0"/>
              <a:buNone/>
              <a:defRPr/>
            </a:pPr>
            <a:r>
              <a:rPr lang="ru-RU" i="1" dirty="0">
                <a:solidFill>
                  <a:schemeClr val="tx1">
                    <a:lumMod val="85000"/>
                    <a:lumOff val="15000"/>
                  </a:schemeClr>
                </a:solidFill>
              </a:rPr>
              <a:t>Императорский Царскосельский Лицей </a:t>
            </a:r>
          </a:p>
          <a:p>
            <a:pPr marL="0" indent="0" algn="ctr">
              <a:buFont typeface="Arial" charset="0"/>
              <a:buNone/>
              <a:defRPr/>
            </a:pPr>
            <a:r>
              <a:rPr lang="ru-RU" i="1" dirty="0">
                <a:solidFill>
                  <a:schemeClr val="tx1">
                    <a:lumMod val="75000"/>
                    <a:lumOff val="25000"/>
                  </a:schemeClr>
                </a:solidFill>
              </a:rPr>
              <a:t>был создан для образования и воспитания    юношества, предназначенного к «важнейшим частям службы Государственной</a:t>
            </a:r>
            <a:r>
              <a:rPr lang="ru-RU" i="1" dirty="0" smtClean="0">
                <a:solidFill>
                  <a:schemeClr val="tx1">
                    <a:lumMod val="75000"/>
                    <a:lumOff val="25000"/>
                  </a:schemeClr>
                </a:solidFill>
              </a:rPr>
              <a:t>».</a:t>
            </a:r>
          </a:p>
          <a:p>
            <a:pPr marL="0" indent="0" algn="ctr">
              <a:buFont typeface="Arial" charset="0"/>
              <a:buNone/>
              <a:defRPr/>
            </a:pPr>
            <a:r>
              <a:rPr lang="ru-RU" i="1" dirty="0">
                <a:solidFill>
                  <a:schemeClr val="tx1">
                    <a:lumMod val="75000"/>
                    <a:lumOff val="25000"/>
                  </a:schemeClr>
                </a:solidFill>
              </a:rPr>
              <a:t>19 октября 1811 </a:t>
            </a:r>
            <a:r>
              <a:rPr lang="ru-RU" i="1" dirty="0" smtClean="0">
                <a:solidFill>
                  <a:schemeClr val="tx1">
                    <a:lumMod val="75000"/>
                    <a:lumOff val="25000"/>
                  </a:schemeClr>
                </a:solidFill>
              </a:rPr>
              <a:t>года</a:t>
            </a:r>
          </a:p>
          <a:p>
            <a:pPr marL="0" indent="0" algn="ctr">
              <a:buFont typeface="Arial" charset="0"/>
              <a:buNone/>
              <a:defRPr/>
            </a:pPr>
            <a:r>
              <a:rPr lang="ru-RU" i="1" dirty="0">
                <a:solidFill>
                  <a:schemeClr val="tx1">
                    <a:lumMod val="75000"/>
                    <a:lumOff val="25000"/>
                  </a:schemeClr>
                </a:solidFill>
              </a:rPr>
              <a:t>э</a:t>
            </a:r>
            <a:r>
              <a:rPr lang="ru-RU" i="1" dirty="0" smtClean="0">
                <a:solidFill>
                  <a:schemeClr val="tx1">
                    <a:lumMod val="75000"/>
                    <a:lumOff val="25000"/>
                  </a:schemeClr>
                </a:solidFill>
              </a:rPr>
              <a:t>то заведение распахнуло двери своим первым воспитанникам.</a:t>
            </a:r>
            <a:endParaRPr lang="ru-RU" dirty="0"/>
          </a:p>
          <a:p>
            <a:pPr marL="0" indent="0" algn="ctr">
              <a:buFont typeface="Arial" charset="0"/>
              <a:buNone/>
              <a:defRPr/>
            </a:pPr>
            <a:endParaRPr lang="ru-RU" i="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email">
            <a:lum bright="-40000"/>
            <a:extLst/>
          </a:blip>
          <a:stretch>
            <a:fillRect/>
          </a:stretch>
        </p:blipFill>
        <p:spPr>
          <a:xfrm>
            <a:off x="838200" y="1213019"/>
            <a:ext cx="7517561" cy="4903763"/>
          </a:xfrm>
          <a:prstGeom prst="rect">
            <a:avLst/>
          </a:prstGeom>
          <a:ln>
            <a:noFill/>
          </a:ln>
          <a:effectLst>
            <a:softEdge rad="112500"/>
          </a:effectLst>
        </p:spPr>
      </p:pic>
      <p:sp>
        <p:nvSpPr>
          <p:cNvPr id="2" name="Заголовок 1"/>
          <p:cNvSpPr>
            <a:spLocks noGrp="1"/>
          </p:cNvSpPr>
          <p:nvPr>
            <p:ph type="title"/>
          </p:nvPr>
        </p:nvSpPr>
        <p:spPr>
          <a:xfrm>
            <a:off x="752344" y="228600"/>
            <a:ext cx="8229600" cy="1143000"/>
          </a:xfrm>
          <a:extLst>
            <a:ext uri="{909E8E84-426E-40DD-AFC4-6F175D3DCCD1}"/>
            <a:ext uri="{91240B29-F687-4F45-9708-019B960494DF}"/>
          </a:extLst>
        </p:spPr>
        <p:txBody>
          <a:bodyPr/>
          <a:lstStyle/>
          <a:p>
            <a:pPr>
              <a:defRPr/>
            </a:pPr>
            <a:r>
              <a:rPr lang="ru-RU" i="1" dirty="0" smtClean="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 знаете ли вы?</a:t>
            </a:r>
            <a:endParaRPr lang="ru-RU" i="1" dirty="0">
              <a:ln w="12700">
                <a:solidFill>
                  <a:schemeClr val="tx1">
                    <a:lumMod val="85000"/>
                    <a:lumOff val="15000"/>
                  </a:schemeClr>
                </a:solidFill>
                <a:prstDash val="solid"/>
              </a:ln>
              <a:solidFill>
                <a:schemeClr val="bg1"/>
              </a:solidFill>
            </a:endParaRPr>
          </a:p>
        </p:txBody>
      </p:sp>
      <p:sp>
        <p:nvSpPr>
          <p:cNvPr id="3" name="Объект 2"/>
          <p:cNvSpPr>
            <a:spLocks noGrp="1"/>
          </p:cNvSpPr>
          <p:nvPr>
            <p:ph idx="1"/>
          </p:nvPr>
        </p:nvSpPr>
        <p:spPr>
          <a:xfrm>
            <a:off x="457200" y="1371600"/>
            <a:ext cx="8178800" cy="3794125"/>
          </a:xfrm>
        </p:spPr>
        <p:txBody>
          <a:bodyPr/>
          <a:lstStyle/>
          <a:p>
            <a:pPr marL="0" indent="0" algn="ctr">
              <a:buFont typeface="Arial" charset="0"/>
              <a:buNone/>
              <a:defRPr/>
            </a:pPr>
            <a:r>
              <a:rPr lang="ru-RU" sz="2800" i="1" dirty="0" smtClean="0">
                <a:solidFill>
                  <a:schemeClr val="bg1">
                    <a:lumMod val="95000"/>
                  </a:schemeClr>
                </a:solidFill>
                <a:effectLst>
                  <a:outerShdw blurRad="38100" dist="38100" dir="2700000" algn="tl">
                    <a:srgbClr val="000000">
                      <a:alpha val="43137"/>
                    </a:srgbClr>
                  </a:outerShdw>
                </a:effectLst>
              </a:rPr>
              <a:t>Слово «лицей» происходит от древнегреческого «</a:t>
            </a:r>
            <a:r>
              <a:rPr lang="ru-RU" sz="2800" i="1" dirty="0" err="1" smtClean="0">
                <a:solidFill>
                  <a:schemeClr val="bg1">
                    <a:lumMod val="95000"/>
                  </a:schemeClr>
                </a:solidFill>
                <a:effectLst>
                  <a:outerShdw blurRad="38100" dist="38100" dir="2700000" algn="tl">
                    <a:srgbClr val="000000">
                      <a:alpha val="43137"/>
                    </a:srgbClr>
                  </a:outerShdw>
                </a:effectLst>
              </a:rPr>
              <a:t>ликей</a:t>
            </a:r>
            <a:r>
              <a:rPr lang="ru-RU" sz="2800" i="1" dirty="0" smtClean="0">
                <a:solidFill>
                  <a:schemeClr val="bg1">
                    <a:lumMod val="95000"/>
                  </a:schemeClr>
                </a:solidFill>
                <a:effectLst>
                  <a:outerShdw blurRad="38100" dist="38100" dir="2700000" algn="tl">
                    <a:srgbClr val="000000">
                      <a:alpha val="43137"/>
                    </a:srgbClr>
                  </a:outerShdw>
                </a:effectLst>
              </a:rPr>
              <a:t>» – так называлась </a:t>
            </a:r>
          </a:p>
          <a:p>
            <a:pPr marL="0" indent="0" algn="ctr">
              <a:buFont typeface="Arial" charset="0"/>
              <a:buNone/>
              <a:defRPr/>
            </a:pPr>
            <a:r>
              <a:rPr lang="ru-RU" sz="2800" i="1" dirty="0" smtClean="0">
                <a:solidFill>
                  <a:schemeClr val="bg1">
                    <a:lumMod val="95000"/>
                  </a:schemeClr>
                </a:solidFill>
                <a:effectLst>
                  <a:outerShdw blurRad="38100" dist="38100" dir="2700000" algn="tl">
                    <a:srgbClr val="000000">
                      <a:alpha val="43137"/>
                    </a:srgbClr>
                  </a:outerShdw>
                </a:effectLst>
              </a:rPr>
              <a:t>одна из окраин Афин, где находился храм </a:t>
            </a:r>
          </a:p>
          <a:p>
            <a:pPr marL="0" indent="0" algn="ctr">
              <a:buFont typeface="Arial" charset="0"/>
              <a:buNone/>
              <a:defRPr/>
            </a:pPr>
            <a:r>
              <a:rPr lang="ru-RU" sz="2800" i="1" dirty="0" smtClean="0">
                <a:solidFill>
                  <a:schemeClr val="bg1">
                    <a:lumMod val="95000"/>
                  </a:schemeClr>
                </a:solidFill>
                <a:effectLst>
                  <a:outerShdw blurRad="38100" dist="38100" dir="2700000" algn="tl">
                    <a:srgbClr val="000000">
                      <a:alpha val="43137"/>
                    </a:srgbClr>
                  </a:outerShdw>
                </a:effectLst>
              </a:rPr>
              <a:t>Аполлона с прекрасным садом, в котором Аристотель занимался с учениками в </a:t>
            </a:r>
          </a:p>
          <a:p>
            <a:pPr marL="0" indent="0" algn="ctr">
              <a:buFont typeface="Arial" charset="0"/>
              <a:buNone/>
              <a:defRPr/>
            </a:pPr>
            <a:r>
              <a:rPr lang="ru-RU" sz="2800" i="1" dirty="0" smtClean="0">
                <a:solidFill>
                  <a:schemeClr val="bg1">
                    <a:lumMod val="95000"/>
                  </a:schemeClr>
                </a:solidFill>
                <a:effectLst>
                  <a:outerShdw blurRad="38100" dist="38100" dir="2700000" algn="tl">
                    <a:srgbClr val="000000">
                      <a:alpha val="43137"/>
                    </a:srgbClr>
                  </a:outerShdw>
                </a:effectLst>
              </a:rPr>
              <a:t>знаменитой «</a:t>
            </a:r>
            <a:r>
              <a:rPr lang="ru-RU" sz="2800" i="1" dirty="0" err="1" smtClean="0">
                <a:solidFill>
                  <a:schemeClr val="bg1">
                    <a:lumMod val="95000"/>
                  </a:schemeClr>
                </a:solidFill>
                <a:effectLst>
                  <a:outerShdw blurRad="38100" dist="38100" dir="2700000" algn="tl">
                    <a:srgbClr val="000000">
                      <a:alpha val="43137"/>
                    </a:srgbClr>
                  </a:outerShdw>
                </a:effectLst>
              </a:rPr>
              <a:t>гимнасии</a:t>
            </a:r>
            <a:r>
              <a:rPr lang="ru-RU" sz="2800" i="1" dirty="0" smtClean="0">
                <a:solidFill>
                  <a:schemeClr val="bg1">
                    <a:lumMod val="95000"/>
                  </a:schemeClr>
                </a:solidFill>
                <a:effectLst>
                  <a:outerShdw blurRad="38100" dist="38100" dir="2700000" algn="tl">
                    <a:srgbClr val="000000">
                      <a:alpha val="43137"/>
                    </a:srgbClr>
                  </a:outerShdw>
                </a:effectLst>
              </a:rPr>
              <a:t>». В XVIII веке учебные заведения с названием «лицей» появились во Франции, а затем распространились по всей Европе. Царскосельский Лицей – это первый</a:t>
            </a:r>
          </a:p>
          <a:p>
            <a:pPr marL="0" indent="0" algn="ctr">
              <a:buFont typeface="Arial" charset="0"/>
              <a:buNone/>
              <a:defRPr/>
            </a:pPr>
            <a:r>
              <a:rPr lang="ru-RU" sz="2800" i="1" dirty="0" smtClean="0">
                <a:solidFill>
                  <a:schemeClr val="bg1">
                    <a:lumMod val="95000"/>
                  </a:schemeClr>
                </a:solidFill>
                <a:effectLst>
                  <a:outerShdw blurRad="38100" dist="38100" dir="2700000" algn="tl">
                    <a:srgbClr val="000000">
                      <a:alpha val="43137"/>
                    </a:srgbClr>
                  </a:outerShdw>
                </a:effectLst>
              </a:rPr>
              <a:t> лицей в России.</a:t>
            </a:r>
          </a:p>
          <a:p>
            <a:pPr marL="0" indent="0">
              <a:buFont typeface="Arial" charset="0"/>
              <a:buNone/>
              <a:defRPr/>
            </a:pPr>
            <a:r>
              <a:rPr lang="ru-RU" dirty="0" smtClean="0">
                <a:solidFill>
                  <a:schemeClr val="tx1">
                    <a:lumMod val="75000"/>
                    <a:lumOff val="25000"/>
                  </a:schemeClr>
                </a:solidFill>
              </a:rPr>
              <a:t>                                                    </a:t>
            </a:r>
            <a:endParaRPr lang="ru-RU" sz="2800" i="1" dirty="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300" y="533400"/>
            <a:ext cx="8229600" cy="7345363"/>
          </a:xfrm>
        </p:spPr>
        <p:txBody>
          <a:bodyPr/>
          <a:lstStyle/>
          <a:p>
            <a:pPr marL="0" indent="0" algn="ctr">
              <a:buFont typeface="Arial" charset="0"/>
              <a:buNone/>
              <a:defRPr/>
            </a:pPr>
            <a:r>
              <a:rPr lang="ru-RU" sz="2600" i="1" dirty="0" smtClean="0">
                <a:solidFill>
                  <a:schemeClr val="tx1">
                    <a:lumMod val="75000"/>
                    <a:lumOff val="25000"/>
                  </a:schemeClr>
                </a:solidFill>
              </a:rPr>
              <a:t>Для Лицея было отведено здание флигеля Екатерининского дворца, построенного                             в конце </a:t>
            </a:r>
            <a:r>
              <a:rPr lang="en-US" sz="2600" i="1" dirty="0" smtClean="0">
                <a:solidFill>
                  <a:schemeClr val="tx1">
                    <a:lumMod val="75000"/>
                    <a:lumOff val="25000"/>
                  </a:schemeClr>
                </a:solidFill>
              </a:rPr>
              <a:t>XVIII</a:t>
            </a:r>
            <a:r>
              <a:rPr lang="ru-RU" sz="2600" i="1" dirty="0" smtClean="0">
                <a:solidFill>
                  <a:schemeClr val="tx1">
                    <a:lumMod val="75000"/>
                    <a:lumOff val="25000"/>
                  </a:schemeClr>
                </a:solidFill>
              </a:rPr>
              <a:t> века.</a:t>
            </a:r>
          </a:p>
          <a:p>
            <a:pPr marL="0" indent="0" algn="ctr">
              <a:buFont typeface="Arial" charset="0"/>
              <a:buNone/>
              <a:defRPr/>
            </a:pPr>
            <a:endParaRPr lang="ru-RU" i="1" dirty="0" smtClean="0">
              <a:solidFill>
                <a:schemeClr val="bg2">
                  <a:lumMod val="25000"/>
                </a:schemeClr>
              </a:solidFill>
            </a:endParaRPr>
          </a:p>
        </p:txBody>
      </p:sp>
      <p:pic>
        <p:nvPicPr>
          <p:cNvPr id="2" name="Рисунок 1"/>
          <p:cNvPicPr>
            <a:picLocks noChangeAspect="1"/>
          </p:cNvPicPr>
          <p:nvPr/>
        </p:nvPicPr>
        <p:blipFill>
          <a:blip r:embed="rId2" cstate="email">
            <a:extLst/>
          </a:blip>
          <a:stretch>
            <a:fillRect/>
          </a:stretch>
        </p:blipFill>
        <p:spPr>
          <a:xfrm>
            <a:off x="1447800" y="1727527"/>
            <a:ext cx="6196682" cy="44148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33400" y="1371600"/>
            <a:ext cx="4038600" cy="4983163"/>
          </a:xfrm>
        </p:spPr>
        <p:txBody>
          <a:bodyPr/>
          <a:lstStyle/>
          <a:p>
            <a:pPr marL="0" indent="0" algn="ctr">
              <a:buFont typeface="Arial" charset="0"/>
              <a:buNone/>
              <a:defRPr/>
            </a:pPr>
            <a:r>
              <a:rPr lang="ru-RU" i="1" dirty="0">
                <a:solidFill>
                  <a:schemeClr val="tx1">
                    <a:lumMod val="65000"/>
                    <a:lumOff val="35000"/>
                  </a:schemeClr>
                </a:solidFill>
              </a:rPr>
              <a:t>В своих правах Царскосельский Лицей приравнивался к российским университетам и находился под особым покровительством и</a:t>
            </a:r>
            <a:r>
              <a:rPr lang="ru-RU" i="1" dirty="0" smtClean="0">
                <a:solidFill>
                  <a:schemeClr val="tx1">
                    <a:lumMod val="65000"/>
                    <a:lumOff val="35000"/>
                  </a:schemeClr>
                </a:solidFill>
              </a:rPr>
              <a:t>мператора</a:t>
            </a:r>
            <a:r>
              <a:rPr lang="ru-RU" i="1" dirty="0">
                <a:solidFill>
                  <a:schemeClr val="tx1">
                    <a:lumMod val="65000"/>
                    <a:lumOff val="35000"/>
                  </a:schemeClr>
                </a:solidFill>
              </a:rPr>
              <a:t>.</a:t>
            </a:r>
            <a:endParaRPr lang="en-US" i="1" dirty="0">
              <a:solidFill>
                <a:schemeClr val="tx1">
                  <a:lumMod val="65000"/>
                  <a:lumOff val="35000"/>
                </a:schemeClr>
              </a:solidFill>
            </a:endParaRPr>
          </a:p>
          <a:p>
            <a:pPr marL="0" indent="0">
              <a:buFont typeface="Arial" charset="0"/>
              <a:buNone/>
              <a:defRPr/>
            </a:pPr>
            <a:endParaRPr lang="ru-RU" i="1" dirty="0">
              <a:solidFill>
                <a:schemeClr val="tx1">
                  <a:lumMod val="65000"/>
                  <a:lumOff val="35000"/>
                </a:schemeClr>
              </a:solidFill>
            </a:endParaRPr>
          </a:p>
          <a:p>
            <a:pPr>
              <a:defRPr/>
            </a:pPr>
            <a:endParaRPr lang="ru-RU" dirty="0"/>
          </a:p>
          <a:p>
            <a:pPr>
              <a:defRPr/>
            </a:pPr>
            <a:endParaRPr lang="ru-RU" dirty="0"/>
          </a:p>
        </p:txBody>
      </p:sp>
      <p:pic>
        <p:nvPicPr>
          <p:cNvPr id="5" name="Объект 4"/>
          <p:cNvPicPr>
            <a:picLocks noGrp="1" noChangeAspect="1"/>
          </p:cNvPicPr>
          <p:nvPr>
            <p:ph sz="half" idx="2"/>
          </p:nvPr>
        </p:nvPicPr>
        <p:blipFill>
          <a:blip r:embed="rId2" cstate="email">
            <a:extLst/>
          </a:blip>
          <a:stretch>
            <a:fillRect/>
          </a:stretch>
        </p:blipFill>
        <p:spPr>
          <a:xfrm>
            <a:off x="4797047" y="820613"/>
            <a:ext cx="3444043" cy="4932487"/>
          </a:xfrm>
          <a:prstGeom prst="ellipse">
            <a:avLst/>
          </a:prstGeom>
          <a:effectLst>
            <a:softEdge rad="112500"/>
          </a:effectLst>
        </p:spPr>
      </p:pic>
      <p:sp>
        <p:nvSpPr>
          <p:cNvPr id="6" name="TextBox 5"/>
          <p:cNvSpPr txBox="1"/>
          <p:nvPr/>
        </p:nvSpPr>
        <p:spPr>
          <a:xfrm>
            <a:off x="5715000" y="5753100"/>
            <a:ext cx="1608138" cy="400050"/>
          </a:xfrm>
          <a:prstGeom prst="rect">
            <a:avLst/>
          </a:prstGeom>
          <a:noFill/>
        </p:spPr>
        <p:txBody>
          <a:bodyPr wrap="none">
            <a:spAutoFit/>
          </a:bodyPr>
          <a:lstStyle/>
          <a:p>
            <a:pPr>
              <a:defRPr/>
            </a:pPr>
            <a:r>
              <a:rPr lang="ru-RU" sz="2000" i="1" dirty="0">
                <a:solidFill>
                  <a:schemeClr val="tx1">
                    <a:lumMod val="85000"/>
                    <a:lumOff val="15000"/>
                  </a:schemeClr>
                </a:solidFill>
              </a:rPr>
              <a:t>Александр </a:t>
            </a:r>
            <a:r>
              <a:rPr lang="en-US" sz="2000" i="1" dirty="0">
                <a:solidFill>
                  <a:schemeClr val="tx1">
                    <a:lumMod val="85000"/>
                    <a:lumOff val="15000"/>
                  </a:schemeClr>
                </a:solidFill>
              </a:rPr>
              <a:t>I</a:t>
            </a:r>
            <a:endParaRPr lang="ru-RU" sz="2000"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685800" y="457200"/>
            <a:ext cx="3886200" cy="5791200"/>
          </a:xfrm>
        </p:spPr>
        <p:txBody>
          <a:bodyPr/>
          <a:lstStyle/>
          <a:p>
            <a:pPr marL="0" indent="0" algn="ctr">
              <a:buFont typeface="Arial" charset="0"/>
              <a:buNone/>
              <a:defRPr/>
            </a:pPr>
            <a:r>
              <a:rPr lang="ru-RU" i="1" dirty="0" smtClean="0">
                <a:solidFill>
                  <a:schemeClr val="tx1">
                    <a:lumMod val="65000"/>
                    <a:lumOff val="35000"/>
                  </a:schemeClr>
                </a:solidFill>
              </a:rPr>
              <a:t>        </a:t>
            </a:r>
          </a:p>
          <a:p>
            <a:pPr marL="0" indent="0" algn="ctr">
              <a:buFont typeface="Arial" charset="0"/>
              <a:buNone/>
              <a:defRPr/>
            </a:pPr>
            <a:r>
              <a:rPr lang="ru-RU" i="1" dirty="0" smtClean="0">
                <a:solidFill>
                  <a:schemeClr val="tx1">
                    <a:lumMod val="65000"/>
                    <a:lumOff val="35000"/>
                  </a:schemeClr>
                </a:solidFill>
              </a:rPr>
              <a:t>Идея создания          </a:t>
            </a:r>
            <a:r>
              <a:rPr lang="ru-RU" i="1" dirty="0">
                <a:solidFill>
                  <a:schemeClr val="tx1">
                    <a:lumMod val="65000"/>
                    <a:lumOff val="35000"/>
                  </a:schemeClr>
                </a:solidFill>
              </a:rPr>
              <a:t>Лицея принадлежала видному государственному </a:t>
            </a:r>
            <a:r>
              <a:rPr lang="ru-RU" i="1" dirty="0" smtClean="0">
                <a:solidFill>
                  <a:schemeClr val="tx1">
                    <a:lumMod val="65000"/>
                    <a:lumOff val="35000"/>
                  </a:schemeClr>
                </a:solidFill>
              </a:rPr>
              <a:t>деятелю, главному советнику императора </a:t>
            </a:r>
            <a:r>
              <a:rPr lang="ru-RU" b="1" i="1" dirty="0" err="1" smtClean="0">
                <a:solidFill>
                  <a:schemeClr val="tx1">
                    <a:lumMod val="65000"/>
                    <a:lumOff val="35000"/>
                  </a:schemeClr>
                </a:solidFill>
              </a:rPr>
              <a:t>М.М.Сперанскому</a:t>
            </a:r>
            <a:r>
              <a:rPr lang="ru-RU" i="1" dirty="0" smtClean="0">
                <a:solidFill>
                  <a:schemeClr val="tx1">
                    <a:lumMod val="65000"/>
                    <a:lumOff val="35000"/>
                  </a:schemeClr>
                </a:solidFill>
              </a:rPr>
              <a:t>.</a:t>
            </a:r>
          </a:p>
          <a:p>
            <a:pPr marL="0" indent="0" algn="ctr">
              <a:buFont typeface="Arial" charset="0"/>
              <a:buNone/>
              <a:defRPr/>
            </a:pPr>
            <a:r>
              <a:rPr lang="ru-RU" i="1" dirty="0" smtClean="0">
                <a:solidFill>
                  <a:schemeClr val="tx1">
                    <a:lumMod val="65000"/>
                    <a:lumOff val="35000"/>
                  </a:schemeClr>
                </a:solidFill>
              </a:rPr>
              <a:t>Он стал автором программы новой школы.</a:t>
            </a:r>
            <a:endParaRPr lang="ru-RU" i="1" dirty="0">
              <a:solidFill>
                <a:schemeClr val="bg2">
                  <a:lumMod val="25000"/>
                </a:schemeClr>
              </a:solidFill>
            </a:endParaRPr>
          </a:p>
        </p:txBody>
      </p:sp>
      <p:sp>
        <p:nvSpPr>
          <p:cNvPr id="8195" name="Объект 2"/>
          <p:cNvSpPr>
            <a:spLocks noGrp="1"/>
          </p:cNvSpPr>
          <p:nvPr>
            <p:ph sz="half" idx="2"/>
          </p:nvPr>
        </p:nvSpPr>
        <p:spPr>
          <a:xfrm>
            <a:off x="4648200" y="457200"/>
            <a:ext cx="3962400" cy="5853113"/>
          </a:xfrm>
        </p:spPr>
        <p:txBody>
          <a:bodyPr/>
          <a:lstStyle/>
          <a:p>
            <a:pPr marL="0" indent="0">
              <a:buFont typeface="Arial" charset="0"/>
              <a:buNone/>
            </a:pPr>
            <a:endParaRPr lang="ru-RU" smtClean="0"/>
          </a:p>
        </p:txBody>
      </p:sp>
      <p:pic>
        <p:nvPicPr>
          <p:cNvPr id="7" name="Рисунок 6"/>
          <p:cNvPicPr>
            <a:picLocks noChangeAspect="1"/>
          </p:cNvPicPr>
          <p:nvPr/>
        </p:nvPicPr>
        <p:blipFill>
          <a:blip r:embed="rId2" cstate="email">
            <a:extLst/>
          </a:blip>
          <a:stretch>
            <a:fillRect/>
          </a:stretch>
        </p:blipFill>
        <p:spPr>
          <a:xfrm>
            <a:off x="4495800" y="914400"/>
            <a:ext cx="3924300" cy="477297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2"/>
          <p:cNvSpPr>
            <a:spLocks noGrp="1"/>
          </p:cNvSpPr>
          <p:nvPr>
            <p:ph idx="1"/>
          </p:nvPr>
        </p:nvSpPr>
        <p:spPr>
          <a:xfrm>
            <a:off x="254000" y="701675"/>
            <a:ext cx="8229600" cy="5440363"/>
          </a:xfrm>
        </p:spPr>
        <p:txBody>
          <a:bodyPr/>
          <a:lstStyle/>
          <a:p>
            <a:pPr marL="0" indent="0" algn="ctr">
              <a:buFont typeface="Arial" charset="0"/>
              <a:buNone/>
              <a:defRPr/>
            </a:pPr>
            <a:r>
              <a:rPr lang="ru-RU" sz="2800" i="1" dirty="0" smtClean="0">
                <a:solidFill>
                  <a:schemeClr val="tx1">
                    <a:lumMod val="75000"/>
                    <a:lumOff val="25000"/>
                  </a:schemeClr>
                </a:solidFill>
              </a:rPr>
              <a:t>     </a:t>
            </a:r>
            <a:r>
              <a:rPr lang="ru-RU" sz="2400" i="1" dirty="0" smtClean="0">
                <a:solidFill>
                  <a:schemeClr val="tx1">
                    <a:lumMod val="75000"/>
                    <a:lumOff val="25000"/>
                  </a:schemeClr>
                </a:solidFill>
              </a:rPr>
              <a:t>В Лицей принимали дворянских мальчиков 10-12 лет </a:t>
            </a:r>
            <a:r>
              <a:rPr lang="ru-RU" sz="2400" i="1" dirty="0">
                <a:solidFill>
                  <a:schemeClr val="tx1">
                    <a:lumMod val="75000"/>
                    <a:lumOff val="25000"/>
                  </a:schemeClr>
                </a:solidFill>
              </a:rPr>
              <a:t> </a:t>
            </a:r>
            <a:r>
              <a:rPr lang="ru-RU" sz="2400" i="1" dirty="0" smtClean="0">
                <a:solidFill>
                  <a:schemeClr val="tx1">
                    <a:lumMod val="75000"/>
                    <a:lumOff val="25000"/>
                  </a:schemeClr>
                </a:solidFill>
              </a:rPr>
              <a:t>           по результатам   вступительного экзамена. </a:t>
            </a:r>
            <a:r>
              <a:rPr lang="ru-RU" sz="2400" i="1" dirty="0">
                <a:solidFill>
                  <a:schemeClr val="tx1">
                    <a:lumMod val="75000"/>
                    <a:lumOff val="25000"/>
                  </a:schemeClr>
                </a:solidFill>
              </a:rPr>
              <a:t>Приём лицеистов осуществлялся один раз в 3 года. Численность воспитанников – не более пятидесяти человек, </a:t>
            </a:r>
            <a:r>
              <a:rPr lang="ru-RU" sz="2400" i="1" dirty="0" smtClean="0">
                <a:solidFill>
                  <a:schemeClr val="tx1">
                    <a:lumMod val="75000"/>
                    <a:lumOff val="25000"/>
                  </a:schemeClr>
                </a:solidFill>
              </a:rPr>
              <a:t>обучение бесплатное.</a:t>
            </a:r>
            <a:r>
              <a:rPr lang="ru-RU" sz="2400" dirty="0" smtClean="0"/>
              <a:t> </a:t>
            </a:r>
            <a:r>
              <a:rPr lang="ru-RU" sz="2400" i="1" dirty="0" smtClean="0">
                <a:solidFill>
                  <a:schemeClr val="tx1">
                    <a:lumMod val="75000"/>
                    <a:lumOff val="25000"/>
                  </a:schemeClr>
                </a:solidFill>
              </a:rPr>
              <a:t>Неслыханным </a:t>
            </a:r>
            <a:r>
              <a:rPr lang="ru-RU" sz="2400" i="1" dirty="0">
                <a:solidFill>
                  <a:schemeClr val="tx1">
                    <a:lumMod val="75000"/>
                    <a:lumOff val="25000"/>
                  </a:schemeClr>
                </a:solidFill>
              </a:rPr>
              <a:t>новшеством </a:t>
            </a:r>
            <a:r>
              <a:rPr lang="ru-RU" sz="2400" i="1" dirty="0" smtClean="0">
                <a:solidFill>
                  <a:schemeClr val="tx1">
                    <a:lumMod val="75000"/>
                    <a:lumOff val="25000"/>
                  </a:schemeClr>
                </a:solidFill>
              </a:rPr>
              <a:t>для учебных заведений стала отмена телесных наказаний, закрепленная Уставом Лицея.</a:t>
            </a:r>
          </a:p>
        </p:txBody>
      </p:sp>
      <p:pic>
        <p:nvPicPr>
          <p:cNvPr id="2" name="Рисунок 1"/>
          <p:cNvPicPr>
            <a:picLocks noChangeAspect="1"/>
          </p:cNvPicPr>
          <p:nvPr/>
        </p:nvPicPr>
        <p:blipFill>
          <a:blip r:embed="rId2" cstate="email">
            <a:extLst/>
          </a:blip>
          <a:stretch>
            <a:fillRect/>
          </a:stretch>
        </p:blipFill>
        <p:spPr>
          <a:xfrm>
            <a:off x="1028372" y="3269103"/>
            <a:ext cx="2673078" cy="2937448"/>
          </a:xfrm>
          <a:prstGeom prst="rect">
            <a:avLst/>
          </a:prstGeom>
          <a:ln>
            <a:noFill/>
          </a:ln>
          <a:effectLst>
            <a:softEdge rad="112500"/>
          </a:effectLst>
        </p:spPr>
      </p:pic>
      <p:pic>
        <p:nvPicPr>
          <p:cNvPr id="3" name="Рисунок 2"/>
          <p:cNvPicPr>
            <a:picLocks noChangeAspect="1"/>
          </p:cNvPicPr>
          <p:nvPr/>
        </p:nvPicPr>
        <p:blipFill>
          <a:blip r:embed="rId3" cstate="email">
            <a:extLst/>
          </a:blip>
          <a:stretch>
            <a:fillRect/>
          </a:stretch>
        </p:blipFill>
        <p:spPr>
          <a:xfrm>
            <a:off x="4368800" y="3320620"/>
            <a:ext cx="3798278" cy="28344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85800"/>
            <a:ext cx="8229600" cy="5440363"/>
          </a:xfrm>
        </p:spPr>
        <p:txBody>
          <a:bodyPr/>
          <a:lstStyle/>
          <a:p>
            <a:pPr marL="0" indent="0" algn="ctr">
              <a:buFont typeface="Arial" charset="0"/>
              <a:buNone/>
              <a:defRPr/>
            </a:pPr>
            <a:r>
              <a:rPr lang="ru-RU" dirty="0" smtClean="0"/>
              <a:t>     </a:t>
            </a:r>
            <a:r>
              <a:rPr lang="ru-RU" sz="3600" i="1" dirty="0" smtClean="0">
                <a:solidFill>
                  <a:schemeClr val="tx1">
                    <a:lumMod val="75000"/>
                    <a:lumOff val="25000"/>
                  </a:schemeClr>
                </a:solidFill>
              </a:rPr>
              <a:t>Учебная программа Лицея была рассчитана на шесть лет. </a:t>
            </a:r>
          </a:p>
          <a:p>
            <a:pPr marL="0" indent="0" algn="ctr">
              <a:buFont typeface="Arial" charset="0"/>
              <a:buNone/>
              <a:defRPr/>
            </a:pPr>
            <a:r>
              <a:rPr lang="ru-RU" sz="3600" i="1" dirty="0" smtClean="0">
                <a:solidFill>
                  <a:schemeClr val="tx1">
                    <a:lumMod val="75000"/>
                    <a:lumOff val="25000"/>
                  </a:schemeClr>
                </a:solidFill>
              </a:rPr>
              <a:t>Обучение делилось на два курса –младший (начальный) и старший (окончательный), по три года каждый, с обязательными                                </a:t>
            </a:r>
            <a:r>
              <a:rPr lang="ru-RU" sz="3600" i="1" dirty="0" smtClean="0">
                <a:solidFill>
                  <a:schemeClr val="tx1">
                    <a:lumMod val="85000"/>
                    <a:lumOff val="15000"/>
                  </a:schemeClr>
                </a:solidFill>
              </a:rPr>
              <a:t>переводными экзаменами.</a:t>
            </a:r>
            <a:endParaRPr lang="ru-RU" sz="3600" i="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TotalTime>
  <Words>696</Words>
  <Application>Microsoft Office PowerPoint</Application>
  <PresentationFormat>Экран (4:3)</PresentationFormat>
  <Paragraphs>100</Paragraphs>
  <Slides>27</Slides>
  <Notes>1</Notes>
  <HiddenSlides>1</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Calibri</vt:lpstr>
      <vt:lpstr>Office Theme</vt:lpstr>
      <vt:lpstr>Слайд 1</vt:lpstr>
      <vt:lpstr>Цели:</vt:lpstr>
      <vt:lpstr>Слайд 3</vt:lpstr>
      <vt:lpstr>А знаете ли вы?</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Использованная литература и Интернет-ресурсы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Катя</dc:creator>
  <cp:lastModifiedBy>revaz</cp:lastModifiedBy>
  <cp:revision>118</cp:revision>
  <dcterms:created xsi:type="dcterms:W3CDTF">2011-11-05T05:47:16Z</dcterms:created>
  <dcterms:modified xsi:type="dcterms:W3CDTF">2012-05-28T20:24:11Z</dcterms:modified>
</cp:coreProperties>
</file>