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1" r:id="rId4"/>
    <p:sldId id="262" r:id="rId5"/>
    <p:sldId id="258" r:id="rId6"/>
    <p:sldId id="259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289" r:id="rId27"/>
    <p:sldId id="296" r:id="rId28"/>
    <p:sldId id="297" r:id="rId29"/>
    <p:sldId id="301" r:id="rId30"/>
    <p:sldId id="298" r:id="rId31"/>
    <p:sldId id="299" r:id="rId32"/>
    <p:sldId id="300" r:id="rId33"/>
    <p:sldId id="302" r:id="rId34"/>
    <p:sldId id="303" r:id="rId35"/>
    <p:sldId id="304" r:id="rId3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E94D8"/>
    <a:srgbClr val="CC66FF"/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FCAB5-5D85-4F50-9439-7C81A3534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39B5-54CA-4A1D-A19B-1908C6937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DD6E-66B5-4C93-8A2A-80F2CB7E2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9A62-DB11-42A7-B247-E89AC17B4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F727-207B-4987-BA90-3C2B53439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74F3-52B9-4A73-B48D-9434C49E5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84A4-74E7-4D4A-B77F-4F222C84D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10F5-8C7E-4CB0-A5DA-EDFAB57DA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E78F-462D-4714-A75A-376147A65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FD6E1-4B2C-4C58-AFC6-4515FB8C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A6052-991C-4B93-8BE9-9ACC77465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38F8B1-B87D-49C0-945B-9EC579816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411760" y="404664"/>
            <a:ext cx="4608512" cy="64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РАЗРЕЗЫ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7199">
            <a:off x="6660232" y="3933056"/>
            <a:ext cx="1923922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3182744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0" name="AutoShap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04048" y="1916832"/>
            <a:ext cx="3600648" cy="1224830"/>
            <a:chOff x="395289" y="1988840"/>
            <a:chExt cx="3600648" cy="122483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472" y="1989139"/>
              <a:ext cx="2044353" cy="12175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2109" y="2070728"/>
              <a:ext cx="1261819" cy="11422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79" name="Line 7"/>
            <p:cNvSpPr>
              <a:spLocks noChangeShapeType="1"/>
            </p:cNvSpPr>
            <p:nvPr/>
          </p:nvSpPr>
          <p:spPr bwMode="auto">
            <a:xfrm>
              <a:off x="395289" y="2640059"/>
              <a:ext cx="3600648" cy="89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V="1">
              <a:off x="3275856" y="1988840"/>
              <a:ext cx="0" cy="12248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lgDashDot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3275856" y="2420888"/>
              <a:ext cx="0" cy="36073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7584" y="47971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Автор проекта:  Антипова Галина Антоновна,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                          учитель черчения и информатики,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                          ГБОУ СОШ № 2034, г. Москва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8352928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Частным случаем соединения вида 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разреза является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соединение половины вида и половины разреза, которое применяется только в симметричных деталях.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085183"/>
            <a:ext cx="2807791" cy="14283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940419"/>
            <a:ext cx="3024013" cy="1508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4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8864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2600">
                  <a:solidFill>
                    <a:srgbClr val="002060"/>
                  </a:solidFill>
                  <a:miter lim="800000"/>
                  <a:headEnd/>
                  <a:tailEnd/>
                </a:ln>
                <a:solidFill>
                  <a:srgbClr val="92D05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СОЕДИНЕНИЕ  ПОЛОВИНЫ  ВИДА </a:t>
            </a:r>
          </a:p>
          <a:p>
            <a:pPr algn="ctr"/>
            <a:r>
              <a:rPr lang="ru-RU" sz="3200" b="1" kern="10" dirty="0" smtClean="0">
                <a:ln w="12600">
                  <a:solidFill>
                    <a:srgbClr val="002060"/>
                  </a:solidFill>
                  <a:miter lim="800000"/>
                  <a:headEnd/>
                  <a:tailEnd/>
                </a:ln>
                <a:solidFill>
                  <a:srgbClr val="92D05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 И  ПОЛОВИНЫ  РАЗРЕЗА</a:t>
            </a:r>
            <a:endParaRPr lang="ru-RU" sz="32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2376264" cy="1629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996952"/>
            <a:ext cx="2520280" cy="171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" dur="8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8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6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60"/>
                            </p:stCondLst>
                            <p:childTnLst>
                              <p:par>
                                <p:cTn id="2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60"/>
                            </p:stCondLst>
                            <p:childTnLst>
                              <p:par>
                                <p:cTn id="3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60"/>
                            </p:stCondLst>
                            <p:childTnLst>
                              <p:par>
                                <p:cTn id="40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05038"/>
            <a:ext cx="5048250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552" y="188640"/>
            <a:ext cx="8352928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333399"/>
                </a:solidFill>
              </a:rPr>
              <a:t>Проанализируем форму</a:t>
            </a:r>
            <a:r>
              <a:rPr lang="en-US" sz="2800" b="1" dirty="0">
                <a:solidFill>
                  <a:srgbClr val="333399"/>
                </a:solidFill>
              </a:rPr>
              <a:t> </a:t>
            </a:r>
            <a:r>
              <a:rPr lang="ru-RU" sz="2800" b="1" dirty="0">
                <a:solidFill>
                  <a:srgbClr val="333399"/>
                </a:solidFill>
              </a:rPr>
              <a:t>детали </a:t>
            </a:r>
            <a:r>
              <a:rPr lang="ru-RU" sz="2800" b="1" dirty="0" smtClean="0">
                <a:solidFill>
                  <a:srgbClr val="333399"/>
                </a:solidFill>
              </a:rPr>
              <a:t>и определим </a:t>
            </a:r>
            <a:r>
              <a:rPr lang="ru-RU" sz="2800" b="1" dirty="0">
                <a:solidFill>
                  <a:srgbClr val="333399"/>
                </a:solidFill>
              </a:rPr>
              <a:t>её </a:t>
            </a:r>
            <a:r>
              <a:rPr lang="ru-RU" sz="2800" b="1" dirty="0" smtClean="0">
                <a:solidFill>
                  <a:srgbClr val="333399"/>
                </a:solidFill>
              </a:rPr>
              <a:t>симметричность (ось симметрии расположена вертикально)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1536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27584" y="1628800"/>
            <a:ext cx="7785100" cy="5030787"/>
            <a:chOff x="827088" y="836613"/>
            <a:chExt cx="7785100" cy="503078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088" y="836613"/>
              <a:ext cx="3257550" cy="1676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9700" y="908050"/>
              <a:ext cx="1981200" cy="15811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4163" y="3213100"/>
              <a:ext cx="3248025" cy="2654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827088" y="3573463"/>
              <a:ext cx="3284537" cy="1970087"/>
              <a:chOff x="521" y="2251"/>
              <a:chExt cx="2069" cy="1241"/>
            </a:xfrm>
          </p:grpSpPr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1" y="2251"/>
                <a:ext cx="2070" cy="12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1934" y="2611"/>
                <a:ext cx="630" cy="5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00 w 21600"/>
                  <a:gd name="T19" fmla="*/ 85 h 21600"/>
                  <a:gd name="T20" fmla="*/ 21600 w 21600"/>
                  <a:gd name="T21" fmla="*/ 21515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2020" y="69"/>
                    </a:moveTo>
                    <a:cubicBezTo>
                      <a:pt x="17478" y="690"/>
                      <a:pt x="21600" y="5307"/>
                      <a:pt x="21600" y="10800"/>
                    </a:cubicBezTo>
                    <a:cubicBezTo>
                      <a:pt x="21600" y="16301"/>
                      <a:pt x="17464" y="20924"/>
                      <a:pt x="11996" y="21533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2020" y="69"/>
                    </a:moveTo>
                    <a:cubicBezTo>
                      <a:pt x="17478" y="690"/>
                      <a:pt x="21600" y="5307"/>
                      <a:pt x="21600" y="10800"/>
                    </a:cubicBezTo>
                    <a:cubicBezTo>
                      <a:pt x="21600" y="16301"/>
                      <a:pt x="17464" y="20924"/>
                      <a:pt x="11996" y="21533"/>
                    </a:cubicBezTo>
                  </a:path>
                </a:pathLst>
              </a:cu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utoShape 10"/>
              <p:cNvSpPr>
                <a:spLocks noChangeArrowheads="1"/>
              </p:cNvSpPr>
              <p:nvPr/>
            </p:nvSpPr>
            <p:spPr bwMode="auto">
              <a:xfrm flipH="1">
                <a:off x="521" y="2609"/>
                <a:ext cx="546" cy="5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00 w 21600"/>
                  <a:gd name="T19" fmla="*/ 128 h 21600"/>
                  <a:gd name="T20" fmla="*/ 21600 w 21600"/>
                  <a:gd name="T21" fmla="*/ 2147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2231" y="95"/>
                    </a:moveTo>
                    <a:cubicBezTo>
                      <a:pt x="17595" y="812"/>
                      <a:pt x="21600" y="5388"/>
                      <a:pt x="21600" y="10800"/>
                    </a:cubicBezTo>
                    <a:cubicBezTo>
                      <a:pt x="21600" y="16115"/>
                      <a:pt x="17732" y="20640"/>
                      <a:pt x="12482" y="21468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2231" y="95"/>
                    </a:moveTo>
                    <a:cubicBezTo>
                      <a:pt x="17595" y="812"/>
                      <a:pt x="21600" y="5388"/>
                      <a:pt x="21600" y="10800"/>
                    </a:cubicBezTo>
                    <a:cubicBezTo>
                      <a:pt x="21600" y="16115"/>
                      <a:pt x="17732" y="20640"/>
                      <a:pt x="12482" y="21468"/>
                    </a:cubicBezTo>
                  </a:path>
                </a:pathLst>
              </a:cu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1383" y="2704"/>
                <a:ext cx="317" cy="318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1292" y="2614"/>
                <a:ext cx="499" cy="499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1202" y="2523"/>
                <a:ext cx="679" cy="680"/>
              </a:xfrm>
              <a:prstGeom prst="ellipse">
                <a:avLst/>
              </a:prstGeom>
              <a:noFill/>
              <a:ln w="2844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111" y="2432"/>
                <a:ext cx="862" cy="862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32575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27088" y="4221163"/>
            <a:ext cx="3284537" cy="1970087"/>
            <a:chOff x="521" y="2659"/>
            <a:chExt cx="2069" cy="1241"/>
          </a:xfrm>
        </p:grpSpPr>
        <p:pic>
          <p:nvPicPr>
            <p:cNvPr id="1742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2659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30" name="AutoShape 7"/>
            <p:cNvSpPr>
              <a:spLocks noChangeArrowheads="1"/>
            </p:cNvSpPr>
            <p:nvPr/>
          </p:nvSpPr>
          <p:spPr bwMode="auto">
            <a:xfrm rot="10800000" flipH="1">
              <a:off x="1934" y="3019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AutoShape 8"/>
            <p:cNvSpPr>
              <a:spLocks noChangeArrowheads="1"/>
            </p:cNvSpPr>
            <p:nvPr/>
          </p:nvSpPr>
          <p:spPr bwMode="auto">
            <a:xfrm flipH="1">
              <a:off x="521" y="3017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2" name="Oval 9"/>
            <p:cNvSpPr>
              <a:spLocks noChangeArrowheads="1"/>
            </p:cNvSpPr>
            <p:nvPr/>
          </p:nvSpPr>
          <p:spPr bwMode="auto">
            <a:xfrm>
              <a:off x="1383" y="3112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3" name="Oval 10"/>
            <p:cNvSpPr>
              <a:spLocks noChangeArrowheads="1"/>
            </p:cNvSpPr>
            <p:nvPr/>
          </p:nvSpPr>
          <p:spPr bwMode="auto">
            <a:xfrm>
              <a:off x="1292" y="3022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Oval 11"/>
            <p:cNvSpPr>
              <a:spLocks noChangeArrowheads="1"/>
            </p:cNvSpPr>
            <p:nvPr/>
          </p:nvSpPr>
          <p:spPr bwMode="auto">
            <a:xfrm>
              <a:off x="1202" y="2931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5" name="Oval 12"/>
            <p:cNvSpPr>
              <a:spLocks noChangeArrowheads="1"/>
            </p:cNvSpPr>
            <p:nvPr/>
          </p:nvSpPr>
          <p:spPr bwMode="auto">
            <a:xfrm>
              <a:off x="1111" y="2840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00563" y="1557338"/>
            <a:ext cx="71437" cy="4608512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148263" y="4149725"/>
            <a:ext cx="3284537" cy="1970088"/>
            <a:chOff x="3243" y="2614"/>
            <a:chExt cx="2069" cy="1241"/>
          </a:xfrm>
        </p:grpSpPr>
        <p:pic>
          <p:nvPicPr>
            <p:cNvPr id="1742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614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423" name="AutoShape 16"/>
            <p:cNvSpPr>
              <a:spLocks noChangeArrowheads="1"/>
            </p:cNvSpPr>
            <p:nvPr/>
          </p:nvSpPr>
          <p:spPr bwMode="auto">
            <a:xfrm rot="10800000" flipH="1">
              <a:off x="4656" y="2974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4" name="AutoShape 17"/>
            <p:cNvSpPr>
              <a:spLocks noChangeArrowheads="1"/>
            </p:cNvSpPr>
            <p:nvPr/>
          </p:nvSpPr>
          <p:spPr bwMode="auto">
            <a:xfrm flipH="1">
              <a:off x="3243" y="2973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5" name="Oval 18"/>
            <p:cNvSpPr>
              <a:spLocks noChangeArrowheads="1"/>
            </p:cNvSpPr>
            <p:nvPr/>
          </p:nvSpPr>
          <p:spPr bwMode="auto">
            <a:xfrm>
              <a:off x="4105" y="3067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Oval 19"/>
            <p:cNvSpPr>
              <a:spLocks noChangeArrowheads="1"/>
            </p:cNvSpPr>
            <p:nvPr/>
          </p:nvSpPr>
          <p:spPr bwMode="auto">
            <a:xfrm>
              <a:off x="4014" y="2977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7" name="Oval 20"/>
            <p:cNvSpPr>
              <a:spLocks noChangeArrowheads="1"/>
            </p:cNvSpPr>
            <p:nvPr/>
          </p:nvSpPr>
          <p:spPr bwMode="auto">
            <a:xfrm>
              <a:off x="3924" y="2886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8" name="Oval 21"/>
            <p:cNvSpPr>
              <a:spLocks noChangeArrowheads="1"/>
            </p:cNvSpPr>
            <p:nvPr/>
          </p:nvSpPr>
          <p:spPr bwMode="auto">
            <a:xfrm>
              <a:off x="3833" y="2795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133600"/>
            <a:ext cx="32956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68313" y="260350"/>
            <a:ext cx="8424167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333399"/>
                </a:solidFill>
              </a:rPr>
              <a:t>Приведённые чертежи не раскрывают конструктивной особенности  внутренней (чертёж А) и внешней (чертёж Б) формы детали.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95288" y="2133600"/>
            <a:ext cx="576262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>
                <a:srgbClr val="F0771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0771C"/>
                </a:solidFill>
              </a:rPr>
              <a:t>А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5003800" y="2060575"/>
            <a:ext cx="576263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>
                <a:srgbClr val="F0771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F0771C"/>
                </a:solidFill>
              </a:rPr>
              <a:t>Б</a:t>
            </a:r>
          </a:p>
        </p:txBody>
      </p:sp>
      <p:sp>
        <p:nvSpPr>
          <p:cNvPr id="17419" name="AutoShape 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2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2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6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6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60"/>
                            </p:stCondLst>
                            <p:childTnLst>
                              <p:par>
                                <p:cTn id="3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60"/>
                            </p:stCondLst>
                            <p:childTnLst>
                              <p:par>
                                <p:cTn id="3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60"/>
                            </p:stCondLst>
                            <p:childTnLst>
                              <p:par>
                                <p:cTn id="4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7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572000" y="1412875"/>
            <a:ext cx="1588" cy="4537075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1685925" cy="165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55650" y="4292600"/>
            <a:ext cx="3284538" cy="1970088"/>
            <a:chOff x="476" y="2704"/>
            <a:chExt cx="2069" cy="1241"/>
          </a:xfrm>
        </p:grpSpPr>
        <p:pic>
          <p:nvPicPr>
            <p:cNvPr id="1845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2704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51" name="AutoShape 8"/>
            <p:cNvSpPr>
              <a:spLocks noChangeArrowheads="1"/>
            </p:cNvSpPr>
            <p:nvPr/>
          </p:nvSpPr>
          <p:spPr bwMode="auto">
            <a:xfrm rot="10800000" flipH="1">
              <a:off x="1889" y="3064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AutoShape 9"/>
            <p:cNvSpPr>
              <a:spLocks noChangeArrowheads="1"/>
            </p:cNvSpPr>
            <p:nvPr/>
          </p:nvSpPr>
          <p:spPr bwMode="auto">
            <a:xfrm flipH="1">
              <a:off x="476" y="3063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Oval 10"/>
            <p:cNvSpPr>
              <a:spLocks noChangeArrowheads="1"/>
            </p:cNvSpPr>
            <p:nvPr/>
          </p:nvSpPr>
          <p:spPr bwMode="auto">
            <a:xfrm>
              <a:off x="1338" y="3157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Oval 11"/>
            <p:cNvSpPr>
              <a:spLocks noChangeArrowheads="1"/>
            </p:cNvSpPr>
            <p:nvPr/>
          </p:nvSpPr>
          <p:spPr bwMode="auto">
            <a:xfrm>
              <a:off x="1247" y="3067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Oval 12"/>
            <p:cNvSpPr>
              <a:spLocks noChangeArrowheads="1"/>
            </p:cNvSpPr>
            <p:nvPr/>
          </p:nvSpPr>
          <p:spPr bwMode="auto">
            <a:xfrm>
              <a:off x="1157" y="2976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Oval 13"/>
            <p:cNvSpPr>
              <a:spLocks noChangeArrowheads="1"/>
            </p:cNvSpPr>
            <p:nvPr/>
          </p:nvSpPr>
          <p:spPr bwMode="auto">
            <a:xfrm>
              <a:off x="1066" y="2885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148263" y="4221163"/>
            <a:ext cx="3284537" cy="1970087"/>
            <a:chOff x="3243" y="2659"/>
            <a:chExt cx="2069" cy="1241"/>
          </a:xfrm>
        </p:grpSpPr>
        <p:pic>
          <p:nvPicPr>
            <p:cNvPr id="1844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3" y="2659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44" name="AutoShape 16"/>
            <p:cNvSpPr>
              <a:spLocks noChangeArrowheads="1"/>
            </p:cNvSpPr>
            <p:nvPr/>
          </p:nvSpPr>
          <p:spPr bwMode="auto">
            <a:xfrm rot="10800000" flipH="1">
              <a:off x="4656" y="3019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AutoShape 17"/>
            <p:cNvSpPr>
              <a:spLocks noChangeArrowheads="1"/>
            </p:cNvSpPr>
            <p:nvPr/>
          </p:nvSpPr>
          <p:spPr bwMode="auto">
            <a:xfrm flipH="1">
              <a:off x="3243" y="3017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Oval 18"/>
            <p:cNvSpPr>
              <a:spLocks noChangeArrowheads="1"/>
            </p:cNvSpPr>
            <p:nvPr/>
          </p:nvSpPr>
          <p:spPr bwMode="auto">
            <a:xfrm>
              <a:off x="4105" y="3112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Oval 19"/>
            <p:cNvSpPr>
              <a:spLocks noChangeArrowheads="1"/>
            </p:cNvSpPr>
            <p:nvPr/>
          </p:nvSpPr>
          <p:spPr bwMode="auto">
            <a:xfrm>
              <a:off x="4014" y="3022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8" name="Oval 20"/>
            <p:cNvSpPr>
              <a:spLocks noChangeArrowheads="1"/>
            </p:cNvSpPr>
            <p:nvPr/>
          </p:nvSpPr>
          <p:spPr bwMode="auto">
            <a:xfrm>
              <a:off x="3924" y="2931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Oval 21"/>
            <p:cNvSpPr>
              <a:spLocks noChangeArrowheads="1"/>
            </p:cNvSpPr>
            <p:nvPr/>
          </p:nvSpPr>
          <p:spPr bwMode="auto">
            <a:xfrm>
              <a:off x="3833" y="2840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060848"/>
            <a:ext cx="1666875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68313" y="188913"/>
            <a:ext cx="8351837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333399"/>
                </a:solidFill>
              </a:rPr>
              <a:t>Так как деталь симметрична, целесообразно применить соединение половины вида и половины разреза.</a:t>
            </a:r>
          </a:p>
        </p:txBody>
      </p:sp>
      <p:sp>
        <p:nvSpPr>
          <p:cNvPr id="18441" name="AutoShape 2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2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060849"/>
            <a:ext cx="3673475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4" name="Group 5"/>
          <p:cNvGrpSpPr>
            <a:grpSpLocks/>
          </p:cNvGrpSpPr>
          <p:nvPr/>
        </p:nvGrpSpPr>
        <p:grpSpPr bwMode="auto">
          <a:xfrm>
            <a:off x="2771800" y="4077072"/>
            <a:ext cx="3672408" cy="1970088"/>
            <a:chOff x="567" y="2750"/>
            <a:chExt cx="2069" cy="1241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750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 rot="10800000" flipH="1">
              <a:off x="1980" y="3110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 flipH="1">
              <a:off x="567" y="3109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1429" y="3203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Oval 10"/>
            <p:cNvSpPr>
              <a:spLocks noChangeArrowheads="1"/>
            </p:cNvSpPr>
            <p:nvPr/>
          </p:nvSpPr>
          <p:spPr bwMode="auto">
            <a:xfrm>
              <a:off x="1338" y="3113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11"/>
            <p:cNvSpPr>
              <a:spLocks noChangeArrowheads="1"/>
            </p:cNvSpPr>
            <p:nvPr/>
          </p:nvSpPr>
          <p:spPr bwMode="auto">
            <a:xfrm>
              <a:off x="1248" y="3022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1157" y="2931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4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40"/>
                            </p:stCondLst>
                            <p:childTnLst>
                              <p:par>
                                <p:cTn id="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40"/>
                            </p:stCondLst>
                            <p:childTnLst>
                              <p:par>
                                <p:cTn id="3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420938"/>
            <a:ext cx="3673475" cy="183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83569" y="4365625"/>
            <a:ext cx="3672408" cy="1970088"/>
            <a:chOff x="567" y="2750"/>
            <a:chExt cx="2069" cy="1241"/>
          </a:xfrm>
        </p:grpSpPr>
        <p:pic>
          <p:nvPicPr>
            <p:cNvPr id="1946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2750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6" name="AutoShape 7"/>
            <p:cNvSpPr>
              <a:spLocks noChangeArrowheads="1"/>
            </p:cNvSpPr>
            <p:nvPr/>
          </p:nvSpPr>
          <p:spPr bwMode="auto">
            <a:xfrm rot="10800000" flipH="1">
              <a:off x="1980" y="3110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flipH="1">
              <a:off x="567" y="3109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8" name="Oval 9"/>
            <p:cNvSpPr>
              <a:spLocks noChangeArrowheads="1"/>
            </p:cNvSpPr>
            <p:nvPr/>
          </p:nvSpPr>
          <p:spPr bwMode="auto">
            <a:xfrm>
              <a:off x="1429" y="3203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Oval 10"/>
            <p:cNvSpPr>
              <a:spLocks noChangeArrowheads="1"/>
            </p:cNvSpPr>
            <p:nvPr/>
          </p:nvSpPr>
          <p:spPr bwMode="auto">
            <a:xfrm>
              <a:off x="1338" y="3113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0" name="Oval 11"/>
            <p:cNvSpPr>
              <a:spLocks noChangeArrowheads="1"/>
            </p:cNvSpPr>
            <p:nvPr/>
          </p:nvSpPr>
          <p:spPr bwMode="auto">
            <a:xfrm>
              <a:off x="1248" y="3022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Oval 12"/>
            <p:cNvSpPr>
              <a:spLocks noChangeArrowheads="1"/>
            </p:cNvSpPr>
            <p:nvPr/>
          </p:nvSpPr>
          <p:spPr bwMode="auto">
            <a:xfrm>
              <a:off x="1157" y="2931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068638"/>
            <a:ext cx="4019550" cy="275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11560" y="332656"/>
            <a:ext cx="7849567" cy="1879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0000"/>
                </a:solidFill>
              </a:rPr>
              <a:t>    </a:t>
            </a:r>
            <a:r>
              <a:rPr lang="ru-RU" sz="2800" b="1" dirty="0">
                <a:solidFill>
                  <a:srgbClr val="333399"/>
                </a:solidFill>
              </a:rPr>
              <a:t>Такое изображение даёт полную информацию как о внешней геометрической форме детали, так и о внутренней.</a:t>
            </a:r>
          </a:p>
        </p:txBody>
      </p:sp>
      <p:sp>
        <p:nvSpPr>
          <p:cNvPr id="19463" name="AutoShap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1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" dur="80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7" dur="80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8" dur="80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0483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608512" cy="424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560" y="260648"/>
            <a:ext cx="831654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Проанализируем форму детали – тела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вращения. Ось симметрии расположена горизонтально  (деталь цилиндрическая - втулка)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6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691680" y="1988840"/>
            <a:ext cx="6205945" cy="4399569"/>
            <a:chOff x="1691680" y="1988840"/>
            <a:chExt cx="6205945" cy="439956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1988840"/>
              <a:ext cx="3341056" cy="1944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999" y="2022683"/>
              <a:ext cx="2029626" cy="19740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1628" y="4079222"/>
              <a:ext cx="2398072" cy="23091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3298165" cy="2016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1268761"/>
            <a:ext cx="2304255" cy="212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952750" cy="272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187450" y="188913"/>
            <a:ext cx="67691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Построение  чертежа  детали  с  разрезом</a:t>
            </a:r>
          </a:p>
        </p:txBody>
      </p:sp>
      <p:sp>
        <p:nvSpPr>
          <p:cNvPr id="22535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4896916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213" y="2349500"/>
            <a:ext cx="3014662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3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AutoShap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72816"/>
            <a:ext cx="4824536" cy="2736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9552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333399"/>
                </a:solidFill>
              </a:rPr>
              <a:t>Такое изображение даёт полную информацию как о внешней геометрической форме детали, так и о внутренней.</a:t>
            </a:r>
            <a:endParaRPr lang="ru-RU" sz="20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3568" y="332656"/>
            <a:ext cx="8064128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ПРИ ВЫПОЛНЕНИИ ИЗОБРАЖЕНИЙ, СОДЕРЖАЩИХ СОЕДИНЕНИЕ ПОЛОВИНЫ ВИДА И ПОЛОВИНЫ РАЗРЕЗА, НЕОБХОДИМО СОБЛЮДАТЬ СЛЕДУЮЩИЕ ПРАВИЛА: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55576" y="1988840"/>
            <a:ext cx="7991475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ГРАНИЦЕЙ МЕЖДУ ВИДОМ И РАЗРЕЗОМ СЛУЖИТ ОСЬ СИММЕТРИИ, ШТРИХПУНКТИРНАЯ ТОНКАЯ ЛИНИЯ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6" y="3933056"/>
            <a:ext cx="3429021" cy="2169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485" y="3933056"/>
            <a:ext cx="4035380" cy="2012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2483768" y="5013176"/>
            <a:ext cx="865857" cy="1370162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348038" y="6381750"/>
            <a:ext cx="2808287" cy="1588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563938" y="5949950"/>
            <a:ext cx="25209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2060"/>
                </a:solidFill>
              </a:rPr>
              <a:t>ОСЬ СИММЕТРИИ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6156325" y="5445224"/>
            <a:ext cx="719931" cy="938114"/>
          </a:xfrm>
          <a:prstGeom prst="line">
            <a:avLst/>
          </a:prstGeom>
          <a:noFill/>
          <a:ln w="28575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2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20"/>
                            </p:stCondLst>
                            <p:childTnLst>
                              <p:par>
                                <p:cTn id="2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2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2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2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2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1" name="Rectangle 2"/>
          <p:cNvSpPr>
            <a:spLocks noChangeArrowheads="1"/>
          </p:cNvSpPr>
          <p:nvPr/>
        </p:nvSpPr>
        <p:spPr bwMode="auto">
          <a:xfrm>
            <a:off x="1587" y="1587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6627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AutoShap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27088" y="692150"/>
            <a:ext cx="7921625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РАЗРЕЗ НА ЧЕРТЕЖЕ ИЗОБРАЖАЮТ СПРАВА ОТ ОСИ СИММЕТРИИ ,  ЕСЛИ  ДЕТАЛЬ СИММЕТРИЧНА ОТНОСИТЕЛЬНО ВЕРТИКАЛЬНОЙ ОСИ СИММЕТРИИ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708275"/>
            <a:ext cx="4968875" cy="247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3059113" y="4722813"/>
            <a:ext cx="576262" cy="1084262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609600" y="5805488"/>
            <a:ext cx="2451100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572000" y="4365625"/>
            <a:ext cx="504825" cy="14398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076825" y="5805488"/>
            <a:ext cx="2447925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146675" y="3573463"/>
            <a:ext cx="1298575" cy="71913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6443663" y="3573463"/>
            <a:ext cx="1584325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003800" y="5445125"/>
            <a:ext cx="259238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ОСЬ СИММЕТРИИ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23850" y="5373688"/>
            <a:ext cx="2808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ПОЛОВИНА ВИДА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11863" y="3213100"/>
            <a:ext cx="24495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ПОЛОВИНА РАЗРЕЗА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6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6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66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66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6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6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45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66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16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692696"/>
            <a:ext cx="69847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Содержание:</a:t>
            </a:r>
          </a:p>
          <a:p>
            <a:endParaRPr lang="ru-RU" sz="32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hlinkClick r:id="rId3" action="ppaction://hlinksldjump"/>
              </a:rPr>
              <a:t>Повторение пройденного материала</a:t>
            </a:r>
            <a:endParaRPr lang="ru-RU" sz="32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hlinkClick r:id="rId4" action="ppaction://hlinksldjump"/>
              </a:rPr>
              <a:t>Соединение вида и разреза.</a:t>
            </a:r>
            <a:endParaRPr lang="ru-RU" sz="32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hlinkClick r:id="rId5" action="ppaction://hlinksldjump"/>
              </a:rPr>
              <a:t>Соединение части вида и части разреза.</a:t>
            </a:r>
            <a:endParaRPr lang="ru-RU" sz="32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hlinkClick r:id="rId6" action="ppaction://hlinksldjump"/>
              </a:rPr>
              <a:t>Соединение половины вида и половины разреза.</a:t>
            </a:r>
            <a:r>
              <a:rPr lang="ru-RU" sz="32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00"/>
                </a:solidFill>
                <a:hlinkClick r:id="rId7" action="ppaction://hlinksldjump"/>
              </a:rPr>
              <a:t>Повторение изученного  материала</a:t>
            </a:r>
            <a:endParaRPr lang="ru-RU" sz="3200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7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27651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27088" y="476250"/>
            <a:ext cx="7704137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РАЗРЕЗ НА ЧЕРТЕЖЕ ИЗОБРАЖАЮТ ПОД ОСЬЮ СИММЕТРИИ, ЕСЛИ ДЕТАЛЬ СИММЕТРИЧНА ОТНОСИТЕЛЬНО ГОРИЗОНТАЛЬНОЙ ОСИ  СИММЕТРИИ.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141663"/>
            <a:ext cx="4160837" cy="245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5578475" y="3141663"/>
            <a:ext cx="434975" cy="129540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011863" y="3141663"/>
            <a:ext cx="2808287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011863" y="2781300"/>
            <a:ext cx="2735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ОСЬ СИММЕТРИИ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843808" y="2996952"/>
            <a:ext cx="1080492" cy="86384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39552" y="2996952"/>
            <a:ext cx="2307654" cy="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95536" y="2564904"/>
            <a:ext cx="27003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333399"/>
                </a:solidFill>
              </a:rPr>
              <a:t>ПОЛОВИНА ВИДА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3203848" y="5083175"/>
            <a:ext cx="504552" cy="93811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539550" y="6021288"/>
            <a:ext cx="2664297" cy="1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23528" y="5589240"/>
            <a:ext cx="31686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333399"/>
                </a:solidFill>
              </a:rPr>
              <a:t>ПОЛОВИНА РАЗРЕЗА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2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2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2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2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2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62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2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2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62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4" grpId="0" animBg="1"/>
      <p:bldP spid="28685" grpId="0" animBg="1"/>
      <p:bldP spid="28687" grpId="0" animBg="1"/>
      <p:bldP spid="286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148263" y="4724400"/>
            <a:ext cx="3022600" cy="1582738"/>
            <a:chOff x="3243" y="2976"/>
            <a:chExt cx="1904" cy="997"/>
          </a:xfrm>
        </p:grpSpPr>
        <p:pic>
          <p:nvPicPr>
            <p:cNvPr id="286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2976"/>
              <a:ext cx="981" cy="9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86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9" y="2982"/>
              <a:ext cx="969" cy="9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5650" y="333375"/>
            <a:ext cx="7848600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333399"/>
                </a:solidFill>
              </a:rPr>
              <a:t>НА ПОЛОВИНЕ ВИДА ШТРИХОВЫЕ ЛИНИИ, ИЗОБРАЖАЮЩИЕ КОНТУР ВНУТРЕННИХ ОЧЕРТАНИЙ, НЕ ПРОВОДЯТ 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708275"/>
            <a:ext cx="331311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708275"/>
            <a:ext cx="324008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55650" y="1989138"/>
            <a:ext cx="30956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C3300"/>
                </a:solidFill>
              </a:rPr>
              <a:t>ПРАВИЛЬНО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48263" y="2060575"/>
            <a:ext cx="31686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CC3300"/>
                </a:solidFill>
              </a:rPr>
              <a:t>НЕ ПРАВИЛЬНО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5578475" y="2636838"/>
            <a:ext cx="2379663" cy="187325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5580063" y="2565400"/>
            <a:ext cx="2303462" cy="1800225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5722938" y="4652963"/>
            <a:ext cx="1946275" cy="1800225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795963" y="4941888"/>
            <a:ext cx="1800225" cy="151130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797425"/>
            <a:ext cx="3095625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6" name="AutoShape 1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AutoShape 1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AutoShape 1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2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  <p:bldP spid="29710" grpId="0" animBg="1"/>
      <p:bldP spid="297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11560" y="404664"/>
            <a:ext cx="820883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000" b="1" i="1" dirty="0">
                <a:solidFill>
                  <a:srgbClr val="333399"/>
                </a:solidFill>
              </a:rPr>
              <a:t>ПРИ  СОЕДИНЕНИИИ   ПОЛОВИНЫ  ВИДА  И  ПОЛОВИНЫ  РАЗРЕЗА  РАЗМЕРЫ  НАНОСЯТ  СЛЕДУЮЩИМ  ОБРАЗОМ: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95288" y="2349500"/>
            <a:ext cx="84963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99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993300"/>
                </a:solidFill>
              </a:rPr>
              <a:t>Размерные  линии,  относящиеся  к  элементу  детали,  вычерченному  только  до  оси  симметрии,  проводят  чуть  дальше  оси  и  ограничивают  стрелкой  с  одной  стороны.  Размер  указывают  полный.  </a:t>
            </a:r>
          </a:p>
        </p:txBody>
      </p:sp>
      <p:sp>
        <p:nvSpPr>
          <p:cNvPr id="29701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1475656" y="1916832"/>
            <a:ext cx="6270625" cy="3979862"/>
            <a:chOff x="884" y="663"/>
            <a:chExt cx="3950" cy="2507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836"/>
              <a:ext cx="3951" cy="23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789" y="1026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744" y="663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925" y="845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2699" y="2886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468" y="2886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</p:grp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83568" y="1844824"/>
            <a:ext cx="7902203" cy="4248472"/>
            <a:chOff x="249" y="663"/>
            <a:chExt cx="5114" cy="2957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663"/>
              <a:ext cx="4979" cy="2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76" y="2116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703" y="1934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249" y="1889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744" y="2116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695" y="2024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4876" y="1843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5057" y="1979"/>
              <a:ext cx="251" cy="3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336" y="1707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7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628775"/>
            <a:ext cx="7056438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755650" y="3933825"/>
            <a:ext cx="1223963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411413" y="3933825"/>
            <a:ext cx="1368425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211638" y="3933825"/>
            <a:ext cx="1223962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5724525" y="3933825"/>
            <a:ext cx="1223963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7308850" y="3933825"/>
            <a:ext cx="935038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7092950" y="3933825"/>
            <a:ext cx="71438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124075" y="3933825"/>
            <a:ext cx="71438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995738" y="3933825"/>
            <a:ext cx="71437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580063" y="3933825"/>
            <a:ext cx="71437" cy="158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971550" y="2565400"/>
            <a:ext cx="1588" cy="26638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V="1">
            <a:off x="971550" y="2132013"/>
            <a:ext cx="431800" cy="43497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971550" y="5229225"/>
            <a:ext cx="431800" cy="4318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1403350" y="2133600"/>
            <a:ext cx="1296988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1403350" y="5661025"/>
            <a:ext cx="1296988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403350" y="2133600"/>
            <a:ext cx="1588" cy="18002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2700338" y="1700213"/>
            <a:ext cx="1587" cy="223361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2700338" y="5661025"/>
            <a:ext cx="1587" cy="4318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2700338" y="1700213"/>
            <a:ext cx="2663825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700338" y="6092825"/>
            <a:ext cx="266382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364163" y="1700213"/>
            <a:ext cx="431800" cy="5048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V="1">
            <a:off x="5364163" y="5659438"/>
            <a:ext cx="431800" cy="43497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795963" y="2205038"/>
            <a:ext cx="1728787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5795963" y="5661025"/>
            <a:ext cx="1728787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7524750" y="2205038"/>
            <a:ext cx="431800" cy="36036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7524750" y="5227638"/>
            <a:ext cx="431800" cy="43497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5364163" y="1700213"/>
            <a:ext cx="1587" cy="2233612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5795963" y="2205038"/>
            <a:ext cx="1587" cy="17287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7524750" y="2205038"/>
            <a:ext cx="1588" cy="17287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956550" y="2565400"/>
            <a:ext cx="1588" cy="26638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468313" y="260350"/>
            <a:ext cx="8207375" cy="876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РАЗРЕЗ ТЕЛ ВРАЩЕНИЯ.</a:t>
            </a: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611188" y="1125538"/>
            <a:ext cx="777716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ПОСТРОЕНИЕ  ВНЕШНЕГО КОНТУРА ПРЕДМЕТА</a:t>
            </a:r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755576" y="620688"/>
            <a:ext cx="8064896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РАСПОЛОЖЕНИЕ ОСИ ВРАЩЕНИЯ - ГОРИЗОНТАЛЬНОЕ</a:t>
            </a:r>
          </a:p>
        </p:txBody>
      </p:sp>
      <p:sp>
        <p:nvSpPr>
          <p:cNvPr id="32804" name="AutoShape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5" name="AutoShape 3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6" name="AutoShape 3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3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1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5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7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2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7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0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5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0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3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8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3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6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0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4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9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00113" y="1628775"/>
            <a:ext cx="7486650" cy="4494213"/>
            <a:chOff x="567" y="1026"/>
            <a:chExt cx="4716" cy="2831"/>
          </a:xfrm>
        </p:grpSpPr>
        <p:pic>
          <p:nvPicPr>
            <p:cNvPr id="338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3" y="1026"/>
              <a:ext cx="4445" cy="28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30" name="Line 6"/>
            <p:cNvSpPr>
              <a:spLocks noChangeShapeType="1"/>
            </p:cNvSpPr>
            <p:nvPr/>
          </p:nvSpPr>
          <p:spPr bwMode="auto">
            <a:xfrm>
              <a:off x="567" y="2478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1" name="Line 7"/>
            <p:cNvSpPr>
              <a:spLocks noChangeShapeType="1"/>
            </p:cNvSpPr>
            <p:nvPr/>
          </p:nvSpPr>
          <p:spPr bwMode="auto">
            <a:xfrm>
              <a:off x="1610" y="2478"/>
              <a:ext cx="86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2" name="Line 8"/>
            <p:cNvSpPr>
              <a:spLocks noChangeShapeType="1"/>
            </p:cNvSpPr>
            <p:nvPr/>
          </p:nvSpPr>
          <p:spPr bwMode="auto">
            <a:xfrm>
              <a:off x="2744" y="2478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3" name="Line 9"/>
            <p:cNvSpPr>
              <a:spLocks noChangeShapeType="1"/>
            </p:cNvSpPr>
            <p:nvPr/>
          </p:nvSpPr>
          <p:spPr bwMode="auto">
            <a:xfrm>
              <a:off x="3697" y="2478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4" name="Line 10"/>
            <p:cNvSpPr>
              <a:spLocks noChangeShapeType="1"/>
            </p:cNvSpPr>
            <p:nvPr/>
          </p:nvSpPr>
          <p:spPr bwMode="auto">
            <a:xfrm>
              <a:off x="4695" y="2478"/>
              <a:ext cx="58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Line 11"/>
            <p:cNvSpPr>
              <a:spLocks noChangeShapeType="1"/>
            </p:cNvSpPr>
            <p:nvPr/>
          </p:nvSpPr>
          <p:spPr bwMode="auto">
            <a:xfrm>
              <a:off x="4559" y="2478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Line 12"/>
            <p:cNvSpPr>
              <a:spLocks noChangeShapeType="1"/>
            </p:cNvSpPr>
            <p:nvPr/>
          </p:nvSpPr>
          <p:spPr bwMode="auto">
            <a:xfrm>
              <a:off x="1429" y="2478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7" name="Line 13"/>
            <p:cNvSpPr>
              <a:spLocks noChangeShapeType="1"/>
            </p:cNvSpPr>
            <p:nvPr/>
          </p:nvSpPr>
          <p:spPr bwMode="auto">
            <a:xfrm>
              <a:off x="2608" y="2478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8" name="Line 14"/>
            <p:cNvSpPr>
              <a:spLocks noChangeShapeType="1"/>
            </p:cNvSpPr>
            <p:nvPr/>
          </p:nvSpPr>
          <p:spPr bwMode="auto">
            <a:xfrm>
              <a:off x="3606" y="2478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39" name="Line 15"/>
            <p:cNvSpPr>
              <a:spLocks noChangeShapeType="1"/>
            </p:cNvSpPr>
            <p:nvPr/>
          </p:nvSpPr>
          <p:spPr bwMode="auto">
            <a:xfrm>
              <a:off x="703" y="1616"/>
              <a:ext cx="1" cy="167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0" name="Line 16"/>
            <p:cNvSpPr>
              <a:spLocks noChangeShapeType="1"/>
            </p:cNvSpPr>
            <p:nvPr/>
          </p:nvSpPr>
          <p:spPr bwMode="auto">
            <a:xfrm flipV="1">
              <a:off x="703" y="1343"/>
              <a:ext cx="272" cy="27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1" name="Line 17"/>
            <p:cNvSpPr>
              <a:spLocks noChangeShapeType="1"/>
            </p:cNvSpPr>
            <p:nvPr/>
          </p:nvSpPr>
          <p:spPr bwMode="auto">
            <a:xfrm>
              <a:off x="703" y="3294"/>
              <a:ext cx="272" cy="272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2" name="Line 18"/>
            <p:cNvSpPr>
              <a:spLocks noChangeShapeType="1"/>
            </p:cNvSpPr>
            <p:nvPr/>
          </p:nvSpPr>
          <p:spPr bwMode="auto">
            <a:xfrm>
              <a:off x="975" y="1344"/>
              <a:ext cx="81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3" name="Line 19"/>
            <p:cNvSpPr>
              <a:spLocks noChangeShapeType="1"/>
            </p:cNvSpPr>
            <p:nvPr/>
          </p:nvSpPr>
          <p:spPr bwMode="auto">
            <a:xfrm>
              <a:off x="975" y="3566"/>
              <a:ext cx="81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4" name="Line 20"/>
            <p:cNvSpPr>
              <a:spLocks noChangeShapeType="1"/>
            </p:cNvSpPr>
            <p:nvPr/>
          </p:nvSpPr>
          <p:spPr bwMode="auto">
            <a:xfrm>
              <a:off x="975" y="1344"/>
              <a:ext cx="1" cy="113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5" name="Line 21"/>
            <p:cNvSpPr>
              <a:spLocks noChangeShapeType="1"/>
            </p:cNvSpPr>
            <p:nvPr/>
          </p:nvSpPr>
          <p:spPr bwMode="auto">
            <a:xfrm>
              <a:off x="1792" y="1071"/>
              <a:ext cx="1" cy="140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6" name="Line 22"/>
            <p:cNvSpPr>
              <a:spLocks noChangeShapeType="1"/>
            </p:cNvSpPr>
            <p:nvPr/>
          </p:nvSpPr>
          <p:spPr bwMode="auto">
            <a:xfrm>
              <a:off x="1792" y="3566"/>
              <a:ext cx="1" cy="272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7" name="Line 23"/>
            <p:cNvSpPr>
              <a:spLocks noChangeShapeType="1"/>
            </p:cNvSpPr>
            <p:nvPr/>
          </p:nvSpPr>
          <p:spPr bwMode="auto">
            <a:xfrm>
              <a:off x="1792" y="1071"/>
              <a:ext cx="1678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8" name="Line 24"/>
            <p:cNvSpPr>
              <a:spLocks noChangeShapeType="1"/>
            </p:cNvSpPr>
            <p:nvPr/>
          </p:nvSpPr>
          <p:spPr bwMode="auto">
            <a:xfrm>
              <a:off x="1792" y="3838"/>
              <a:ext cx="1678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49" name="Line 25"/>
            <p:cNvSpPr>
              <a:spLocks noChangeShapeType="1"/>
            </p:cNvSpPr>
            <p:nvPr/>
          </p:nvSpPr>
          <p:spPr bwMode="auto">
            <a:xfrm>
              <a:off x="3470" y="1071"/>
              <a:ext cx="272" cy="31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0" name="Line 26"/>
            <p:cNvSpPr>
              <a:spLocks noChangeShapeType="1"/>
            </p:cNvSpPr>
            <p:nvPr/>
          </p:nvSpPr>
          <p:spPr bwMode="auto">
            <a:xfrm flipV="1">
              <a:off x="3470" y="3565"/>
              <a:ext cx="272" cy="27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1" name="Line 27"/>
            <p:cNvSpPr>
              <a:spLocks noChangeShapeType="1"/>
            </p:cNvSpPr>
            <p:nvPr/>
          </p:nvSpPr>
          <p:spPr bwMode="auto">
            <a:xfrm>
              <a:off x="3742" y="1389"/>
              <a:ext cx="1089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2" name="Line 28"/>
            <p:cNvSpPr>
              <a:spLocks noChangeShapeType="1"/>
            </p:cNvSpPr>
            <p:nvPr/>
          </p:nvSpPr>
          <p:spPr bwMode="auto">
            <a:xfrm>
              <a:off x="3742" y="3566"/>
              <a:ext cx="1089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3" name="Line 29"/>
            <p:cNvSpPr>
              <a:spLocks noChangeShapeType="1"/>
            </p:cNvSpPr>
            <p:nvPr/>
          </p:nvSpPr>
          <p:spPr bwMode="auto">
            <a:xfrm>
              <a:off x="4831" y="1389"/>
              <a:ext cx="272" cy="22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4" name="Line 30"/>
            <p:cNvSpPr>
              <a:spLocks noChangeShapeType="1"/>
            </p:cNvSpPr>
            <p:nvPr/>
          </p:nvSpPr>
          <p:spPr bwMode="auto">
            <a:xfrm flipV="1">
              <a:off x="4831" y="3293"/>
              <a:ext cx="272" cy="274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5" name="Line 31"/>
            <p:cNvSpPr>
              <a:spLocks noChangeShapeType="1"/>
            </p:cNvSpPr>
            <p:nvPr/>
          </p:nvSpPr>
          <p:spPr bwMode="auto">
            <a:xfrm>
              <a:off x="3470" y="1071"/>
              <a:ext cx="1" cy="140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6" name="Line 32"/>
            <p:cNvSpPr>
              <a:spLocks noChangeShapeType="1"/>
            </p:cNvSpPr>
            <p:nvPr/>
          </p:nvSpPr>
          <p:spPr bwMode="auto">
            <a:xfrm>
              <a:off x="3742" y="1389"/>
              <a:ext cx="1" cy="1089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7" name="Line 33"/>
            <p:cNvSpPr>
              <a:spLocks noChangeShapeType="1"/>
            </p:cNvSpPr>
            <p:nvPr/>
          </p:nvSpPr>
          <p:spPr bwMode="auto">
            <a:xfrm>
              <a:off x="4831" y="1389"/>
              <a:ext cx="1" cy="1089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58" name="Line 34"/>
            <p:cNvSpPr>
              <a:spLocks noChangeShapeType="1"/>
            </p:cNvSpPr>
            <p:nvPr/>
          </p:nvSpPr>
          <p:spPr bwMode="auto">
            <a:xfrm>
              <a:off x="5103" y="1616"/>
              <a:ext cx="1" cy="167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6" name="Text Box 35"/>
          <p:cNvSpPr txBox="1">
            <a:spLocks noChangeArrowheads="1"/>
          </p:cNvSpPr>
          <p:nvPr/>
        </p:nvSpPr>
        <p:spPr bwMode="auto">
          <a:xfrm>
            <a:off x="1042988" y="333375"/>
            <a:ext cx="770572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2" name="Text Box 36"/>
          <p:cNvSpPr txBox="1">
            <a:spLocks noChangeArrowheads="1"/>
          </p:cNvSpPr>
          <p:nvPr/>
        </p:nvSpPr>
        <p:spPr bwMode="auto">
          <a:xfrm>
            <a:off x="971550" y="476250"/>
            <a:ext cx="68405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РАЗРЕЗ  ТЕЛ   ВРАЩЕНИЯ</a:t>
            </a:r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1042988" y="1052513"/>
            <a:ext cx="69850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ПОСТРОЕНИЕ  ВНУТРЕННЕГО  КОНТУРА  ПРЕДМЕТА</a:t>
            </a:r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5219700" y="3933825"/>
            <a:ext cx="372" cy="1511399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V="1">
            <a:off x="5220072" y="4940299"/>
            <a:ext cx="431428" cy="504924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>
            <a:off x="5651500" y="3933825"/>
            <a:ext cx="1588" cy="1008063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V="1">
            <a:off x="7451725" y="3932238"/>
            <a:ext cx="1588" cy="1011237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H="1">
            <a:off x="1114425" y="4797425"/>
            <a:ext cx="363538" cy="360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6" name="Line 50"/>
          <p:cNvSpPr>
            <a:spLocks noChangeShapeType="1"/>
          </p:cNvSpPr>
          <p:nvPr/>
        </p:nvSpPr>
        <p:spPr bwMode="auto">
          <a:xfrm flipH="1">
            <a:off x="1257300" y="4797153"/>
            <a:ext cx="578396" cy="57653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H="1">
            <a:off x="1833560" y="4941169"/>
            <a:ext cx="722215" cy="72144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8" name="Line 52"/>
          <p:cNvSpPr>
            <a:spLocks noChangeShapeType="1"/>
          </p:cNvSpPr>
          <p:nvPr/>
        </p:nvSpPr>
        <p:spPr bwMode="auto">
          <a:xfrm flipH="1">
            <a:off x="2266950" y="4941168"/>
            <a:ext cx="720874" cy="7214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9" name="Line 53"/>
          <p:cNvSpPr>
            <a:spLocks noChangeShapeType="1"/>
          </p:cNvSpPr>
          <p:nvPr/>
        </p:nvSpPr>
        <p:spPr bwMode="auto">
          <a:xfrm flipH="1">
            <a:off x="2698750" y="4941168"/>
            <a:ext cx="721122" cy="7214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0" name="Line 54"/>
          <p:cNvSpPr>
            <a:spLocks noChangeShapeType="1"/>
          </p:cNvSpPr>
          <p:nvPr/>
        </p:nvSpPr>
        <p:spPr bwMode="auto">
          <a:xfrm flipH="1">
            <a:off x="3130550" y="5445224"/>
            <a:ext cx="649362" cy="64918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 flipH="1">
            <a:off x="2841625" y="5229201"/>
            <a:ext cx="722263" cy="720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3" name="Line 57"/>
          <p:cNvSpPr>
            <a:spLocks noChangeShapeType="1"/>
          </p:cNvSpPr>
          <p:nvPr/>
        </p:nvSpPr>
        <p:spPr bwMode="auto">
          <a:xfrm flipH="1">
            <a:off x="3994150" y="5445224"/>
            <a:ext cx="649858" cy="64918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 flipH="1">
            <a:off x="4425950" y="5445224"/>
            <a:ext cx="650106" cy="64918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 flipH="1">
            <a:off x="4930775" y="4941168"/>
            <a:ext cx="1153393" cy="11532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 flipH="1">
            <a:off x="5362575" y="4941168"/>
            <a:ext cx="1153641" cy="115165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 flipH="1">
            <a:off x="6226175" y="4941168"/>
            <a:ext cx="722089" cy="71827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 flipH="1">
            <a:off x="6732240" y="4797152"/>
            <a:ext cx="866353" cy="86228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 flipH="1">
            <a:off x="7164288" y="4797152"/>
            <a:ext cx="792088" cy="86409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 flipV="1">
            <a:off x="1475656" y="4941169"/>
            <a:ext cx="648072" cy="64807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26" name="AutoShape 6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7" name="AutoShape 6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8" name="AutoShape 6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1116013" y="4797425"/>
            <a:ext cx="719137" cy="1588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>
            <a:off x="1835150" y="3933825"/>
            <a:ext cx="1588" cy="1008063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1835150" y="4941888"/>
            <a:ext cx="1728788" cy="1587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 flipH="1">
            <a:off x="3563889" y="3933825"/>
            <a:ext cx="50" cy="1511399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 flipH="1">
            <a:off x="3562350" y="5445224"/>
            <a:ext cx="649610" cy="64760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>
            <a:off x="5651500" y="4941888"/>
            <a:ext cx="1800225" cy="1587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7451725" y="4797425"/>
            <a:ext cx="649288" cy="1588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 flipH="1">
            <a:off x="7524328" y="5013176"/>
            <a:ext cx="576064" cy="64807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3563888" y="5445224"/>
            <a:ext cx="1656184" cy="0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" dur="1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1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1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1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10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1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4" dur="10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" dur="1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10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0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4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8" dur="500"/>
                                        <p:tgtEl>
                                          <p:spTgt spid="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6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0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4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8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2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6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0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4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8" dur="5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2" dur="500"/>
                                        <p:tgtEl>
                                          <p:spTgt spid="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6" dur="500"/>
                                        <p:tgtEl>
                                          <p:spTgt spid="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0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9" grpId="0" animBg="1"/>
      <p:bldP spid="34860" grpId="0" animBg="1"/>
      <p:bldP spid="34861" grpId="0" animBg="1"/>
      <p:bldP spid="34863" grpId="0" animBg="1"/>
      <p:bldP spid="34865" grpId="0" animBg="1"/>
      <p:bldP spid="34866" grpId="0" animBg="1"/>
      <p:bldP spid="34867" grpId="0" animBg="1"/>
      <p:bldP spid="34868" grpId="0" animBg="1"/>
      <p:bldP spid="34869" grpId="0" animBg="1"/>
      <p:bldP spid="34870" grpId="0" animBg="1"/>
      <p:bldP spid="34871" grpId="0" animBg="1"/>
      <p:bldP spid="34873" grpId="0" animBg="1"/>
      <p:bldP spid="34874" grpId="0" animBg="1"/>
      <p:bldP spid="34875" grpId="0" animBg="1"/>
      <p:bldP spid="34876" grpId="0" animBg="1"/>
      <p:bldP spid="34877" grpId="0" animBg="1"/>
      <p:bldP spid="34878" grpId="0" animBg="1"/>
      <p:bldP spid="34879" grpId="0" animBg="1"/>
      <p:bldP spid="34880" grpId="0" animBg="1"/>
      <p:bldP spid="34854" grpId="0" animBg="1"/>
      <p:bldP spid="34855" grpId="0" animBg="1"/>
      <p:bldP spid="34856" grpId="0" animBg="1"/>
      <p:bldP spid="34857" grpId="0" animBg="1"/>
      <p:bldP spid="34872" grpId="0" animBg="1"/>
      <p:bldP spid="34862" grpId="0" animBg="1"/>
      <p:bldP spid="34864" grpId="0" animBg="1"/>
      <p:bldP spid="68" grpId="0" animBg="1"/>
      <p:bldP spid="348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2" name="Rectangle 2"/>
          <p:cNvSpPr>
            <a:spLocks noChangeArrowheads="1"/>
          </p:cNvSpPr>
          <p:nvPr/>
        </p:nvSpPr>
        <p:spPr bwMode="auto">
          <a:xfrm>
            <a:off x="1588" y="0"/>
            <a:ext cx="9143999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844675"/>
            <a:ext cx="6985000" cy="424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55650" y="1844675"/>
            <a:ext cx="7488238" cy="4248150"/>
            <a:chOff x="476" y="1162"/>
            <a:chExt cx="4717" cy="2676"/>
          </a:xfrm>
        </p:grpSpPr>
        <p:sp>
          <p:nvSpPr>
            <p:cNvPr id="34853" name="Line 6"/>
            <p:cNvSpPr>
              <a:spLocks noChangeShapeType="1"/>
            </p:cNvSpPr>
            <p:nvPr/>
          </p:nvSpPr>
          <p:spPr bwMode="auto">
            <a:xfrm>
              <a:off x="476" y="2523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4" name="Line 7"/>
            <p:cNvSpPr>
              <a:spLocks noChangeShapeType="1"/>
            </p:cNvSpPr>
            <p:nvPr/>
          </p:nvSpPr>
          <p:spPr bwMode="auto">
            <a:xfrm>
              <a:off x="1519" y="2523"/>
              <a:ext cx="862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5" name="Line 8"/>
            <p:cNvSpPr>
              <a:spLocks noChangeShapeType="1"/>
            </p:cNvSpPr>
            <p:nvPr/>
          </p:nvSpPr>
          <p:spPr bwMode="auto">
            <a:xfrm>
              <a:off x="2653" y="2523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6" name="Line 9"/>
            <p:cNvSpPr>
              <a:spLocks noChangeShapeType="1"/>
            </p:cNvSpPr>
            <p:nvPr/>
          </p:nvSpPr>
          <p:spPr bwMode="auto">
            <a:xfrm>
              <a:off x="3606" y="2523"/>
              <a:ext cx="77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7" name="Line 10"/>
            <p:cNvSpPr>
              <a:spLocks noChangeShapeType="1"/>
            </p:cNvSpPr>
            <p:nvPr/>
          </p:nvSpPr>
          <p:spPr bwMode="auto">
            <a:xfrm>
              <a:off x="4604" y="2523"/>
              <a:ext cx="58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8" name="Line 11"/>
            <p:cNvSpPr>
              <a:spLocks noChangeShapeType="1"/>
            </p:cNvSpPr>
            <p:nvPr/>
          </p:nvSpPr>
          <p:spPr bwMode="auto">
            <a:xfrm>
              <a:off x="4468" y="2523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59" name="Line 12"/>
            <p:cNvSpPr>
              <a:spLocks noChangeShapeType="1"/>
            </p:cNvSpPr>
            <p:nvPr/>
          </p:nvSpPr>
          <p:spPr bwMode="auto">
            <a:xfrm>
              <a:off x="1338" y="2523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Line 13"/>
            <p:cNvSpPr>
              <a:spLocks noChangeShapeType="1"/>
            </p:cNvSpPr>
            <p:nvPr/>
          </p:nvSpPr>
          <p:spPr bwMode="auto">
            <a:xfrm>
              <a:off x="2517" y="2523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1" name="Line 14"/>
            <p:cNvSpPr>
              <a:spLocks noChangeShapeType="1"/>
            </p:cNvSpPr>
            <p:nvPr/>
          </p:nvSpPr>
          <p:spPr bwMode="auto">
            <a:xfrm>
              <a:off x="3515" y="2523"/>
              <a:ext cx="4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Line 15"/>
            <p:cNvSpPr>
              <a:spLocks noChangeShapeType="1"/>
            </p:cNvSpPr>
            <p:nvPr/>
          </p:nvSpPr>
          <p:spPr bwMode="auto">
            <a:xfrm>
              <a:off x="612" y="1689"/>
              <a:ext cx="1" cy="162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3" name="Line 16"/>
            <p:cNvSpPr>
              <a:spLocks noChangeShapeType="1"/>
            </p:cNvSpPr>
            <p:nvPr/>
          </p:nvSpPr>
          <p:spPr bwMode="auto">
            <a:xfrm flipV="1">
              <a:off x="612" y="1425"/>
              <a:ext cx="272" cy="26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4" name="Line 17"/>
            <p:cNvSpPr>
              <a:spLocks noChangeShapeType="1"/>
            </p:cNvSpPr>
            <p:nvPr/>
          </p:nvSpPr>
          <p:spPr bwMode="auto">
            <a:xfrm>
              <a:off x="612" y="3312"/>
              <a:ext cx="272" cy="26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>
              <a:off x="884" y="1426"/>
              <a:ext cx="81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6" name="Line 19"/>
            <p:cNvSpPr>
              <a:spLocks noChangeShapeType="1"/>
            </p:cNvSpPr>
            <p:nvPr/>
          </p:nvSpPr>
          <p:spPr bwMode="auto">
            <a:xfrm>
              <a:off x="884" y="3575"/>
              <a:ext cx="81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7" name="Line 20"/>
            <p:cNvSpPr>
              <a:spLocks noChangeShapeType="1"/>
            </p:cNvSpPr>
            <p:nvPr/>
          </p:nvSpPr>
          <p:spPr bwMode="auto">
            <a:xfrm>
              <a:off x="884" y="1426"/>
              <a:ext cx="1" cy="1096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8" name="Line 21"/>
            <p:cNvSpPr>
              <a:spLocks noChangeShapeType="1"/>
            </p:cNvSpPr>
            <p:nvPr/>
          </p:nvSpPr>
          <p:spPr bwMode="auto">
            <a:xfrm>
              <a:off x="1701" y="1162"/>
              <a:ext cx="1" cy="136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9" name="Line 22"/>
            <p:cNvSpPr>
              <a:spLocks noChangeShapeType="1"/>
            </p:cNvSpPr>
            <p:nvPr/>
          </p:nvSpPr>
          <p:spPr bwMode="auto">
            <a:xfrm>
              <a:off x="1701" y="3575"/>
              <a:ext cx="1" cy="26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0" name="Line 23"/>
            <p:cNvSpPr>
              <a:spLocks noChangeShapeType="1"/>
            </p:cNvSpPr>
            <p:nvPr/>
          </p:nvSpPr>
          <p:spPr bwMode="auto">
            <a:xfrm>
              <a:off x="1701" y="1162"/>
              <a:ext cx="1678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1" name="Line 24"/>
            <p:cNvSpPr>
              <a:spLocks noChangeShapeType="1"/>
            </p:cNvSpPr>
            <p:nvPr/>
          </p:nvSpPr>
          <p:spPr bwMode="auto">
            <a:xfrm>
              <a:off x="1701" y="3838"/>
              <a:ext cx="1633" cy="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2" name="Line 25"/>
            <p:cNvSpPr>
              <a:spLocks noChangeShapeType="1"/>
            </p:cNvSpPr>
            <p:nvPr/>
          </p:nvSpPr>
          <p:spPr bwMode="auto">
            <a:xfrm>
              <a:off x="3379" y="1162"/>
              <a:ext cx="272" cy="30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3" name="Line 26"/>
            <p:cNvSpPr>
              <a:spLocks noChangeShapeType="1"/>
            </p:cNvSpPr>
            <p:nvPr/>
          </p:nvSpPr>
          <p:spPr bwMode="auto">
            <a:xfrm flipV="1">
              <a:off x="3334" y="3566"/>
              <a:ext cx="272" cy="26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4" name="Line 27"/>
            <p:cNvSpPr>
              <a:spLocks noChangeShapeType="1"/>
            </p:cNvSpPr>
            <p:nvPr/>
          </p:nvSpPr>
          <p:spPr bwMode="auto">
            <a:xfrm>
              <a:off x="3651" y="1469"/>
              <a:ext cx="1089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5" name="Line 28"/>
            <p:cNvSpPr>
              <a:spLocks noChangeShapeType="1"/>
            </p:cNvSpPr>
            <p:nvPr/>
          </p:nvSpPr>
          <p:spPr bwMode="auto">
            <a:xfrm>
              <a:off x="3606" y="3566"/>
              <a:ext cx="1134" cy="1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6" name="Line 29"/>
            <p:cNvSpPr>
              <a:spLocks noChangeShapeType="1"/>
            </p:cNvSpPr>
            <p:nvPr/>
          </p:nvSpPr>
          <p:spPr bwMode="auto">
            <a:xfrm>
              <a:off x="4740" y="1469"/>
              <a:ext cx="272" cy="220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7" name="Line 30"/>
            <p:cNvSpPr>
              <a:spLocks noChangeShapeType="1"/>
            </p:cNvSpPr>
            <p:nvPr/>
          </p:nvSpPr>
          <p:spPr bwMode="auto">
            <a:xfrm flipV="1">
              <a:off x="4740" y="3310"/>
              <a:ext cx="272" cy="26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8" name="Line 31"/>
            <p:cNvSpPr>
              <a:spLocks noChangeShapeType="1"/>
            </p:cNvSpPr>
            <p:nvPr/>
          </p:nvSpPr>
          <p:spPr bwMode="auto">
            <a:xfrm>
              <a:off x="3379" y="1162"/>
              <a:ext cx="1" cy="136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79" name="Line 32"/>
            <p:cNvSpPr>
              <a:spLocks noChangeShapeType="1"/>
            </p:cNvSpPr>
            <p:nvPr/>
          </p:nvSpPr>
          <p:spPr bwMode="auto">
            <a:xfrm>
              <a:off x="3651" y="1469"/>
              <a:ext cx="1" cy="105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0" name="Line 33"/>
            <p:cNvSpPr>
              <a:spLocks noChangeShapeType="1"/>
            </p:cNvSpPr>
            <p:nvPr/>
          </p:nvSpPr>
          <p:spPr bwMode="auto">
            <a:xfrm>
              <a:off x="4740" y="1469"/>
              <a:ext cx="1" cy="105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81" name="Line 34"/>
            <p:cNvSpPr>
              <a:spLocks noChangeShapeType="1"/>
            </p:cNvSpPr>
            <p:nvPr/>
          </p:nvSpPr>
          <p:spPr bwMode="auto">
            <a:xfrm>
              <a:off x="5012" y="1689"/>
              <a:ext cx="1" cy="162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692275" y="333375"/>
            <a:ext cx="59039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РАЗРЕЗ  ТЕЛ  ВРАЩЕНИЯ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468313" y="836613"/>
            <a:ext cx="84248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ПОСТРОЕНИЕ  ВНУТРЕННЕГО КОНТУРА  ПРЕДМЕТА</a:t>
            </a: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971550" y="4797425"/>
            <a:ext cx="647700" cy="1588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1619250" y="4005263"/>
            <a:ext cx="1588" cy="1008062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1619250" y="5013325"/>
            <a:ext cx="1800225" cy="1588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V="1">
            <a:off x="3419475" y="4003675"/>
            <a:ext cx="1588" cy="1371600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>
            <a:off x="3419475" y="5373688"/>
            <a:ext cx="1584325" cy="1587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5003800" y="4003675"/>
            <a:ext cx="1588" cy="1371600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5003800" y="4940300"/>
            <a:ext cx="431800" cy="434975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 flipV="1">
            <a:off x="5435600" y="4003675"/>
            <a:ext cx="1588" cy="939800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5435600" y="4941888"/>
            <a:ext cx="1800225" cy="1587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V="1">
            <a:off x="7235825" y="4003675"/>
            <a:ext cx="1588" cy="939800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>
            <a:off x="7235825" y="4797425"/>
            <a:ext cx="720725" cy="1588"/>
          </a:xfrm>
          <a:prstGeom prst="line">
            <a:avLst/>
          </a:prstGeom>
          <a:noFill/>
          <a:ln w="572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8" name="Line 48"/>
          <p:cNvSpPr>
            <a:spLocks noChangeShapeType="1"/>
          </p:cNvSpPr>
          <p:nvPr/>
        </p:nvSpPr>
        <p:spPr bwMode="auto">
          <a:xfrm flipH="1">
            <a:off x="7162800" y="4868863"/>
            <a:ext cx="795338" cy="7921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flipH="1">
            <a:off x="6731000" y="4797425"/>
            <a:ext cx="866775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flipH="1">
            <a:off x="6299200" y="4941888"/>
            <a:ext cx="722313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H="1">
            <a:off x="5795963" y="4941888"/>
            <a:ext cx="722312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 flipH="1">
            <a:off x="4930775" y="4941888"/>
            <a:ext cx="1081088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4425950" y="4941888"/>
            <a:ext cx="1154113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3995738" y="5373688"/>
            <a:ext cx="720725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 flipH="1">
            <a:off x="3562350" y="5373688"/>
            <a:ext cx="722313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 flipH="1">
            <a:off x="3132138" y="5373688"/>
            <a:ext cx="719137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 flipH="1">
            <a:off x="2770188" y="5373688"/>
            <a:ext cx="723900" cy="7191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 flipH="1">
            <a:off x="2698750" y="5013325"/>
            <a:ext cx="722313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 flipH="1">
            <a:off x="2266950" y="5013325"/>
            <a:ext cx="722313" cy="6492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 flipH="1">
            <a:off x="1833563" y="5013325"/>
            <a:ext cx="723900" cy="6492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 flipH="1">
            <a:off x="1401763" y="5013325"/>
            <a:ext cx="722312" cy="647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 flipH="1">
            <a:off x="1185863" y="5013325"/>
            <a:ext cx="508000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H="1">
            <a:off x="969963" y="4797425"/>
            <a:ext cx="508000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50" name="AutoShap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1" name="AutoShape 6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2" name="AutoShape 6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10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10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10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" dur="10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3" dur="10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7" dur="10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1" dur="10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1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9" dur="1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" dur="10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9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7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1" dur="500"/>
                                        <p:tgtEl>
                                          <p:spTgt spid="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5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9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3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1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9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3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7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1" dur="5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5" dur="5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9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3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7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1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7" grpId="0" animBg="1"/>
      <p:bldP spid="35878" grpId="0" animBg="1"/>
      <p:bldP spid="35879" grpId="0" animBg="1"/>
      <p:bldP spid="35880" grpId="0" animBg="1"/>
      <p:bldP spid="35881" grpId="0" animBg="1"/>
      <p:bldP spid="35882" grpId="0" animBg="1"/>
      <p:bldP spid="35883" grpId="0" animBg="1"/>
      <p:bldP spid="35884" grpId="0" animBg="1"/>
      <p:bldP spid="35885" grpId="0" animBg="1"/>
      <p:bldP spid="35886" grpId="0" animBg="1"/>
      <p:bldP spid="35887" grpId="0" animBg="1"/>
      <p:bldP spid="35888" grpId="0" animBg="1"/>
      <p:bldP spid="35889" grpId="0" animBg="1"/>
      <p:bldP spid="35890" grpId="0" animBg="1"/>
      <p:bldP spid="35891" grpId="0" animBg="1"/>
      <p:bldP spid="35892" grpId="0" animBg="1"/>
      <p:bldP spid="35893" grpId="0" animBg="1"/>
      <p:bldP spid="35894" grpId="0" animBg="1"/>
      <p:bldP spid="35895" grpId="0" animBg="1"/>
      <p:bldP spid="35896" grpId="0" animBg="1"/>
      <p:bldP spid="35897" grpId="0" animBg="1"/>
      <p:bldP spid="35898" grpId="0" animBg="1"/>
      <p:bldP spid="35899" grpId="0" animBg="1"/>
      <p:bldP spid="35900" grpId="0" animBg="1"/>
      <p:bldP spid="35901" grpId="0" animBg="1"/>
      <p:bldP spid="35902" grpId="0" animBg="1"/>
      <p:bldP spid="359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7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l="926"/>
          <a:stretch>
            <a:fillRect/>
          </a:stretch>
        </p:blipFill>
        <p:spPr bwMode="auto">
          <a:xfrm>
            <a:off x="755650" y="1196975"/>
            <a:ext cx="7632700" cy="234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406775"/>
            <a:ext cx="76327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4213" y="3429000"/>
            <a:ext cx="8458200" cy="3427413"/>
            <a:chOff x="431" y="2160"/>
            <a:chExt cx="5328" cy="2159"/>
          </a:xfrm>
        </p:grpSpPr>
        <p:sp>
          <p:nvSpPr>
            <p:cNvPr id="35857" name="AutoShape 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511" y="4020"/>
              <a:ext cx="249" cy="300"/>
            </a:xfrm>
            <a:prstGeom prst="actionButtonDocument">
              <a:avLst/>
            </a:prstGeom>
            <a:solidFill>
              <a:srgbClr val="F0771C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Line 8"/>
            <p:cNvSpPr>
              <a:spLocks noChangeShapeType="1"/>
            </p:cNvSpPr>
            <p:nvPr/>
          </p:nvSpPr>
          <p:spPr bwMode="auto">
            <a:xfrm>
              <a:off x="431" y="2160"/>
              <a:ext cx="771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9"/>
            <p:cNvSpPr>
              <a:spLocks noChangeShapeType="1"/>
            </p:cNvSpPr>
            <p:nvPr/>
          </p:nvSpPr>
          <p:spPr bwMode="auto">
            <a:xfrm>
              <a:off x="1474" y="2160"/>
              <a:ext cx="952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Line 10"/>
            <p:cNvSpPr>
              <a:spLocks noChangeShapeType="1"/>
            </p:cNvSpPr>
            <p:nvPr/>
          </p:nvSpPr>
          <p:spPr bwMode="auto">
            <a:xfrm>
              <a:off x="2699" y="2160"/>
              <a:ext cx="861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3742" y="2160"/>
              <a:ext cx="771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2" name="Line 12"/>
            <p:cNvSpPr>
              <a:spLocks noChangeShapeType="1"/>
            </p:cNvSpPr>
            <p:nvPr/>
          </p:nvSpPr>
          <p:spPr bwMode="auto">
            <a:xfrm>
              <a:off x="4694" y="2160"/>
              <a:ext cx="681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3" name="Line 13"/>
            <p:cNvSpPr>
              <a:spLocks noChangeShapeType="1"/>
            </p:cNvSpPr>
            <p:nvPr/>
          </p:nvSpPr>
          <p:spPr bwMode="auto">
            <a:xfrm>
              <a:off x="1292" y="2160"/>
              <a:ext cx="45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4" name="Line 14"/>
            <p:cNvSpPr>
              <a:spLocks noChangeShapeType="1"/>
            </p:cNvSpPr>
            <p:nvPr/>
          </p:nvSpPr>
          <p:spPr bwMode="auto">
            <a:xfrm>
              <a:off x="2562" y="2160"/>
              <a:ext cx="45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5" name="Line 15"/>
            <p:cNvSpPr>
              <a:spLocks noChangeShapeType="1"/>
            </p:cNvSpPr>
            <p:nvPr/>
          </p:nvSpPr>
          <p:spPr bwMode="auto">
            <a:xfrm>
              <a:off x="3651" y="2160"/>
              <a:ext cx="45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6" name="Line 16"/>
            <p:cNvSpPr>
              <a:spLocks noChangeShapeType="1"/>
            </p:cNvSpPr>
            <p:nvPr/>
          </p:nvSpPr>
          <p:spPr bwMode="auto">
            <a:xfrm>
              <a:off x="4604" y="2160"/>
              <a:ext cx="45" cy="1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2914650" y="2781300"/>
            <a:ext cx="219075" cy="64770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132138" y="2781300"/>
            <a:ext cx="2376487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771775" y="2349500"/>
            <a:ext cx="28813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333399"/>
                </a:solidFill>
              </a:rPr>
              <a:t>Ось  симметрии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>
            <a:off x="3057525" y="549275"/>
            <a:ext cx="795338" cy="1295400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3851275" y="549275"/>
            <a:ext cx="2305050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635375" y="188913"/>
            <a:ext cx="266541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333399"/>
                </a:solidFill>
              </a:rPr>
              <a:t>Половина  вида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2698750" y="5229225"/>
            <a:ext cx="650875" cy="12239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2700338" y="6453188"/>
            <a:ext cx="3455987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059113" y="6021388"/>
            <a:ext cx="32400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333399"/>
                </a:solidFill>
              </a:rPr>
              <a:t>Половина  разреза</a:t>
            </a:r>
          </a:p>
        </p:txBody>
      </p:sp>
      <p:sp>
        <p:nvSpPr>
          <p:cNvPr id="35855" name="AutoShape 26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AutoShape 2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10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10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1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 animBg="1"/>
      <p:bldP spid="36881" grpId="1" animBg="1"/>
      <p:bldP spid="36882" grpId="0" animBg="1"/>
      <p:bldP spid="36882" grpId="1" animBg="1"/>
      <p:bldP spid="36884" grpId="0" animBg="1"/>
      <p:bldP spid="36885" grpId="0" animBg="1"/>
      <p:bldP spid="36887" grpId="0" animBg="1"/>
      <p:bldP spid="368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6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3011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3568" y="692696"/>
            <a:ext cx="784887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 smtClean="0">
                <a:solidFill>
                  <a:srgbClr val="333399"/>
                </a:solidFill>
              </a:rPr>
              <a:t>Вопрос:  В КАКИХ СЛУЧАЯХ ПРИМЕНЯЮТ «СОЕДИНЕНИЕ  </a:t>
            </a:r>
            <a:r>
              <a:rPr lang="ru-RU" sz="2000" b="1" i="1" dirty="0">
                <a:solidFill>
                  <a:srgbClr val="333399"/>
                </a:solidFill>
              </a:rPr>
              <a:t>ПОЛОВИНЫ  ВИДА  И  ПОЛОВИНЫ  </a:t>
            </a:r>
            <a:r>
              <a:rPr lang="ru-RU" sz="2000" b="1" i="1" dirty="0" smtClean="0">
                <a:solidFill>
                  <a:srgbClr val="333399"/>
                </a:solidFill>
              </a:rPr>
              <a:t>РАЗРЕЗА»?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2708275"/>
            <a:ext cx="3384376" cy="176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4213" y="4581525"/>
            <a:ext cx="3284537" cy="1970088"/>
            <a:chOff x="431" y="2886"/>
            <a:chExt cx="2069" cy="1241"/>
          </a:xfrm>
        </p:grpSpPr>
        <p:pic>
          <p:nvPicPr>
            <p:cNvPr id="4301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1" y="2886"/>
              <a:ext cx="2070" cy="12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3020" name="AutoShape 9"/>
            <p:cNvSpPr>
              <a:spLocks noChangeArrowheads="1"/>
            </p:cNvSpPr>
            <p:nvPr/>
          </p:nvSpPr>
          <p:spPr bwMode="auto">
            <a:xfrm rot="10800000" flipH="1">
              <a:off x="1844" y="3246"/>
              <a:ext cx="630" cy="5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85 h 21600"/>
                <a:gd name="T20" fmla="*/ 21600 w 21600"/>
                <a:gd name="T21" fmla="*/ 2151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020" y="69"/>
                  </a:moveTo>
                  <a:cubicBezTo>
                    <a:pt x="17478" y="690"/>
                    <a:pt x="21600" y="5307"/>
                    <a:pt x="21600" y="10800"/>
                  </a:cubicBezTo>
                  <a:cubicBezTo>
                    <a:pt x="21600" y="16301"/>
                    <a:pt x="17464" y="20924"/>
                    <a:pt x="11996" y="21533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1" name="AutoShape 10"/>
            <p:cNvSpPr>
              <a:spLocks noChangeArrowheads="1"/>
            </p:cNvSpPr>
            <p:nvPr/>
          </p:nvSpPr>
          <p:spPr bwMode="auto">
            <a:xfrm flipH="1">
              <a:off x="431" y="3244"/>
              <a:ext cx="546" cy="5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128 h 21600"/>
                <a:gd name="T20" fmla="*/ 21600 w 21600"/>
                <a:gd name="T21" fmla="*/ 2147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231" y="95"/>
                  </a:moveTo>
                  <a:cubicBezTo>
                    <a:pt x="17595" y="812"/>
                    <a:pt x="21600" y="5388"/>
                    <a:pt x="21600" y="10800"/>
                  </a:cubicBezTo>
                  <a:cubicBezTo>
                    <a:pt x="21600" y="16115"/>
                    <a:pt x="17732" y="20640"/>
                    <a:pt x="12482" y="21468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2" name="Oval 11"/>
            <p:cNvSpPr>
              <a:spLocks noChangeArrowheads="1"/>
            </p:cNvSpPr>
            <p:nvPr/>
          </p:nvSpPr>
          <p:spPr bwMode="auto">
            <a:xfrm>
              <a:off x="1293" y="3339"/>
              <a:ext cx="317" cy="31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Oval 12"/>
            <p:cNvSpPr>
              <a:spLocks noChangeArrowheads="1"/>
            </p:cNvSpPr>
            <p:nvPr/>
          </p:nvSpPr>
          <p:spPr bwMode="auto">
            <a:xfrm>
              <a:off x="1202" y="3249"/>
              <a:ext cx="499" cy="499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4" name="Oval 13"/>
            <p:cNvSpPr>
              <a:spLocks noChangeArrowheads="1"/>
            </p:cNvSpPr>
            <p:nvPr/>
          </p:nvSpPr>
          <p:spPr bwMode="auto">
            <a:xfrm>
              <a:off x="1112" y="3158"/>
              <a:ext cx="679" cy="680"/>
            </a:xfrm>
            <a:prstGeom prst="ellipse">
              <a:avLst/>
            </a:prstGeom>
            <a:noFill/>
            <a:ln w="2844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5" name="Oval 14"/>
            <p:cNvSpPr>
              <a:spLocks noChangeArrowheads="1"/>
            </p:cNvSpPr>
            <p:nvPr/>
          </p:nvSpPr>
          <p:spPr bwMode="auto">
            <a:xfrm>
              <a:off x="1021" y="3067"/>
              <a:ext cx="862" cy="86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4427538" y="2565400"/>
            <a:ext cx="1587" cy="3600450"/>
          </a:xfrm>
          <a:prstGeom prst="line">
            <a:avLst/>
          </a:prstGeom>
          <a:noFill/>
          <a:ln w="28440">
            <a:solidFill>
              <a:srgbClr val="9933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897188"/>
            <a:ext cx="3744093" cy="212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7" name="AutoShape 1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51291" y="260648"/>
            <a:ext cx="4286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CC3300"/>
                </a:solidFill>
              </a:rPr>
              <a:t>ПРОВЕРКА УСВОЕНИЯ ЗНАНИЙ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556792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333399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Ответ:</a:t>
            </a:r>
            <a:r>
              <a:rPr lang="ru-RU" b="1" i="1" dirty="0" smtClean="0">
                <a:solidFill>
                  <a:srgbClr val="333399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ПРИМЕНЯЮТ  В  ТОМ  СЛУЧАЕ,  ЕСЛИ  ДЕТАЛЬ  СИММЕТРИЧНА.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6" dur="8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4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40"/>
                            </p:stCondLst>
                            <p:childTnLst>
                              <p:par>
                                <p:cTn id="2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4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40"/>
                            </p:stCondLst>
                            <p:childTnLst>
                              <p:par>
                                <p:cTn id="3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0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4035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92275" y="260350"/>
            <a:ext cx="60483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solidFill>
                  <a:srgbClr val="CC3300"/>
                </a:solidFill>
              </a:rPr>
              <a:t>ПРОВЕРКА УСВОЕНИЯ ЗНАНИЙ</a:t>
            </a:r>
            <a:endParaRPr lang="ru-RU" sz="2000" b="1" dirty="0">
              <a:solidFill>
                <a:srgbClr val="CC3300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67544" y="692696"/>
            <a:ext cx="849694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u="sng" dirty="0" smtClean="0">
                <a:solidFill>
                  <a:srgbClr val="333399"/>
                </a:solidFill>
              </a:rPr>
              <a:t>Вопрос:</a:t>
            </a:r>
            <a:r>
              <a:rPr lang="ru-RU" b="1" dirty="0" smtClean="0">
                <a:solidFill>
                  <a:srgbClr val="333399"/>
                </a:solidFill>
              </a:rPr>
              <a:t>  </a:t>
            </a:r>
            <a:r>
              <a:rPr lang="ru-RU" b="1" i="1" dirty="0" smtClean="0">
                <a:solidFill>
                  <a:srgbClr val="333399"/>
                </a:solidFill>
              </a:rPr>
              <a:t>КАК ИЗОБРАЖАЕТСЯ ПОЛОВИНА РАЗРЕЗА, ЕСЛИ  </a:t>
            </a:r>
            <a:r>
              <a:rPr lang="ru-RU" b="1" i="1" dirty="0">
                <a:solidFill>
                  <a:srgbClr val="333399"/>
                </a:solidFill>
              </a:rPr>
              <a:t>ОСЬ  СИММЕТРИИ  ИЗОБРАЖЕНИЯ  ДЕТАЛИ  </a:t>
            </a:r>
            <a:r>
              <a:rPr lang="ru-RU" b="1" i="1" dirty="0" smtClean="0">
                <a:solidFill>
                  <a:srgbClr val="333399"/>
                </a:solidFill>
              </a:rPr>
              <a:t>ВЕРТИКАЛЬНА?</a:t>
            </a:r>
            <a:endParaRPr lang="ru-RU" b="1" i="1" dirty="0">
              <a:solidFill>
                <a:srgbClr val="333399"/>
              </a:solidFill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3284538"/>
            <a:ext cx="4910138" cy="244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5075238" y="3860800"/>
            <a:ext cx="1154112" cy="10080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00563" y="3213100"/>
            <a:ext cx="0" cy="2590800"/>
            <a:chOff x="2881" y="2024"/>
            <a:chExt cx="0" cy="1632"/>
          </a:xfrm>
        </p:grpSpPr>
        <p:sp>
          <p:nvSpPr>
            <p:cNvPr id="44051" name="Line 10"/>
            <p:cNvSpPr>
              <a:spLocks noChangeShapeType="1"/>
            </p:cNvSpPr>
            <p:nvPr/>
          </p:nvSpPr>
          <p:spPr bwMode="auto">
            <a:xfrm>
              <a:off x="2881" y="2024"/>
              <a:ext cx="1" cy="285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2" name="Line 11"/>
            <p:cNvSpPr>
              <a:spLocks noChangeShapeType="1"/>
            </p:cNvSpPr>
            <p:nvPr/>
          </p:nvSpPr>
          <p:spPr bwMode="auto">
            <a:xfrm>
              <a:off x="2881" y="2387"/>
              <a:ext cx="1" cy="234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3" name="Line 12"/>
            <p:cNvSpPr>
              <a:spLocks noChangeShapeType="1"/>
            </p:cNvSpPr>
            <p:nvPr/>
          </p:nvSpPr>
          <p:spPr bwMode="auto">
            <a:xfrm>
              <a:off x="2881" y="2698"/>
              <a:ext cx="1" cy="233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4" name="Line 13"/>
            <p:cNvSpPr>
              <a:spLocks noChangeShapeType="1"/>
            </p:cNvSpPr>
            <p:nvPr/>
          </p:nvSpPr>
          <p:spPr bwMode="auto">
            <a:xfrm>
              <a:off x="2881" y="3061"/>
              <a:ext cx="1" cy="207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5" name="Line 14"/>
            <p:cNvSpPr>
              <a:spLocks noChangeShapeType="1"/>
            </p:cNvSpPr>
            <p:nvPr/>
          </p:nvSpPr>
          <p:spPr bwMode="auto">
            <a:xfrm>
              <a:off x="2881" y="3372"/>
              <a:ext cx="1" cy="285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6" name="Line 15"/>
            <p:cNvSpPr>
              <a:spLocks noChangeShapeType="1"/>
            </p:cNvSpPr>
            <p:nvPr/>
          </p:nvSpPr>
          <p:spPr bwMode="auto">
            <a:xfrm>
              <a:off x="2881" y="2335"/>
              <a:ext cx="1" cy="26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7" name="Line 16"/>
            <p:cNvSpPr>
              <a:spLocks noChangeShapeType="1"/>
            </p:cNvSpPr>
            <p:nvPr/>
          </p:nvSpPr>
          <p:spPr bwMode="auto">
            <a:xfrm>
              <a:off x="2881" y="2646"/>
              <a:ext cx="1" cy="26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8" name="Line 17"/>
            <p:cNvSpPr>
              <a:spLocks noChangeShapeType="1"/>
            </p:cNvSpPr>
            <p:nvPr/>
          </p:nvSpPr>
          <p:spPr bwMode="auto">
            <a:xfrm>
              <a:off x="2881" y="2983"/>
              <a:ext cx="1" cy="26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59" name="Line 18"/>
            <p:cNvSpPr>
              <a:spLocks noChangeShapeType="1"/>
            </p:cNvSpPr>
            <p:nvPr/>
          </p:nvSpPr>
          <p:spPr bwMode="auto">
            <a:xfrm>
              <a:off x="2881" y="3320"/>
              <a:ext cx="1" cy="26"/>
            </a:xfrm>
            <a:prstGeom prst="line">
              <a:avLst/>
            </a:prstGeom>
            <a:noFill/>
            <a:ln w="38160">
              <a:solidFill>
                <a:srgbClr val="CC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6227763" y="3860800"/>
            <a:ext cx="2232025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5940425" y="3500438"/>
            <a:ext cx="2808288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ПОЛОВИНА РАЗРЕЗА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>
            <a:off x="3490913" y="4941888"/>
            <a:ext cx="1011237" cy="1439862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3492500" y="6381750"/>
            <a:ext cx="3600450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3851275" y="6021388"/>
            <a:ext cx="33845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ОСЬ СИММЕТРИИ</a:t>
            </a:r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2771775" y="3716338"/>
            <a:ext cx="1439863" cy="6492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>
            <a:off x="466725" y="3716338"/>
            <a:ext cx="2306638" cy="1587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179388" y="3357563"/>
            <a:ext cx="27717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ПОЛОВИНА ВИДА</a:t>
            </a:r>
          </a:p>
        </p:txBody>
      </p:sp>
      <p:sp>
        <p:nvSpPr>
          <p:cNvPr id="44049" name="AutoShape 2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AutoShape 2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7544" y="1484784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Ответ: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i="1" dirty="0" smtClean="0">
                <a:solidFill>
                  <a:srgbClr val="7030A0"/>
                </a:solidFill>
              </a:rPr>
              <a:t>ЕСЛИ  ОСЬ  СИММЕТРИИ  ИЗОБРАЖЕНИЯ  ДЕТАЛИ  ВЕРТИКАЛЬНА,  ТО  ПОЛОВИНА  РАЗРЕЗА ИЗОБРАЖАЕТСЯ   СПРАВА,  А  ПОЛОВИНА  ВИДА – СЛЕВА  ОТ НЕЁ.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" dur="8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5" dur="8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1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" dur="10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4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1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" dur="10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75" grpId="0" animBg="1"/>
      <p:bldP spid="45077" grpId="0" animBg="1"/>
      <p:bldP spid="45078" grpId="0" animBg="1"/>
      <p:bldP spid="45080" grpId="0" animBg="1"/>
      <p:bldP spid="450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8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5524500" cy="32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4641850" y="2060575"/>
            <a:ext cx="436563" cy="2016125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076825" y="2060575"/>
            <a:ext cx="3887788" cy="1588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860033" y="1772816"/>
            <a:ext cx="410445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ОСЬ СИММЕТРИИ - ГРАНИЦА МЕЖДУ ВИДОМ И РАЗРЕЗОМ</a:t>
            </a: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2268538" y="2060575"/>
            <a:ext cx="647700" cy="1368425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467543" y="2060575"/>
            <a:ext cx="1802581" cy="273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95536" y="1772816"/>
            <a:ext cx="2016224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ИЗОБРАЖЕНИЕ ПОЛОВИНЫ ВИДА ДЕТАЛИ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3132138" y="5372100"/>
            <a:ext cx="576262" cy="795338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466725" y="6165850"/>
            <a:ext cx="2667000" cy="1588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4641850" y="5083175"/>
            <a:ext cx="508000" cy="1084263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148263" y="6165850"/>
            <a:ext cx="3671887" cy="1588"/>
          </a:xfrm>
          <a:prstGeom prst="lin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5292080" y="5589240"/>
            <a:ext cx="3671888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ИЗОБРАЖЕНИЕ ВНУТРЕННЕГО КОНТУРА ДЕТАЛИ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539552" y="5661248"/>
            <a:ext cx="273685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ИЗОБРАЖЕНИЕ ПОЛОВИНЫ РАЗРЕЗА ДЕТАЛИ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39552" y="404664"/>
            <a:ext cx="80645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i="1" dirty="0" smtClean="0">
                <a:solidFill>
                  <a:srgbClr val="7030A0"/>
                </a:solidFill>
              </a:rPr>
              <a:t>Ответ: ЕСЛИ  ОСЬ  СИММЕТРИИ  ИЗОБРАЖЕНИЯ  ГОРИЗОНТАЛЬНА,  ТО  ПОЛОВИНА  РАЗРЕЗА  ИЗОБРАЖАЕТСЯ  ПОД  ГОРИЗОНТАЛЬНОЙ ОСЬЮ  СИММЕТРИИ,  А  ПОЛОВИНА  ВИДА – НАД  НЕЙ.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145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AutoShape 1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AutoShape 2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55576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Вопрос: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ГДЕ РАСПОЛАГАЕТСЯ ПОЛОВИНА РАЗРЕЗА, ЕСЛИ  ОСЬ  СИММЕТРИИ  ИЗОБРАЖЕНИЯ  ГОРИЗОНТАЛЬНА ?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" dur="8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8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160"/>
                            </p:stCondLst>
                            <p:childTnLst>
                              <p:par>
                                <p:cTn id="2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6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6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160"/>
                            </p:stCondLst>
                            <p:childTnLst>
                              <p:par>
                                <p:cTn id="36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8" dur="8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9" dur="8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40" dur="8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6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4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36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360"/>
                            </p:stCondLst>
                            <p:childTnLst>
                              <p:par>
                                <p:cTn id="5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" dur="8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" dur="8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4" dur="8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8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8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68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680"/>
                            </p:stCondLst>
                            <p:childTnLst>
                              <p:par>
                                <p:cTn id="6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6" dur="8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7" dur="8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8" dur="8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12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12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120"/>
                            </p:stCondLst>
                            <p:childTnLst>
                              <p:par>
                                <p:cTn id="7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0" dur="8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1" dur="8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82" dur="8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60" grpId="0" animBg="1"/>
      <p:bldP spid="49161" grpId="0" animBg="1"/>
      <p:bldP spid="49163" grpId="0" animBg="1"/>
      <p:bldP spid="49164" grpId="0" animBg="1"/>
      <p:bldP spid="49165" grpId="0" animBg="1"/>
      <p:bldP spid="491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8888" y="981075"/>
            <a:ext cx="57610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ВОПРОС 1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84978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КАКОЕ  ИЗОБРАЖЕНИЕ  НАЗЫВАЕТСЯ  РАЗРЕЗОМ?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71600" y="1772816"/>
            <a:ext cx="22320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ВОПРОС  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1560" y="2276872"/>
            <a:ext cx="7775575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КАКИЕ  ВИДЫ РАЗРЕЗОВ  МЫ  УЖЕ  ПРИМЕНЯЛИ  ПРИ  ПОСТРОЕНИИ  ЧЕРТЕЖЕЙ?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87624" y="1844824"/>
            <a:ext cx="23050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ВОПРОС  3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11560" y="2276872"/>
            <a:ext cx="76327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ЧЕМ  ОТЛИЧАЕТСЯ  РАЗРЕЗ  ОТ  ВИДА?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4675" y="2996952"/>
            <a:ext cx="8569325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99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99FF"/>
                </a:solidFill>
              </a:rPr>
              <a:t>Ответ.</a:t>
            </a:r>
            <a:r>
              <a:rPr lang="ru-RU" sz="3200" b="1" dirty="0">
                <a:solidFill>
                  <a:srgbClr val="333399"/>
                </a:solidFill>
              </a:rPr>
              <a:t> Разрез – это    изображение, которое получается при мысленном рассечении предмета плоскостью. На разрезе показывают то, что находится в секущей плоскости и за ней.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67544" y="3284984"/>
            <a:ext cx="8496944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99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99FF"/>
                </a:solidFill>
              </a:rPr>
              <a:t>Ответ.</a:t>
            </a:r>
            <a:r>
              <a:rPr lang="ru-RU" sz="3200" b="1" dirty="0">
                <a:solidFill>
                  <a:srgbClr val="333399"/>
                </a:solidFill>
              </a:rPr>
              <a:t> При построении чертежей применяли разрезы: фронтальный разрез, горизонтальный разрез, профильный разрез, местный разрез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9552" y="3068960"/>
            <a:ext cx="8207499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000"/>
              </a:spcBef>
              <a:buClr>
                <a:srgbClr val="0099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99FF"/>
                </a:solidFill>
              </a:rPr>
              <a:t>Ответ.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333399"/>
                </a:solidFill>
              </a:rPr>
              <a:t>На изображении разреза наносится штриховка – тонкими сплошными линиями под углом 45</a:t>
            </a:r>
            <a:r>
              <a:rPr lang="en-US" sz="3200" b="1" dirty="0">
                <a:solidFill>
                  <a:srgbClr val="333399"/>
                </a:solidFill>
                <a:cs typeface="Arial" charset="0"/>
              </a:rPr>
              <a:t>º</a:t>
            </a:r>
            <a:r>
              <a:rPr lang="ru-RU" sz="3200" b="1" dirty="0">
                <a:solidFill>
                  <a:srgbClr val="333399"/>
                </a:solidFill>
                <a:cs typeface="Arial" charset="0"/>
              </a:rPr>
              <a:t> в ту или иную сторону на расстоянии 2 – 3 мм.</a:t>
            </a:r>
          </a:p>
        </p:txBody>
      </p:sp>
      <p:sp>
        <p:nvSpPr>
          <p:cNvPr id="7180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60648"/>
            <a:ext cx="8136904" cy="5232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ПОВТОРЕНИЕ  ПРОЙДЕННОГО  МАТЕРИАЛА</a:t>
            </a:r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28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34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56" dur="5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5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6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81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 additive="repl">
                                        <p:cTn id="8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/>
      <p:bldP spid="819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7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45059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9552" y="836712"/>
            <a:ext cx="80645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>
                <a:srgbClr val="99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ЕСЛИ  ОСЬ  СИММЕТРИИ  ИЗОБРАЖЕНИЯ  ГОРИЗОНТАЛЬНА,  ТО  ПОЛОВИНА  РАЗРЕЗА  ИЗОБРАЖАЕТСЯ  ПОД ГОРИЗОНТАЛЬНОЙ ОСЬЮ  СИММЕТРИИ,  А  ПОЛОВИНА  ВИДА – НАД  НЕЙ.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7544" y="3357563"/>
            <a:ext cx="4102869" cy="2230437"/>
            <a:chOff x="249" y="2115"/>
            <a:chExt cx="2630" cy="1405"/>
          </a:xfrm>
        </p:grpSpPr>
        <p:pic>
          <p:nvPicPr>
            <p:cNvPr id="4507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5" y="2115"/>
              <a:ext cx="2479" cy="1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078" name="Line 8"/>
            <p:cNvSpPr>
              <a:spLocks noChangeShapeType="1"/>
            </p:cNvSpPr>
            <p:nvPr/>
          </p:nvSpPr>
          <p:spPr bwMode="auto">
            <a:xfrm>
              <a:off x="249" y="2836"/>
              <a:ext cx="43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79" name="Line 9"/>
            <p:cNvSpPr>
              <a:spLocks noChangeShapeType="1"/>
            </p:cNvSpPr>
            <p:nvPr/>
          </p:nvSpPr>
          <p:spPr bwMode="auto">
            <a:xfrm>
              <a:off x="831" y="2836"/>
              <a:ext cx="48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0" name="Line 10"/>
            <p:cNvSpPr>
              <a:spLocks noChangeShapeType="1"/>
            </p:cNvSpPr>
            <p:nvPr/>
          </p:nvSpPr>
          <p:spPr bwMode="auto">
            <a:xfrm>
              <a:off x="1463" y="2836"/>
              <a:ext cx="43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1" name="Line 11"/>
            <p:cNvSpPr>
              <a:spLocks noChangeShapeType="1"/>
            </p:cNvSpPr>
            <p:nvPr/>
          </p:nvSpPr>
          <p:spPr bwMode="auto">
            <a:xfrm>
              <a:off x="1995" y="2836"/>
              <a:ext cx="43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2" name="Line 12"/>
            <p:cNvSpPr>
              <a:spLocks noChangeShapeType="1"/>
            </p:cNvSpPr>
            <p:nvPr/>
          </p:nvSpPr>
          <p:spPr bwMode="auto">
            <a:xfrm>
              <a:off x="2551" y="2836"/>
              <a:ext cx="32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3" name="Line 13"/>
            <p:cNvSpPr>
              <a:spLocks noChangeShapeType="1"/>
            </p:cNvSpPr>
            <p:nvPr/>
          </p:nvSpPr>
          <p:spPr bwMode="auto">
            <a:xfrm>
              <a:off x="2476" y="2836"/>
              <a:ext cx="2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4" name="Line 14"/>
            <p:cNvSpPr>
              <a:spLocks noChangeShapeType="1"/>
            </p:cNvSpPr>
            <p:nvPr/>
          </p:nvSpPr>
          <p:spPr bwMode="auto">
            <a:xfrm>
              <a:off x="730" y="2836"/>
              <a:ext cx="2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5" name="Line 15"/>
            <p:cNvSpPr>
              <a:spLocks noChangeShapeType="1"/>
            </p:cNvSpPr>
            <p:nvPr/>
          </p:nvSpPr>
          <p:spPr bwMode="auto">
            <a:xfrm>
              <a:off x="1387" y="2836"/>
              <a:ext cx="2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6" name="Line 16"/>
            <p:cNvSpPr>
              <a:spLocks noChangeShapeType="1"/>
            </p:cNvSpPr>
            <p:nvPr/>
          </p:nvSpPr>
          <p:spPr bwMode="auto">
            <a:xfrm>
              <a:off x="1944" y="2836"/>
              <a:ext cx="25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7" name="Line 17"/>
            <p:cNvSpPr>
              <a:spLocks noChangeShapeType="1"/>
            </p:cNvSpPr>
            <p:nvPr/>
          </p:nvSpPr>
          <p:spPr bwMode="auto">
            <a:xfrm>
              <a:off x="325" y="2408"/>
              <a:ext cx="1" cy="83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8" name="Line 18"/>
            <p:cNvSpPr>
              <a:spLocks noChangeShapeType="1"/>
            </p:cNvSpPr>
            <p:nvPr/>
          </p:nvSpPr>
          <p:spPr bwMode="auto">
            <a:xfrm flipV="1">
              <a:off x="325" y="2272"/>
              <a:ext cx="151" cy="13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89" name="Line 19"/>
            <p:cNvSpPr>
              <a:spLocks noChangeShapeType="1"/>
            </p:cNvSpPr>
            <p:nvPr/>
          </p:nvSpPr>
          <p:spPr bwMode="auto">
            <a:xfrm>
              <a:off x="325" y="3241"/>
              <a:ext cx="151" cy="13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0" name="Line 20"/>
            <p:cNvSpPr>
              <a:spLocks noChangeShapeType="1"/>
            </p:cNvSpPr>
            <p:nvPr/>
          </p:nvSpPr>
          <p:spPr bwMode="auto">
            <a:xfrm>
              <a:off x="476" y="2273"/>
              <a:ext cx="456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1" name="Line 21"/>
            <p:cNvSpPr>
              <a:spLocks noChangeShapeType="1"/>
            </p:cNvSpPr>
            <p:nvPr/>
          </p:nvSpPr>
          <p:spPr bwMode="auto">
            <a:xfrm>
              <a:off x="476" y="3376"/>
              <a:ext cx="456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2" name="Line 22"/>
            <p:cNvSpPr>
              <a:spLocks noChangeShapeType="1"/>
            </p:cNvSpPr>
            <p:nvPr/>
          </p:nvSpPr>
          <p:spPr bwMode="auto">
            <a:xfrm>
              <a:off x="476" y="2273"/>
              <a:ext cx="1" cy="56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3" name="Line 23"/>
            <p:cNvSpPr>
              <a:spLocks noChangeShapeType="1"/>
            </p:cNvSpPr>
            <p:nvPr/>
          </p:nvSpPr>
          <p:spPr bwMode="auto">
            <a:xfrm>
              <a:off x="932" y="2137"/>
              <a:ext cx="1" cy="69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4" name="Line 24"/>
            <p:cNvSpPr>
              <a:spLocks noChangeShapeType="1"/>
            </p:cNvSpPr>
            <p:nvPr/>
          </p:nvSpPr>
          <p:spPr bwMode="auto">
            <a:xfrm>
              <a:off x="932" y="3376"/>
              <a:ext cx="1" cy="13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5" name="Line 25"/>
            <p:cNvSpPr>
              <a:spLocks noChangeShapeType="1"/>
            </p:cNvSpPr>
            <p:nvPr/>
          </p:nvSpPr>
          <p:spPr bwMode="auto">
            <a:xfrm>
              <a:off x="932" y="2137"/>
              <a:ext cx="936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6" name="Line 26"/>
            <p:cNvSpPr>
              <a:spLocks noChangeShapeType="1"/>
            </p:cNvSpPr>
            <p:nvPr/>
          </p:nvSpPr>
          <p:spPr bwMode="auto">
            <a:xfrm>
              <a:off x="932" y="3511"/>
              <a:ext cx="936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7" name="Line 27"/>
            <p:cNvSpPr>
              <a:spLocks noChangeShapeType="1"/>
            </p:cNvSpPr>
            <p:nvPr/>
          </p:nvSpPr>
          <p:spPr bwMode="auto">
            <a:xfrm>
              <a:off x="1868" y="2137"/>
              <a:ext cx="152" cy="15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8" name="Line 28"/>
            <p:cNvSpPr>
              <a:spLocks noChangeShapeType="1"/>
            </p:cNvSpPr>
            <p:nvPr/>
          </p:nvSpPr>
          <p:spPr bwMode="auto">
            <a:xfrm flipV="1">
              <a:off x="1868" y="3375"/>
              <a:ext cx="152" cy="13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099" name="Line 29"/>
            <p:cNvSpPr>
              <a:spLocks noChangeShapeType="1"/>
            </p:cNvSpPr>
            <p:nvPr/>
          </p:nvSpPr>
          <p:spPr bwMode="auto">
            <a:xfrm>
              <a:off x="2020" y="2295"/>
              <a:ext cx="60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0" name="Line 30"/>
            <p:cNvSpPr>
              <a:spLocks noChangeShapeType="1"/>
            </p:cNvSpPr>
            <p:nvPr/>
          </p:nvSpPr>
          <p:spPr bwMode="auto">
            <a:xfrm>
              <a:off x="2020" y="3376"/>
              <a:ext cx="607" cy="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1" name="Line 31"/>
            <p:cNvSpPr>
              <a:spLocks noChangeShapeType="1"/>
            </p:cNvSpPr>
            <p:nvPr/>
          </p:nvSpPr>
          <p:spPr bwMode="auto">
            <a:xfrm>
              <a:off x="2627" y="2295"/>
              <a:ext cx="152" cy="112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2" name="Line 32"/>
            <p:cNvSpPr>
              <a:spLocks noChangeShapeType="1"/>
            </p:cNvSpPr>
            <p:nvPr/>
          </p:nvSpPr>
          <p:spPr bwMode="auto">
            <a:xfrm flipV="1">
              <a:off x="2627" y="3240"/>
              <a:ext cx="152" cy="13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3" name="Line 33"/>
            <p:cNvSpPr>
              <a:spLocks noChangeShapeType="1"/>
            </p:cNvSpPr>
            <p:nvPr/>
          </p:nvSpPr>
          <p:spPr bwMode="auto">
            <a:xfrm>
              <a:off x="1868" y="2137"/>
              <a:ext cx="1" cy="698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4" name="Line 34"/>
            <p:cNvSpPr>
              <a:spLocks noChangeShapeType="1"/>
            </p:cNvSpPr>
            <p:nvPr/>
          </p:nvSpPr>
          <p:spPr bwMode="auto">
            <a:xfrm>
              <a:off x="2020" y="2295"/>
              <a:ext cx="1" cy="54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5" name="Line 35"/>
            <p:cNvSpPr>
              <a:spLocks noChangeShapeType="1"/>
            </p:cNvSpPr>
            <p:nvPr/>
          </p:nvSpPr>
          <p:spPr bwMode="auto">
            <a:xfrm>
              <a:off x="2627" y="2295"/>
              <a:ext cx="1" cy="54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6" name="Line 36"/>
            <p:cNvSpPr>
              <a:spLocks noChangeShapeType="1"/>
            </p:cNvSpPr>
            <p:nvPr/>
          </p:nvSpPr>
          <p:spPr bwMode="auto">
            <a:xfrm>
              <a:off x="2779" y="2408"/>
              <a:ext cx="1" cy="833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357563"/>
            <a:ext cx="3798887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2698750" y="3213100"/>
            <a:ext cx="1227138" cy="7921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19" name="Line 39"/>
          <p:cNvSpPr>
            <a:spLocks noChangeShapeType="1"/>
          </p:cNvSpPr>
          <p:nvPr/>
        </p:nvSpPr>
        <p:spPr bwMode="auto">
          <a:xfrm>
            <a:off x="3924300" y="3213100"/>
            <a:ext cx="1800225" cy="7921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0" name="Line 40"/>
          <p:cNvSpPr>
            <a:spLocks noChangeShapeType="1"/>
          </p:cNvSpPr>
          <p:nvPr/>
        </p:nvSpPr>
        <p:spPr bwMode="auto">
          <a:xfrm>
            <a:off x="3924300" y="3213100"/>
            <a:ext cx="3168650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21" name="Text Box 41"/>
          <p:cNvSpPr txBox="1">
            <a:spLocks noChangeArrowheads="1"/>
          </p:cNvSpPr>
          <p:nvPr/>
        </p:nvSpPr>
        <p:spPr bwMode="auto">
          <a:xfrm>
            <a:off x="3995738" y="2852738"/>
            <a:ext cx="36004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Половина  вида</a:t>
            </a:r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 flipV="1">
            <a:off x="3924300" y="4435475"/>
            <a:ext cx="2232025" cy="15160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3" name="Line 43"/>
          <p:cNvSpPr>
            <a:spLocks noChangeShapeType="1"/>
          </p:cNvSpPr>
          <p:nvPr/>
        </p:nvSpPr>
        <p:spPr bwMode="auto">
          <a:xfrm flipH="1" flipV="1">
            <a:off x="3490913" y="4506913"/>
            <a:ext cx="434975" cy="1444625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3924300" y="5949950"/>
            <a:ext cx="2665413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 flipH="1" flipV="1">
            <a:off x="2193925" y="5299075"/>
            <a:ext cx="723900" cy="1084263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6" name="Line 46"/>
          <p:cNvSpPr>
            <a:spLocks noChangeShapeType="1"/>
          </p:cNvSpPr>
          <p:nvPr/>
        </p:nvSpPr>
        <p:spPr bwMode="auto">
          <a:xfrm>
            <a:off x="2916238" y="6381750"/>
            <a:ext cx="4032250" cy="158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27" name="Line 47"/>
          <p:cNvSpPr>
            <a:spLocks noChangeShapeType="1"/>
          </p:cNvSpPr>
          <p:nvPr/>
        </p:nvSpPr>
        <p:spPr bwMode="auto">
          <a:xfrm flipV="1">
            <a:off x="6948488" y="5156200"/>
            <a:ext cx="503237" cy="1227138"/>
          </a:xfrm>
          <a:prstGeom prst="line">
            <a:avLst/>
          </a:prstGeom>
          <a:noFill/>
          <a:ln w="2844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4211638" y="5589588"/>
            <a:ext cx="25209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333399"/>
                </a:solidFill>
              </a:rPr>
              <a:t>Ось  симметрии</a:t>
            </a: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2700338" y="6021388"/>
            <a:ext cx="3671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333399"/>
                </a:solidFill>
              </a:rPr>
              <a:t>Половина  разреза</a:t>
            </a:r>
          </a:p>
        </p:txBody>
      </p:sp>
      <p:sp>
        <p:nvSpPr>
          <p:cNvPr id="45075" name="AutoShape 5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AutoShape 5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987824" y="260648"/>
            <a:ext cx="261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CC3300"/>
                </a:solidFill>
              </a:rPr>
              <a:t>ЗАПОМНИТЬ!</a:t>
            </a:r>
            <a:endParaRPr lang="ru-RU" sz="28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10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10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5" dur="10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9" dur="10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3" dur="10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2" dur="10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6" dur="10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46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8" grpId="0" animBg="1"/>
      <p:bldP spid="46119" grpId="0" animBg="1"/>
      <p:bldP spid="46120" grpId="0" animBg="1"/>
      <p:bldP spid="46122" grpId="0" animBg="1"/>
      <p:bldP spid="46123" grpId="0" animBg="1"/>
      <p:bldP spid="46124" grpId="0" animBg="1"/>
      <p:bldP spid="46125" grpId="0" animBg="1"/>
      <p:bldP spid="46126" grpId="0" animBg="1"/>
      <p:bldP spid="461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2"/>
          <p:cNvSpPr>
            <a:spLocks noChangeArrowheads="1"/>
          </p:cNvSpPr>
          <p:nvPr/>
        </p:nvSpPr>
        <p:spPr bwMode="auto">
          <a:xfrm>
            <a:off x="1587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547664" y="2420888"/>
            <a:ext cx="6270625" cy="3979862"/>
            <a:chOff x="975" y="1207"/>
            <a:chExt cx="3950" cy="2507"/>
          </a:xfrm>
        </p:grpSpPr>
        <p:pic>
          <p:nvPicPr>
            <p:cNvPr id="4608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380"/>
              <a:ext cx="3951" cy="23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6089" name="Text Box 6"/>
            <p:cNvSpPr txBox="1">
              <a:spLocks noChangeArrowheads="1"/>
            </p:cNvSpPr>
            <p:nvPr/>
          </p:nvSpPr>
          <p:spPr bwMode="auto">
            <a:xfrm>
              <a:off x="2880" y="1570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6090" name="Text Box 7"/>
            <p:cNvSpPr txBox="1">
              <a:spLocks noChangeArrowheads="1"/>
            </p:cNvSpPr>
            <p:nvPr/>
          </p:nvSpPr>
          <p:spPr bwMode="auto">
            <a:xfrm>
              <a:off x="2835" y="1207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6091" name="Text Box 8"/>
            <p:cNvSpPr txBox="1">
              <a:spLocks noChangeArrowheads="1"/>
            </p:cNvSpPr>
            <p:nvPr/>
          </p:nvSpPr>
          <p:spPr bwMode="auto">
            <a:xfrm>
              <a:off x="3016" y="1389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6092" name="Text Box 9"/>
            <p:cNvSpPr txBox="1">
              <a:spLocks noChangeArrowheads="1"/>
            </p:cNvSpPr>
            <p:nvPr/>
          </p:nvSpPr>
          <p:spPr bwMode="auto">
            <a:xfrm>
              <a:off x="2790" y="3430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6093" name="Text Box 10"/>
            <p:cNvSpPr txBox="1">
              <a:spLocks noChangeArrowheads="1"/>
            </p:cNvSpPr>
            <p:nvPr/>
          </p:nvSpPr>
          <p:spPr bwMode="auto">
            <a:xfrm>
              <a:off x="4559" y="3430"/>
              <a:ext cx="272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</p:grpSp>
      <p:sp>
        <p:nvSpPr>
          <p:cNvPr id="46085" name="AutoShape 1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AutoShape 1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AutoShap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7584" y="40466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</a:rPr>
              <a:t>Вопрос: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КАК НАНОСЯТСЯ РАЗМЕРЫ, ОТНОСЯЩИЕСЯ К ЭЛЕМЕНТУ, ВЫЧЕРЧЕННОМУ ТОЛЬКО ДО ОСИ?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12474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u="sng" dirty="0" smtClean="0">
                <a:solidFill>
                  <a:srgbClr val="7030A0"/>
                </a:solidFill>
              </a:rPr>
              <a:t>Ответ: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</a:rPr>
              <a:t>РАЗМЕРНЫЕ  ЛИНИИ,  ОТНОСЯЩИЕСЯ  К ЭЛЕМЕНТУ ДЕТАЛИ,  ВЫЧЕРЧЕННОМУ  ТОЛЬКО  ДО  ОСИ СИММЕТРИИ,  ПРОВОДЯТ ЧУТЬ  ДАЛЬШЕ ОСИ  И ОГРАНИЧИВАЮТ  СТРЕЛКОЙ С ОДНОЙ  СТОРОНЫ.  РАЗМЕР УКАЗЫВАЮТ ПОЛНЫЙ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1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68313" y="1628775"/>
            <a:ext cx="8121651" cy="4695826"/>
            <a:chOff x="295" y="1026"/>
            <a:chExt cx="5116" cy="2958"/>
          </a:xfrm>
        </p:grpSpPr>
        <p:pic>
          <p:nvPicPr>
            <p:cNvPr id="471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1026"/>
              <a:ext cx="4979" cy="2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522" y="2479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4" name="Text Box 7"/>
            <p:cNvSpPr txBox="1">
              <a:spLocks noChangeArrowheads="1"/>
            </p:cNvSpPr>
            <p:nvPr/>
          </p:nvSpPr>
          <p:spPr bwMode="auto">
            <a:xfrm>
              <a:off x="749" y="2297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5" name="Text Box 8"/>
            <p:cNvSpPr txBox="1">
              <a:spLocks noChangeArrowheads="1"/>
            </p:cNvSpPr>
            <p:nvPr/>
          </p:nvSpPr>
          <p:spPr bwMode="auto">
            <a:xfrm>
              <a:off x="295" y="2252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2790" y="2479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7" name="Text Box 10"/>
            <p:cNvSpPr txBox="1">
              <a:spLocks noChangeArrowheads="1"/>
            </p:cNvSpPr>
            <p:nvPr/>
          </p:nvSpPr>
          <p:spPr bwMode="auto">
            <a:xfrm>
              <a:off x="4741" y="2387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8" name="Text Box 11"/>
            <p:cNvSpPr txBox="1">
              <a:spLocks noChangeArrowheads="1"/>
            </p:cNvSpPr>
            <p:nvPr/>
          </p:nvSpPr>
          <p:spPr bwMode="auto">
            <a:xfrm>
              <a:off x="4922" y="2206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buClr>
                  <a:srgbClr val="CC3300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CC33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19" name="Text Box 12"/>
            <p:cNvSpPr txBox="1">
              <a:spLocks noChangeArrowheads="1"/>
            </p:cNvSpPr>
            <p:nvPr/>
          </p:nvSpPr>
          <p:spPr bwMode="auto">
            <a:xfrm>
              <a:off x="5103" y="2341"/>
              <a:ext cx="308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wrap="square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  <p:sp>
          <p:nvSpPr>
            <p:cNvPr id="47120" name="Text Box 13"/>
            <p:cNvSpPr txBox="1">
              <a:spLocks noChangeArrowheads="1"/>
            </p:cNvSpPr>
            <p:nvPr/>
          </p:nvSpPr>
          <p:spPr bwMode="auto">
            <a:xfrm>
              <a:off x="2382" y="2070"/>
              <a:ext cx="25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 lIns="90000" tIns="46800" rIns="90000" bIns="46800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>
                  <a:solidFill>
                    <a:srgbClr val="000000"/>
                  </a:solidFill>
                  <a:cs typeface="Arial" charset="0"/>
                </a:rPr>
                <a:t>Ǿ</a:t>
              </a:r>
            </a:p>
          </p:txBody>
        </p:sp>
      </p:grp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187450" y="549275"/>
            <a:ext cx="65532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 smtClean="0">
                <a:solidFill>
                  <a:srgbClr val="333399"/>
                </a:solidFill>
              </a:rPr>
              <a:t>НАНЕСЕНИЕ РАЗМЕРОВ</a:t>
            </a:r>
            <a:endParaRPr lang="ru-RU" sz="2400" b="1" i="1" dirty="0">
              <a:solidFill>
                <a:srgbClr val="333399"/>
              </a:solidFill>
            </a:endParaRPr>
          </a:p>
        </p:txBody>
      </p:sp>
      <p:sp>
        <p:nvSpPr>
          <p:cNvPr id="47109" name="AutoShape 1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1" name="AutoShape 1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662" y="3498744"/>
            <a:ext cx="188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66585" y="2662383"/>
            <a:ext cx="107157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230933" y="3412481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59561" y="305529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38486" y="2733821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659957" y="3412482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60287" y="3341043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67443" y="2662383"/>
            <a:ext cx="1071570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64291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100010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100010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2198" y="100010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42873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3702" y="350043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6050" y="342900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062038"/>
            <a:ext cx="74771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47664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ЧЕРТЁЖ ДЕТАЛИ « ВТУЛКА»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19075" y="562070"/>
            <a:ext cx="5218644" cy="663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§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25, стр.146 – 148, рис.196. Задание выполнить в тетради.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2276872"/>
            <a:ext cx="3814142" cy="3403898"/>
            <a:chOff x="323528" y="2276872"/>
            <a:chExt cx="3814142" cy="340389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154" y="2276872"/>
              <a:ext cx="3565742" cy="34038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323528" y="3928241"/>
              <a:ext cx="3814142" cy="0"/>
              <a:chOff x="204" y="2115"/>
              <a:chExt cx="2856" cy="0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04" y="2115"/>
                <a:ext cx="453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884" y="2115"/>
                <a:ext cx="816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927" y="2115"/>
                <a:ext cx="544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698" y="2115"/>
                <a:ext cx="363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748" y="2115"/>
                <a:ext cx="46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791" y="2115"/>
                <a:ext cx="46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2562" y="2115"/>
                <a:ext cx="46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8004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83568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вычертить половину вида в соединении с половиной разреза (пример выполнения задания)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17008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Выполнение задания,  рисунок 196 (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8104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Результат  выполнения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04813"/>
            <a:ext cx="4391025" cy="186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565400"/>
            <a:ext cx="4438650" cy="192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724400"/>
            <a:ext cx="4448175" cy="189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5032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3284538"/>
            <a:ext cx="5032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Б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3850" y="5445125"/>
            <a:ext cx="5032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372225" y="476250"/>
            <a:ext cx="1800225" cy="1728788"/>
          </a:xfrm>
          <a:prstGeom prst="ellips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6588125" y="692150"/>
            <a:ext cx="1368425" cy="1296988"/>
          </a:xfrm>
          <a:prstGeom prst="ellipse">
            <a:avLst/>
          </a:prstGeom>
          <a:noFill/>
          <a:ln w="3816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6732588" y="836613"/>
            <a:ext cx="1079500" cy="1008062"/>
          </a:xfrm>
          <a:prstGeom prst="ellips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6877050" y="981075"/>
            <a:ext cx="790575" cy="719138"/>
          </a:xfrm>
          <a:prstGeom prst="ellips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227763" y="2492375"/>
            <a:ext cx="2087562" cy="2014538"/>
            <a:chOff x="3923" y="1570"/>
            <a:chExt cx="1315" cy="1269"/>
          </a:xfrm>
        </p:grpSpPr>
        <p:sp>
          <p:nvSpPr>
            <p:cNvPr id="8228" name="Oval 15"/>
            <p:cNvSpPr>
              <a:spLocks noChangeArrowheads="1"/>
            </p:cNvSpPr>
            <p:nvPr/>
          </p:nvSpPr>
          <p:spPr bwMode="auto">
            <a:xfrm>
              <a:off x="4014" y="1660"/>
              <a:ext cx="1134" cy="1089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Oval 16"/>
            <p:cNvSpPr>
              <a:spLocks noChangeArrowheads="1"/>
            </p:cNvSpPr>
            <p:nvPr/>
          </p:nvSpPr>
          <p:spPr bwMode="auto">
            <a:xfrm>
              <a:off x="4150" y="1796"/>
              <a:ext cx="862" cy="817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Oval 17"/>
            <p:cNvSpPr>
              <a:spLocks noChangeArrowheads="1"/>
            </p:cNvSpPr>
            <p:nvPr/>
          </p:nvSpPr>
          <p:spPr bwMode="auto">
            <a:xfrm>
              <a:off x="4241" y="1887"/>
              <a:ext cx="680" cy="635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Oval 18"/>
            <p:cNvSpPr>
              <a:spLocks noChangeArrowheads="1"/>
            </p:cNvSpPr>
            <p:nvPr/>
          </p:nvSpPr>
          <p:spPr bwMode="auto">
            <a:xfrm>
              <a:off x="4332" y="1978"/>
              <a:ext cx="498" cy="453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Line 19"/>
            <p:cNvSpPr>
              <a:spLocks noChangeShapeType="1"/>
            </p:cNvSpPr>
            <p:nvPr/>
          </p:nvSpPr>
          <p:spPr bwMode="auto">
            <a:xfrm>
              <a:off x="3923" y="2205"/>
              <a:ext cx="131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20"/>
            <p:cNvSpPr>
              <a:spLocks noChangeShapeType="1"/>
            </p:cNvSpPr>
            <p:nvPr/>
          </p:nvSpPr>
          <p:spPr bwMode="auto">
            <a:xfrm>
              <a:off x="4604" y="1570"/>
              <a:ext cx="1" cy="127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227763" y="4652963"/>
            <a:ext cx="2087562" cy="2014537"/>
            <a:chOff x="3923" y="2931"/>
            <a:chExt cx="1315" cy="1269"/>
          </a:xfrm>
        </p:grpSpPr>
        <p:sp>
          <p:nvSpPr>
            <p:cNvPr id="8222" name="Oval 22"/>
            <p:cNvSpPr>
              <a:spLocks noChangeArrowheads="1"/>
            </p:cNvSpPr>
            <p:nvPr/>
          </p:nvSpPr>
          <p:spPr bwMode="auto">
            <a:xfrm>
              <a:off x="4014" y="3021"/>
              <a:ext cx="1134" cy="1089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Oval 23"/>
            <p:cNvSpPr>
              <a:spLocks noChangeArrowheads="1"/>
            </p:cNvSpPr>
            <p:nvPr/>
          </p:nvSpPr>
          <p:spPr bwMode="auto">
            <a:xfrm>
              <a:off x="4150" y="3157"/>
              <a:ext cx="862" cy="817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Oval 24"/>
            <p:cNvSpPr>
              <a:spLocks noChangeArrowheads="1"/>
            </p:cNvSpPr>
            <p:nvPr/>
          </p:nvSpPr>
          <p:spPr bwMode="auto">
            <a:xfrm>
              <a:off x="4241" y="3248"/>
              <a:ext cx="680" cy="635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Oval 25"/>
            <p:cNvSpPr>
              <a:spLocks noChangeArrowheads="1"/>
            </p:cNvSpPr>
            <p:nvPr/>
          </p:nvSpPr>
          <p:spPr bwMode="auto">
            <a:xfrm>
              <a:off x="4332" y="3339"/>
              <a:ext cx="498" cy="453"/>
            </a:xfrm>
            <a:prstGeom prst="ellips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Line 26"/>
            <p:cNvSpPr>
              <a:spLocks noChangeShapeType="1"/>
            </p:cNvSpPr>
            <p:nvPr/>
          </p:nvSpPr>
          <p:spPr bwMode="auto">
            <a:xfrm>
              <a:off x="3923" y="3566"/>
              <a:ext cx="131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Line 27"/>
            <p:cNvSpPr>
              <a:spLocks noChangeShapeType="1"/>
            </p:cNvSpPr>
            <p:nvPr/>
          </p:nvSpPr>
          <p:spPr bwMode="auto">
            <a:xfrm>
              <a:off x="4604" y="2931"/>
              <a:ext cx="1" cy="127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6227763" y="1341438"/>
            <a:ext cx="2089150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7235825" y="333375"/>
            <a:ext cx="73025" cy="201612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5148263" y="476250"/>
            <a:ext cx="2087562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5148263" y="2205038"/>
            <a:ext cx="2160587" cy="1587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148263" y="692150"/>
            <a:ext cx="2087562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5148263" y="1989138"/>
            <a:ext cx="2160587" cy="1587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5364163" y="1341438"/>
            <a:ext cx="863600" cy="1587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4" name="Line 35"/>
          <p:cNvSpPr>
            <a:spLocks noChangeShapeType="1"/>
          </p:cNvSpPr>
          <p:nvPr/>
        </p:nvSpPr>
        <p:spPr bwMode="auto">
          <a:xfrm>
            <a:off x="3132138" y="765175"/>
            <a:ext cx="158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3132138" y="836613"/>
            <a:ext cx="4103687" cy="1587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3132138" y="1844675"/>
            <a:ext cx="4176712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3492500" y="981075"/>
            <a:ext cx="3743325" cy="1588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3492500" y="1700213"/>
            <a:ext cx="3816350" cy="1587"/>
          </a:xfrm>
          <a:prstGeom prst="line">
            <a:avLst/>
          </a:prstGeom>
          <a:noFill/>
          <a:ln w="19080">
            <a:solidFill>
              <a:srgbClr val="CC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9" name="AutoShape 4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AutoShape 41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1" name="AutoShape 4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39552" y="22048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</a:rPr>
              <a:t>Какой рисунок, А, Б или В, выполнен правильно? </a:t>
            </a:r>
            <a:endParaRPr lang="ru-RU" sz="2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3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4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0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3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71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7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7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8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9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6" grpId="1" animBg="1"/>
      <p:bldP spid="9227" grpId="0" animBg="1"/>
      <p:bldP spid="9227" grpId="1" animBg="1"/>
      <p:bldP spid="9228" grpId="0" animBg="1"/>
      <p:bldP spid="9228" grpId="1" animBg="1"/>
      <p:bldP spid="9229" grpId="0" animBg="1"/>
      <p:bldP spid="9229" grpId="1" animBg="1"/>
      <p:bldP spid="9244" grpId="0" animBg="1"/>
      <p:bldP spid="9244" grpId="1" animBg="1"/>
      <p:bldP spid="9245" grpId="0" animBg="1"/>
      <p:bldP spid="9245" grpId="1" animBg="1"/>
      <p:bldP spid="9246" grpId="0" animBg="1"/>
      <p:bldP spid="9246" grpId="1" animBg="1"/>
      <p:bldP spid="9247" grpId="0" animBg="1"/>
      <p:bldP spid="9247" grpId="1" animBg="1"/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2" grpId="0" animBg="1"/>
      <p:bldP spid="9252" grpId="1" animBg="1"/>
      <p:bldP spid="9253" grpId="0" animBg="1"/>
      <p:bldP spid="9253" grpId="1" animBg="1"/>
      <p:bldP spid="9254" grpId="0" animBg="1"/>
      <p:bldP spid="9254" grpId="1" animBg="1"/>
      <p:bldP spid="9255" grpId="0" animBg="1"/>
      <p:bldP spid="9255" grpId="1" animBg="1"/>
      <p:bldP spid="4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83568" y="1988840"/>
            <a:ext cx="8136582" cy="24982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СОЕДИНЕНИЕ    ВИДА  И  </a:t>
            </a:r>
          </a:p>
          <a:p>
            <a:pPr algn="ctr"/>
            <a:r>
              <a:rPr lang="ru-RU" sz="36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  РАЗРЕЗА</a:t>
            </a:r>
            <a:endParaRPr lang="ru-RU" sz="3600" b="1" kern="1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339753" y="692696"/>
            <a:ext cx="4968552" cy="647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ТЕМА  УРОКА</a:t>
            </a:r>
          </a:p>
        </p:txBody>
      </p:sp>
      <p:sp>
        <p:nvSpPr>
          <p:cNvPr id="4101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7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25144"/>
            <a:ext cx="2434680" cy="166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97152"/>
            <a:ext cx="3024336" cy="1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19672" y="620688"/>
            <a:ext cx="5760640" cy="7193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ЦЕЛИ  УРОКА: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7993063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НАУЧИТЬСЯ  ВЫПОЛНЯТЬ  ЧЕРТЕЖИ  С ПРИМЕНЕНИЕМ  СОЕДИНЕНИЙ  ВИДА   И РАЗРЕЗА;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3644900"/>
            <a:ext cx="7705725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РАЗВИТЬ  ПРОСТРАНСТВЕННОЕ  ПРЕДСТАВЛЕНИЕ  И ПРОСТРАНСТВЕННОЕ  МЫШЛЕНИЕ;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5157788"/>
            <a:ext cx="7848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ВОСПИТАТЬ  ТОЧНОСТЬ  И  АККУРАТНОСТЬ  ГРАФИЧЕСКИХ  ПОСТРОЕНИЙ</a:t>
            </a:r>
          </a:p>
        </p:txBody>
      </p:sp>
      <p:sp>
        <p:nvSpPr>
          <p:cNvPr id="5127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3" dur="8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4" dur="8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5" dur="8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kern="10" dirty="0" smtClean="0">
                <a:ln w="12600">
                  <a:solidFill>
                    <a:srgbClr val="00206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СОЕДИНЕНИЕ   ЧАСТИ  ВИДА  И </a:t>
            </a:r>
          </a:p>
          <a:p>
            <a:pPr algn="ctr"/>
            <a:r>
              <a:rPr lang="ru-RU" sz="3200" b="1" kern="10" dirty="0" smtClean="0">
                <a:ln w="12600">
                  <a:solidFill>
                    <a:srgbClr val="00206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ffectLst>
                  <a:outerShdw dist="40186" dir="1096358" algn="ctr" rotWithShape="0">
                    <a:srgbClr val="9999FF"/>
                  </a:outerShdw>
                </a:effectLst>
                <a:latin typeface="Arial"/>
                <a:cs typeface="Arial"/>
              </a:rPr>
              <a:t> ЧАСТИ  РАЗРЕЗА</a:t>
            </a:r>
            <a:endParaRPr kumimoji="0" lang="ru-RU" sz="3200" b="0" i="0" u="none" strike="noStrike" cap="none" normalizeH="0" baseline="0" dirty="0" smtClean="0">
              <a:ln w="12600">
                <a:solidFill>
                  <a:srgbClr val="002060"/>
                </a:solidFill>
                <a:miter lim="800000"/>
                <a:headEnd/>
                <a:tailEnd/>
              </a:ln>
              <a:solidFill>
                <a:srgbClr val="00B050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47378" y="1268760"/>
            <a:ext cx="8496622" cy="94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Форма  многих деталей не может быть выявлена только разрезом или только видом.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141663"/>
            <a:ext cx="3444875" cy="286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2276872"/>
            <a:ext cx="3744417" cy="14958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72607" cy="2377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" dur="8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0" dur="8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1" dur="8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60425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Чтобы иметь полное представление о форме детали, целесообразно соединить часть вида и часть разреза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89363"/>
            <a:ext cx="4392612" cy="284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916113"/>
            <a:ext cx="4392612" cy="166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141663"/>
            <a:ext cx="3444875" cy="286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1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Rectangle 2"/>
          <p:cNvSpPr>
            <a:spLocks noChangeArrowheads="1"/>
          </p:cNvSpPr>
          <p:nvPr/>
        </p:nvSpPr>
        <p:spPr bwMode="auto">
          <a:xfrm>
            <a:off x="0" y="0"/>
            <a:ext cx="9144001" cy="6858001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67544" y="188640"/>
            <a:ext cx="8496944" cy="64807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403350" y="1412875"/>
            <a:ext cx="6697663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49630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333399"/>
                </a:solidFill>
              </a:rPr>
              <a:t>Границей между частью вида и частью разреза является сплошная волнистая тонкая линия, которая проводится от руки.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284538"/>
            <a:ext cx="3756025" cy="250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00213"/>
            <a:ext cx="3671887" cy="144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420938"/>
            <a:ext cx="3444875" cy="286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1" name="Freeform 9"/>
          <p:cNvSpPr>
            <a:spLocks noChangeArrowheads="1"/>
          </p:cNvSpPr>
          <p:nvPr/>
        </p:nvSpPr>
        <p:spPr bwMode="auto">
          <a:xfrm>
            <a:off x="2557463" y="1749425"/>
            <a:ext cx="134937" cy="1311275"/>
          </a:xfrm>
          <a:custGeom>
            <a:avLst/>
            <a:gdLst>
              <a:gd name="T0" fmla="*/ 85684989 w 85"/>
              <a:gd name="T1" fmla="*/ 2081649241 h 826"/>
              <a:gd name="T2" fmla="*/ 0 w 85"/>
              <a:gd name="T3" fmla="*/ 1766630597 h 826"/>
              <a:gd name="T4" fmla="*/ 105846182 w 85"/>
              <a:gd name="T5" fmla="*/ 1577617743 h 826"/>
              <a:gd name="T6" fmla="*/ 168849038 w 85"/>
              <a:gd name="T7" fmla="*/ 546873149 h 826"/>
              <a:gd name="T8" fmla="*/ 168849038 w 85"/>
              <a:gd name="T9" fmla="*/ 83165950 h 826"/>
              <a:gd name="T10" fmla="*/ 126007350 w 85"/>
              <a:gd name="T11" fmla="*/ 20161250 h 826"/>
              <a:gd name="T12" fmla="*/ 126007350 w 85"/>
              <a:gd name="T13" fmla="*/ 0 h 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"/>
              <a:gd name="T22" fmla="*/ 0 h 826"/>
              <a:gd name="T23" fmla="*/ 85 w 85"/>
              <a:gd name="T24" fmla="*/ 826 h 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" h="826">
                <a:moveTo>
                  <a:pt x="34" y="826"/>
                </a:moveTo>
                <a:cubicBezTo>
                  <a:pt x="23" y="779"/>
                  <a:pt x="14" y="745"/>
                  <a:pt x="0" y="701"/>
                </a:cubicBezTo>
                <a:cubicBezTo>
                  <a:pt x="39" y="644"/>
                  <a:pt x="28" y="670"/>
                  <a:pt x="42" y="626"/>
                </a:cubicBezTo>
                <a:cubicBezTo>
                  <a:pt x="39" y="545"/>
                  <a:pt x="5" y="309"/>
                  <a:pt x="67" y="217"/>
                </a:cubicBezTo>
                <a:cubicBezTo>
                  <a:pt x="85" y="143"/>
                  <a:pt x="85" y="158"/>
                  <a:pt x="67" y="33"/>
                </a:cubicBezTo>
                <a:cubicBezTo>
                  <a:pt x="66" y="23"/>
                  <a:pt x="55" y="17"/>
                  <a:pt x="50" y="8"/>
                </a:cubicBezTo>
                <a:cubicBezTo>
                  <a:pt x="49" y="6"/>
                  <a:pt x="50" y="3"/>
                  <a:pt x="50" y="0"/>
                </a:cubicBezTo>
              </a:path>
            </a:pathLst>
          </a:custGeom>
          <a:noFill/>
          <a:ln w="2844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2627313" y="1987550"/>
            <a:ext cx="1800225" cy="579438"/>
          </a:xfrm>
          <a:prstGeom prst="line">
            <a:avLst/>
          </a:prstGeom>
          <a:noFill/>
          <a:ln w="28440">
            <a:solidFill>
              <a:srgbClr val="9933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427538" y="1989138"/>
            <a:ext cx="4032250" cy="1587"/>
          </a:xfrm>
          <a:prstGeom prst="line">
            <a:avLst/>
          </a:prstGeom>
          <a:noFill/>
          <a:ln w="2844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27538" y="1557338"/>
            <a:ext cx="3960812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CC3300"/>
                </a:solidFill>
              </a:rPr>
              <a:t>Граница – волнистая линия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1114425" y="2347913"/>
            <a:ext cx="866775" cy="219075"/>
          </a:xfrm>
          <a:prstGeom prst="line">
            <a:avLst/>
          </a:prstGeom>
          <a:noFill/>
          <a:ln w="28440">
            <a:solidFill>
              <a:srgbClr val="9933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23528" y="1556792"/>
            <a:ext cx="1116013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solidFill>
                  <a:srgbClr val="CC3300"/>
                </a:solidFill>
              </a:rPr>
              <a:t>Часть вида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3562350" y="2420938"/>
            <a:ext cx="1011238" cy="503237"/>
          </a:xfrm>
          <a:prstGeom prst="line">
            <a:avLst/>
          </a:prstGeom>
          <a:noFill/>
          <a:ln w="28440">
            <a:solidFill>
              <a:srgbClr val="99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643438" y="2133600"/>
            <a:ext cx="136842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>
                <a:solidFill>
                  <a:srgbClr val="CC3300"/>
                </a:solidFill>
              </a:rPr>
              <a:t>Часть разреза</a:t>
            </a:r>
          </a:p>
        </p:txBody>
      </p:sp>
      <p:sp>
        <p:nvSpPr>
          <p:cNvPr id="12304" name="AutoShape 1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Document">
            <a:avLst/>
          </a:prstGeom>
          <a:solidFill>
            <a:srgbClr val="F0771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AutoShape 1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0" y="6381750"/>
            <a:ext cx="395288" cy="476250"/>
          </a:xfrm>
          <a:prstGeom prst="actionButtonHom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6" name="AutoShape 1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56100" y="6381750"/>
            <a:ext cx="431800" cy="476250"/>
          </a:xfrm>
          <a:prstGeom prst="actionButtonInformation">
            <a:avLst/>
          </a:prstGeom>
          <a:solidFill>
            <a:srgbClr val="EEC61E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3528" y="5661248"/>
            <a:ext cx="8640763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>
                <a:srgbClr val="99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Данный пример характеризует рациональный способ построения чертежа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6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6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60"/>
                            </p:stCondLst>
                            <p:childTnLst>
                              <p:par>
                                <p:cTn id="2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6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46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6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46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6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6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4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5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4" dur="8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" dur="8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6" dur="8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animBg="1"/>
      <p:bldP spid="13325" grpId="0" animBg="1"/>
      <p:bldP spid="133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887</Words>
  <Application>Microsoft Office PowerPoint</Application>
  <PresentationFormat>Экран (4:3)</PresentationFormat>
  <Paragraphs>152</Paragraphs>
  <Slides>35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Zerber</dc:creator>
  <cp:lastModifiedBy>Roman</cp:lastModifiedBy>
  <cp:revision>69</cp:revision>
  <dcterms:modified xsi:type="dcterms:W3CDTF">2012-05-20T12:43:42Z</dcterms:modified>
</cp:coreProperties>
</file>