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4"/>
  </p:notesMasterIdLst>
  <p:sldIdLst>
    <p:sldId id="274" r:id="rId2"/>
    <p:sldId id="278" r:id="rId3"/>
    <p:sldId id="275" r:id="rId4"/>
    <p:sldId id="276" r:id="rId5"/>
    <p:sldId id="279" r:id="rId6"/>
    <p:sldId id="313" r:id="rId7"/>
    <p:sldId id="281" r:id="rId8"/>
    <p:sldId id="277" r:id="rId9"/>
    <p:sldId id="272" r:id="rId10"/>
    <p:sldId id="282" r:id="rId11"/>
    <p:sldId id="283" r:id="rId12"/>
    <p:sldId id="284" r:id="rId13"/>
    <p:sldId id="271" r:id="rId14"/>
    <p:sldId id="260" r:id="rId15"/>
    <p:sldId id="264" r:id="rId16"/>
    <p:sldId id="291" r:id="rId17"/>
    <p:sldId id="292" r:id="rId18"/>
    <p:sldId id="288" r:id="rId19"/>
    <p:sldId id="287" r:id="rId20"/>
    <p:sldId id="293" r:id="rId21"/>
    <p:sldId id="290" r:id="rId22"/>
    <p:sldId id="294" r:id="rId23"/>
    <p:sldId id="295" r:id="rId24"/>
    <p:sldId id="296" r:id="rId25"/>
    <p:sldId id="297" r:id="rId26"/>
    <p:sldId id="298" r:id="rId27"/>
    <p:sldId id="299" r:id="rId28"/>
    <p:sldId id="301" r:id="rId29"/>
    <p:sldId id="300" r:id="rId30"/>
    <p:sldId id="289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4" r:id="rId40"/>
    <p:sldId id="316" r:id="rId41"/>
    <p:sldId id="315" r:id="rId42"/>
    <p:sldId id="317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 autoAdjust="0"/>
    <p:restoredTop sz="94660"/>
  </p:normalViewPr>
  <p:slideViewPr>
    <p:cSldViewPr>
      <p:cViewPr varScale="1">
        <p:scale>
          <a:sx n="50" d="100"/>
          <a:sy n="50" d="100"/>
        </p:scale>
        <p:origin x="-1262" y="38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77;&#1079;&#1077;&#1085;&#1090;&#1072;&#1094;&#1080;&#1103;.PPT.pptx#16. &#1047;&#1040;&#1055;&#1056;&#1040;&#1042;&#1050;&#1040; &#1044;&#1051;&#1071; &#1057;&#1054;&#1051;&#1071;&#1053;&#1054;&#1050;" TargetMode="External"/><Relationship Id="rId2" Type="http://schemas.openxmlformats.org/officeDocument/2006/relationships/hyperlink" Target="&#1055;&#1088;&#1077;&#1079;&#1077;&#1085;&#1090;&#1072;&#1094;&#1080;&#1103;.PPT.pptx#17. &#1042; &#1057;&#1054;&#1057;&#1058;&#1040;&#1042; &#1057;&#1054;&#1051;&#1071;&#1053;&#1054;&#1050; &#1042;&#1061;&#1054;&#1044;&#1071;&#1058;:" TargetMode="External"/><Relationship Id="rId1" Type="http://schemas.openxmlformats.org/officeDocument/2006/relationships/hyperlink" Target="&#1055;&#1088;&#1077;&#1079;&#1077;&#1085;&#1090;&#1072;&#1094;&#1080;&#1103;.PPT.pptx#15. &#1057;&#1083;&#1072;&#1081;&#1076; 15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77;&#1079;&#1077;&#1085;&#1090;&#1072;&#1094;&#1080;&#1103;.PPT.pptx#16. &#1047;&#1040;&#1055;&#1056;&#1040;&#1042;&#1050;&#1040; &#1044;&#1051;&#1071; &#1057;&#1054;&#1051;&#1071;&#1053;&#1054;&#1050;" TargetMode="External"/><Relationship Id="rId2" Type="http://schemas.openxmlformats.org/officeDocument/2006/relationships/hyperlink" Target="&#1055;&#1088;&#1077;&#1079;&#1077;&#1085;&#1090;&#1072;&#1094;&#1080;&#1103;.PPT.pptx#17. &#1042; &#1057;&#1054;&#1057;&#1058;&#1040;&#1042; &#1057;&#1054;&#1051;&#1071;&#1053;&#1054;&#1050; &#1042;&#1061;&#1054;&#1044;&#1071;&#1058;:" TargetMode="External"/><Relationship Id="rId1" Type="http://schemas.openxmlformats.org/officeDocument/2006/relationships/hyperlink" Target="&#1055;&#1088;&#1077;&#1079;&#1077;&#1085;&#1090;&#1072;&#1094;&#1080;&#1103;.PPT.pptx#15. &#1057;&#1083;&#1072;&#1081;&#1076; 15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18C881-C9A9-4462-A85B-F90C365FC947}" type="doc">
      <dgm:prSet loTypeId="urn:microsoft.com/office/officeart/2005/8/layout/radial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45157B-518E-4CD0-A054-8DC26149C338}">
      <dgm:prSet phldrT="[Текст]" custT="1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СОЛЯНКА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76A03F80-F2CC-4CB6-A0A3-B4EB80B7C6EB}" type="parTrans" cxnId="{ED330CF2-EBAA-4EBB-BEDE-682E8F23D50D}">
      <dgm:prSet/>
      <dgm:spPr/>
      <dgm:t>
        <a:bodyPr/>
        <a:lstStyle/>
        <a:p>
          <a:endParaRPr lang="ru-RU"/>
        </a:p>
      </dgm:t>
    </dgm:pt>
    <dgm:pt modelId="{4315061D-D45C-4201-910C-245165030CE1}" type="sibTrans" cxnId="{ED330CF2-EBAA-4EBB-BEDE-682E8F23D50D}">
      <dgm:prSet/>
      <dgm:spPr/>
      <dgm:t>
        <a:bodyPr/>
        <a:lstStyle/>
        <a:p>
          <a:endParaRPr lang="ru-RU"/>
        </a:p>
      </dgm:t>
    </dgm:pt>
    <dgm:pt modelId="{057DD245-B0E5-4A28-9D8B-630A724C1686}">
      <dgm:prSet phldrT="[Текст]" custT="1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3600" b="1" dirty="0" smtClean="0">
              <a:hlinkClick xmlns:r="http://schemas.openxmlformats.org/officeDocument/2006/relationships" r:id="rId1" action="ppaction://hlinkpres?slideindex=15&amp;slidetitle=Слайд 15"/>
            </a:rPr>
            <a:t>Жидкая основа</a:t>
          </a:r>
          <a:endParaRPr lang="ru-RU" sz="3600" b="1" dirty="0"/>
        </a:p>
      </dgm:t>
    </dgm:pt>
    <dgm:pt modelId="{7310A693-C7C9-4E02-9FA2-1A21694F3531}" type="parTrans" cxnId="{D14F7481-28D7-4EF5-93D7-BEEC97766772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4049D173-C10D-4D79-BD78-F343EB0782E0}" type="sibTrans" cxnId="{D14F7481-28D7-4EF5-93D7-BEEC97766772}">
      <dgm:prSet/>
      <dgm:spPr/>
      <dgm:t>
        <a:bodyPr/>
        <a:lstStyle/>
        <a:p>
          <a:endParaRPr lang="ru-RU"/>
        </a:p>
      </dgm:t>
    </dgm:pt>
    <dgm:pt modelId="{2C7753F8-F6A3-4E8B-8E1C-484C4E2091D4}">
      <dgm:prSet phldrT="[Текст]" custT="1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3600" b="1" i="1" dirty="0" smtClean="0">
              <a:hlinkClick xmlns:r="http://schemas.openxmlformats.org/officeDocument/2006/relationships" r:id="rId2" action="ppaction://hlinkpres?slideindex=17&amp;slidetitle=В СОСТАВ СОЛЯНОК ВХОДЯТ:"/>
            </a:rPr>
            <a:t>Гарнир</a:t>
          </a:r>
          <a:endParaRPr lang="ru-RU" sz="3600" b="1" i="1" dirty="0"/>
        </a:p>
      </dgm:t>
    </dgm:pt>
    <dgm:pt modelId="{5C9B7848-116B-44A7-BA71-F0074830B31A}" type="parTrans" cxnId="{8D4DFC50-D55C-4778-922F-5989D2278E7B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35A79AFB-CAA4-4DDD-A9C8-C4E03EA2FABA}" type="sibTrans" cxnId="{8D4DFC50-D55C-4778-922F-5989D2278E7B}">
      <dgm:prSet/>
      <dgm:spPr/>
      <dgm:t>
        <a:bodyPr/>
        <a:lstStyle/>
        <a:p>
          <a:endParaRPr lang="ru-RU"/>
        </a:p>
      </dgm:t>
    </dgm:pt>
    <dgm:pt modelId="{8BD22FBC-8D64-487C-8A1B-E9DE47FA8710}">
      <dgm:prSet phldrT="[Текст]" custT="1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3600" b="1" i="0" dirty="0" smtClean="0">
              <a:hlinkClick xmlns:r="http://schemas.openxmlformats.org/officeDocument/2006/relationships" r:id="rId3" action="ppaction://hlinkpres?slideindex=16&amp;slidetitle=ЗАПРАВКА ДЛЯ СОЛЯНОК"/>
            </a:rPr>
            <a:t>Заправка</a:t>
          </a:r>
          <a:endParaRPr lang="ru-RU" sz="3600" b="1" i="0" dirty="0"/>
        </a:p>
      </dgm:t>
    </dgm:pt>
    <dgm:pt modelId="{C28C7987-1201-4EB1-BB9E-EBE438CB55CA}" type="parTrans" cxnId="{600B50C8-4FE9-4573-BFD0-B4E7D21B0290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B3D4523C-D0C5-4A7E-9A98-3498CD6E448A}" type="sibTrans" cxnId="{600B50C8-4FE9-4573-BFD0-B4E7D21B0290}">
      <dgm:prSet/>
      <dgm:spPr/>
      <dgm:t>
        <a:bodyPr/>
        <a:lstStyle/>
        <a:p>
          <a:endParaRPr lang="ru-RU"/>
        </a:p>
      </dgm:t>
    </dgm:pt>
    <dgm:pt modelId="{15DF41A0-9AA6-4082-ACBB-65BA86B28534}" type="pres">
      <dgm:prSet presAssocID="{9E18C881-C9A9-4462-A85B-F90C365FC94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25B807-18A1-44E1-A15B-8DD90D3B1094}" type="pres">
      <dgm:prSet presAssocID="{2B45157B-518E-4CD0-A054-8DC26149C338}" presName="centerShape" presStyleLbl="node0" presStyleIdx="0" presStyleCnt="1" custScaleX="151788" custLinFactNeighborX="779" custLinFactNeighborY="6737"/>
      <dgm:spPr/>
      <dgm:t>
        <a:bodyPr/>
        <a:lstStyle/>
        <a:p>
          <a:endParaRPr lang="ru-RU"/>
        </a:p>
      </dgm:t>
    </dgm:pt>
    <dgm:pt modelId="{E86E9DD2-F0E6-40AB-8386-E1728AF50B01}" type="pres">
      <dgm:prSet presAssocID="{7310A693-C7C9-4E02-9FA2-1A21694F3531}" presName="parTrans" presStyleLbl="bgSibTrans2D1" presStyleIdx="0" presStyleCnt="3" custLinFactNeighborX="-11295" custLinFactNeighborY="42069"/>
      <dgm:spPr/>
      <dgm:t>
        <a:bodyPr/>
        <a:lstStyle/>
        <a:p>
          <a:endParaRPr lang="ru-RU"/>
        </a:p>
      </dgm:t>
    </dgm:pt>
    <dgm:pt modelId="{0BBC7BCB-7E80-4052-9AEE-8A7BC567B397}" type="pres">
      <dgm:prSet presAssocID="{057DD245-B0E5-4A28-9D8B-630A724C1686}" presName="node" presStyleLbl="node1" presStyleIdx="0" presStyleCnt="3" custScaleX="108805" custScaleY="94826" custRadScaleRad="105295" custRadScaleInc="7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EF92D-4B84-420C-8575-4C42E778F1A6}" type="pres">
      <dgm:prSet presAssocID="{5C9B7848-116B-44A7-BA71-F0074830B31A}" presName="parTrans" presStyleLbl="bgSibTrans2D1" presStyleIdx="1" presStyleCnt="3" custAng="95740" custScaleX="90276" custLinFactNeighborX="3122" custLinFactNeighborY="41264"/>
      <dgm:spPr/>
      <dgm:t>
        <a:bodyPr/>
        <a:lstStyle/>
        <a:p>
          <a:endParaRPr lang="ru-RU"/>
        </a:p>
      </dgm:t>
    </dgm:pt>
    <dgm:pt modelId="{2CC2B7A3-06B9-4DE6-986D-7234D5A6C1C2}" type="pres">
      <dgm:prSet presAssocID="{2C7753F8-F6A3-4E8B-8E1C-484C4E2091D4}" presName="node" presStyleLbl="node1" presStyleIdx="1" presStyleCnt="3" custScaleX="114850" custScaleY="116848" custRadScaleRad="109348" custRadScaleInc="-2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663A58-27E5-48EE-9644-EB08898DDFED}" type="pres">
      <dgm:prSet presAssocID="{C28C7987-1201-4EB1-BB9E-EBE438CB55CA}" presName="parTrans" presStyleLbl="bgSibTrans2D1" presStyleIdx="2" presStyleCnt="3" custLinFactNeighborX="19286" custLinFactNeighborY="53048"/>
      <dgm:spPr/>
      <dgm:t>
        <a:bodyPr/>
        <a:lstStyle/>
        <a:p>
          <a:endParaRPr lang="ru-RU"/>
        </a:p>
      </dgm:t>
    </dgm:pt>
    <dgm:pt modelId="{ED72A55E-9E68-4EAC-B830-34A2EB9AE3F6}" type="pres">
      <dgm:prSet presAssocID="{8BD22FBC-8D64-487C-8A1B-E9DE47FA8710}" presName="node" presStyleLbl="node1" presStyleIdx="2" presStyleCnt="3" custScaleX="111761" custScaleY="103109" custRadScaleRad="104570" custRadScaleInc="-4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4F7481-28D7-4EF5-93D7-BEEC97766772}" srcId="{2B45157B-518E-4CD0-A054-8DC26149C338}" destId="{057DD245-B0E5-4A28-9D8B-630A724C1686}" srcOrd="0" destOrd="0" parTransId="{7310A693-C7C9-4E02-9FA2-1A21694F3531}" sibTransId="{4049D173-C10D-4D79-BD78-F343EB0782E0}"/>
    <dgm:cxn modelId="{067857DE-9ADE-4D6F-96A3-DD48776A92AF}" type="presOf" srcId="{C28C7987-1201-4EB1-BB9E-EBE438CB55CA}" destId="{E6663A58-27E5-48EE-9644-EB08898DDFED}" srcOrd="0" destOrd="0" presId="urn:microsoft.com/office/officeart/2005/8/layout/radial4"/>
    <dgm:cxn modelId="{8D4DFC50-D55C-4778-922F-5989D2278E7B}" srcId="{2B45157B-518E-4CD0-A054-8DC26149C338}" destId="{2C7753F8-F6A3-4E8B-8E1C-484C4E2091D4}" srcOrd="1" destOrd="0" parTransId="{5C9B7848-116B-44A7-BA71-F0074830B31A}" sibTransId="{35A79AFB-CAA4-4DDD-A9C8-C4E03EA2FABA}"/>
    <dgm:cxn modelId="{600B50C8-4FE9-4573-BFD0-B4E7D21B0290}" srcId="{2B45157B-518E-4CD0-A054-8DC26149C338}" destId="{8BD22FBC-8D64-487C-8A1B-E9DE47FA8710}" srcOrd="2" destOrd="0" parTransId="{C28C7987-1201-4EB1-BB9E-EBE438CB55CA}" sibTransId="{B3D4523C-D0C5-4A7E-9A98-3498CD6E448A}"/>
    <dgm:cxn modelId="{B8A939DE-1DD1-472A-B8D4-63E676E0B00C}" type="presOf" srcId="{7310A693-C7C9-4E02-9FA2-1A21694F3531}" destId="{E86E9DD2-F0E6-40AB-8386-E1728AF50B01}" srcOrd="0" destOrd="0" presId="urn:microsoft.com/office/officeart/2005/8/layout/radial4"/>
    <dgm:cxn modelId="{ED330CF2-EBAA-4EBB-BEDE-682E8F23D50D}" srcId="{9E18C881-C9A9-4462-A85B-F90C365FC947}" destId="{2B45157B-518E-4CD0-A054-8DC26149C338}" srcOrd="0" destOrd="0" parTransId="{76A03F80-F2CC-4CB6-A0A3-B4EB80B7C6EB}" sibTransId="{4315061D-D45C-4201-910C-245165030CE1}"/>
    <dgm:cxn modelId="{7A956651-E85B-4D2B-BF1F-9907B1E86066}" type="presOf" srcId="{2B45157B-518E-4CD0-A054-8DC26149C338}" destId="{F725B807-18A1-44E1-A15B-8DD90D3B1094}" srcOrd="0" destOrd="0" presId="urn:microsoft.com/office/officeart/2005/8/layout/radial4"/>
    <dgm:cxn modelId="{9AB8EF37-C370-4A38-8CBC-6989F7CF6E78}" type="presOf" srcId="{8BD22FBC-8D64-487C-8A1B-E9DE47FA8710}" destId="{ED72A55E-9E68-4EAC-B830-34A2EB9AE3F6}" srcOrd="0" destOrd="0" presId="urn:microsoft.com/office/officeart/2005/8/layout/radial4"/>
    <dgm:cxn modelId="{393837C0-7723-4F73-8002-020CF37D7E01}" type="presOf" srcId="{057DD245-B0E5-4A28-9D8B-630A724C1686}" destId="{0BBC7BCB-7E80-4052-9AEE-8A7BC567B397}" srcOrd="0" destOrd="0" presId="urn:microsoft.com/office/officeart/2005/8/layout/radial4"/>
    <dgm:cxn modelId="{F111CF16-73AA-4CDE-BEC2-B9D1B571B60F}" type="presOf" srcId="{5C9B7848-116B-44A7-BA71-F0074830B31A}" destId="{6FEEF92D-4B84-420C-8575-4C42E778F1A6}" srcOrd="0" destOrd="0" presId="urn:microsoft.com/office/officeart/2005/8/layout/radial4"/>
    <dgm:cxn modelId="{62ECCAA1-11D4-484F-BCD7-B72AF5A0C3F4}" type="presOf" srcId="{2C7753F8-F6A3-4E8B-8E1C-484C4E2091D4}" destId="{2CC2B7A3-06B9-4DE6-986D-7234D5A6C1C2}" srcOrd="0" destOrd="0" presId="urn:microsoft.com/office/officeart/2005/8/layout/radial4"/>
    <dgm:cxn modelId="{2BCBC99A-5768-4417-98AD-02E1F88DE5EC}" type="presOf" srcId="{9E18C881-C9A9-4462-A85B-F90C365FC947}" destId="{15DF41A0-9AA6-4082-ACBB-65BA86B28534}" srcOrd="0" destOrd="0" presId="urn:microsoft.com/office/officeart/2005/8/layout/radial4"/>
    <dgm:cxn modelId="{6456B663-9002-40D2-8CAD-6E246927A963}" type="presParOf" srcId="{15DF41A0-9AA6-4082-ACBB-65BA86B28534}" destId="{F725B807-18A1-44E1-A15B-8DD90D3B1094}" srcOrd="0" destOrd="0" presId="urn:microsoft.com/office/officeart/2005/8/layout/radial4"/>
    <dgm:cxn modelId="{D08F4E4B-3C21-44C6-9822-E7CE96B1C01D}" type="presParOf" srcId="{15DF41A0-9AA6-4082-ACBB-65BA86B28534}" destId="{E86E9DD2-F0E6-40AB-8386-E1728AF50B01}" srcOrd="1" destOrd="0" presId="urn:microsoft.com/office/officeart/2005/8/layout/radial4"/>
    <dgm:cxn modelId="{1BD95266-2BB2-4A10-B4A3-C11C9AD205CF}" type="presParOf" srcId="{15DF41A0-9AA6-4082-ACBB-65BA86B28534}" destId="{0BBC7BCB-7E80-4052-9AEE-8A7BC567B397}" srcOrd="2" destOrd="0" presId="urn:microsoft.com/office/officeart/2005/8/layout/radial4"/>
    <dgm:cxn modelId="{0E2082F0-88B8-4CC4-8B98-42EF65781A13}" type="presParOf" srcId="{15DF41A0-9AA6-4082-ACBB-65BA86B28534}" destId="{6FEEF92D-4B84-420C-8575-4C42E778F1A6}" srcOrd="3" destOrd="0" presId="urn:microsoft.com/office/officeart/2005/8/layout/radial4"/>
    <dgm:cxn modelId="{7C6F8806-054A-4219-9510-DB29DDD07A8A}" type="presParOf" srcId="{15DF41A0-9AA6-4082-ACBB-65BA86B28534}" destId="{2CC2B7A3-06B9-4DE6-986D-7234D5A6C1C2}" srcOrd="4" destOrd="0" presId="urn:microsoft.com/office/officeart/2005/8/layout/radial4"/>
    <dgm:cxn modelId="{633110B9-0B18-4F2F-8D88-409F9C1D0466}" type="presParOf" srcId="{15DF41A0-9AA6-4082-ACBB-65BA86B28534}" destId="{E6663A58-27E5-48EE-9644-EB08898DDFED}" srcOrd="5" destOrd="0" presId="urn:microsoft.com/office/officeart/2005/8/layout/radial4"/>
    <dgm:cxn modelId="{98419F51-354E-4BB1-BCB4-DE8F9BC89E8A}" type="presParOf" srcId="{15DF41A0-9AA6-4082-ACBB-65BA86B28534}" destId="{ED72A55E-9E68-4EAC-B830-34A2EB9AE3F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25B807-18A1-44E1-A15B-8DD90D3B1094}">
      <dsp:nvSpPr>
        <dsp:cNvPr id="0" name=""/>
        <dsp:cNvSpPr/>
      </dsp:nvSpPr>
      <dsp:spPr>
        <a:xfrm>
          <a:off x="1904962" y="3786221"/>
          <a:ext cx="3445264" cy="22697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СОЛЯНКА</a:t>
          </a:r>
          <a:endParaRPr lang="ru-RU" sz="3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04962" y="3786221"/>
        <a:ext cx="3445264" cy="2269786"/>
      </dsp:txXfrm>
    </dsp:sp>
    <dsp:sp modelId="{E86E9DD2-F0E6-40AB-8386-E1728AF50B01}">
      <dsp:nvSpPr>
        <dsp:cNvPr id="0" name=""/>
        <dsp:cNvSpPr/>
      </dsp:nvSpPr>
      <dsp:spPr>
        <a:xfrm rot="13438504">
          <a:off x="553152" y="3129228"/>
          <a:ext cx="2072676" cy="64688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BBC7BCB-7E80-4052-9AEE-8A7BC567B397}">
      <dsp:nvSpPr>
        <dsp:cNvPr id="0" name=""/>
        <dsp:cNvSpPr/>
      </dsp:nvSpPr>
      <dsp:spPr>
        <a:xfrm>
          <a:off x="-95272" y="1643064"/>
          <a:ext cx="2346159" cy="16357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hlinkClick xmlns:r="http://schemas.openxmlformats.org/officeDocument/2006/relationships" r:id="rId1" action="ppaction://hlinkpres?slideindex=15&amp;slidetitle=Слайд 15"/>
            </a:rPr>
            <a:t>Жидкая основа</a:t>
          </a:r>
          <a:endParaRPr lang="ru-RU" sz="3600" b="1" kern="1200" dirty="0"/>
        </a:p>
      </dsp:txBody>
      <dsp:txXfrm>
        <a:off x="-95272" y="1643064"/>
        <a:ext cx="2346159" cy="1635784"/>
      </dsp:txXfrm>
    </dsp:sp>
    <dsp:sp modelId="{6FEEF92D-4B84-420C-8575-4C42E778F1A6}">
      <dsp:nvSpPr>
        <dsp:cNvPr id="0" name=""/>
        <dsp:cNvSpPr/>
      </dsp:nvSpPr>
      <dsp:spPr>
        <a:xfrm rot="16244924">
          <a:off x="2543704" y="2339511"/>
          <a:ext cx="2248653" cy="64688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CC2B7A3-06B9-4DE6-986D-7234D5A6C1C2}">
      <dsp:nvSpPr>
        <dsp:cNvPr id="0" name=""/>
        <dsp:cNvSpPr/>
      </dsp:nvSpPr>
      <dsp:spPr>
        <a:xfrm>
          <a:off x="2333603" y="142891"/>
          <a:ext cx="2476507" cy="20156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>
              <a:hlinkClick xmlns:r="http://schemas.openxmlformats.org/officeDocument/2006/relationships" r:id="rId2" action="ppaction://hlinkpres?slideindex=17&amp;slidetitle=В СОСТАВ СОЛЯНОК ВХОДЯТ:"/>
            </a:rPr>
            <a:t>Гарнир</a:t>
          </a:r>
          <a:endParaRPr lang="ru-RU" sz="3600" b="1" i="1" kern="1200" dirty="0"/>
        </a:p>
      </dsp:txBody>
      <dsp:txXfrm>
        <a:off x="2333603" y="142891"/>
        <a:ext cx="2476507" cy="2015672"/>
      </dsp:txXfrm>
    </dsp:sp>
    <dsp:sp modelId="{E6663A58-27E5-48EE-9644-EB08898DDFED}">
      <dsp:nvSpPr>
        <dsp:cNvPr id="0" name=""/>
        <dsp:cNvSpPr/>
      </dsp:nvSpPr>
      <dsp:spPr>
        <a:xfrm rot="18955289">
          <a:off x="4781532" y="3237430"/>
          <a:ext cx="1970293" cy="64688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D72A55E-9E68-4EAC-B830-34A2EB9AE3F6}">
      <dsp:nvSpPr>
        <dsp:cNvPr id="0" name=""/>
        <dsp:cNvSpPr/>
      </dsp:nvSpPr>
      <dsp:spPr>
        <a:xfrm>
          <a:off x="4889454" y="1643067"/>
          <a:ext cx="2409899" cy="17786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0" kern="1200" dirty="0" smtClean="0">
              <a:hlinkClick xmlns:r="http://schemas.openxmlformats.org/officeDocument/2006/relationships" r:id="rId3" action="ppaction://hlinkpres?slideindex=16&amp;slidetitle=ЗАПРАВКА ДЛЯ СОЛЯНОК"/>
            </a:rPr>
            <a:t>Заправка</a:t>
          </a:r>
          <a:endParaRPr lang="ru-RU" sz="3600" b="1" i="0" kern="1200" dirty="0"/>
        </a:p>
      </dsp:txBody>
      <dsp:txXfrm>
        <a:off x="4889454" y="1643067"/>
        <a:ext cx="2409899" cy="1778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F671B-6A4B-4BEF-810F-4321AFA7B18F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045CD-7E61-4252-A985-7A9CE96E1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045CD-7E61-4252-A985-7A9CE96E1FB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045CD-7E61-4252-A985-7A9CE96E1FBA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045CD-7E61-4252-A985-7A9CE96E1FBA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4800" y="0"/>
            <a:ext cx="8837613" cy="6856413"/>
            <a:chOff x="192" y="0"/>
            <a:chExt cx="5567" cy="4319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384" y="1056"/>
              <a:ext cx="4992" cy="3263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192" y="2256"/>
              <a:ext cx="5567" cy="9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480" y="0"/>
              <a:ext cx="124" cy="124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74F2C93-AE32-4969-8744-F59A6C0142BB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CD7AE8F-9125-4F31-9822-D4A2F40A5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4F2C93-AE32-4969-8744-F59A6C0142BB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7AE8F-9125-4F31-9822-D4A2F40A5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5150" y="609600"/>
            <a:ext cx="207645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607695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4F2C93-AE32-4969-8744-F59A6C0142BB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7AE8F-9125-4F31-9822-D4A2F40A5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4F2C93-AE32-4969-8744-F59A6C0142BB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7AE8F-9125-4F31-9822-D4A2F40A5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4F2C93-AE32-4969-8744-F59A6C0142BB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7AE8F-9125-4F31-9822-D4A2F40A5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4F2C93-AE32-4969-8744-F59A6C0142BB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7AE8F-9125-4F31-9822-D4A2F40A5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4F2C93-AE32-4969-8744-F59A6C0142BB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7AE8F-9125-4F31-9822-D4A2F40A5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4F2C93-AE32-4969-8744-F59A6C0142BB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7AE8F-9125-4F31-9822-D4A2F40A5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4F2C93-AE32-4969-8744-F59A6C0142BB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7AE8F-9125-4F31-9822-D4A2F40A5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4F2C93-AE32-4969-8744-F59A6C0142BB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7AE8F-9125-4F31-9822-D4A2F40A5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4F2C93-AE32-4969-8744-F59A6C0142BB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7AE8F-9125-4F31-9822-D4A2F40A5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4800" y="0"/>
            <a:ext cx="8837613" cy="6856413"/>
            <a:chOff x="192" y="0"/>
            <a:chExt cx="5567" cy="4319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384" y="0"/>
              <a:ext cx="4992" cy="4319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192" y="192"/>
              <a:ext cx="5567" cy="9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480" y="0"/>
              <a:ext cx="124" cy="124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74F2C93-AE32-4969-8744-F59A6C0142BB}" type="datetimeFigureOut">
              <a:rPr lang="ru-RU" smtClean="0"/>
              <a:pPr/>
              <a:t>02.02.2012</a:t>
            </a:fld>
            <a:endParaRPr lang="ru-RU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CD7AE8F-9125-4F31-9822-D4A2F40A5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&#1055;&#1088;&#1077;&#1079;&#1077;&#1085;&#1090;&#1072;&#1094;&#1080;&#1103;.PPT.pptx#24. &#1057;&#1083;&#1072;&#1081;&#1076; 2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&#1055;&#1088;&#1077;&#1079;&#1077;&#1085;&#1090;&#1072;&#1094;&#1080;&#1103;.PPT.pptx#29. &#1054;&#1058;&#1055;&#1059;&#1057;&#1050; &#1043;&#1054;&#1058;&#1054;&#1042;&#1054;&#1043;&#1054; &#1041;&#1051;&#1070;&#1044;&#1040;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1571604" y="642918"/>
            <a:ext cx="7267596" cy="22860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ТЕХНОЛОГИЯ ПРИГОТОВЛЕНИЯ ЗАПРАВОЧНЫХ СУПОВ</a:t>
            </a:r>
            <a:endParaRPr lang="ru-RU" sz="4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3143248"/>
            <a:ext cx="4214842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772400" cy="747698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ПОЛЕЗНЫЕ СОВЕТЫ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285860"/>
            <a:ext cx="7862150" cy="5286412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включите вытяжку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шинкуйте очень острым ножом, чтобы он резал, а не мял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поместите разделочную доску рядом с открытым краном и периодически споласкивайте нож под струей холодной воды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заранее охладите луковицы</a:t>
            </a:r>
            <a:endParaRPr lang="en-US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 нож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ежем лук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356" y="3985749"/>
            <a:ext cx="2714644" cy="28722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уб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3643314"/>
            <a:ext cx="3598593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504960" cy="58259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ФОРМЫ НАРЕЗКИ ЛУКА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ольц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18250" y="841992"/>
            <a:ext cx="3286148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полукольц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857232"/>
            <a:ext cx="3143272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428728" y="3071811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Кольца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4942" y="3000373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Полукольца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0364" y="6215083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Кубик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14290"/>
            <a:ext cx="7772400" cy="128588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ФОРМЫ НАРЕЗКИ ОГУРЦОВ МАРИНОВАННЫХ И СОЛЕНЫХ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D:\html\salat\ru.ku\images\49-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2643206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357554" y="6215082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Ломтики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3714752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Соломка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D:\html\salat\ru.ku\images\55-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428736"/>
            <a:ext cx="2643186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D:\html\salat\ru.ku\images\57-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000504"/>
            <a:ext cx="2786082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786446" y="3643315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Кубики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1428728" y="214290"/>
            <a:ext cx="7406640" cy="271464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«Солянка»— это измененное название блюда «селянка», то есть сельское, деревенское кушанье.  Однако со временем буква «е» была заменена на «о» и селянка превратилась в солянку.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ОЛЯНКА В РУССКОЙ ПЕЧ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2786058"/>
            <a:ext cx="6460556" cy="381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0" y="428604"/>
          <a:ext cx="7191404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7556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14414" y="5072074"/>
            <a:ext cx="1571604" cy="12904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285984" y="285728"/>
            <a:ext cx="5429288" cy="2000264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3357554" y="2214554"/>
            <a:ext cx="505760" cy="5000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3822695" y="3463925"/>
            <a:ext cx="2356660" cy="7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6536545" y="2107397"/>
            <a:ext cx="571504" cy="5000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1285852" y="2786058"/>
            <a:ext cx="3429024" cy="185738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3143240" y="4643446"/>
            <a:ext cx="3786214" cy="2214554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429256" y="2786058"/>
            <a:ext cx="3357586" cy="1857388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Мясной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бульон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14480" y="3214686"/>
            <a:ext cx="2571768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Рыбный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бульон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14744" y="5143512"/>
            <a:ext cx="27860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Грибной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бульон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4678" y="642918"/>
            <a:ext cx="37862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ЖИДКАЯ ОСНОВА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Рисунок 26" descr="755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5072074"/>
            <a:ext cx="1571604" cy="1290452"/>
          </a:xfrm>
          <a:prstGeom prst="rect">
            <a:avLst/>
          </a:prstGeom>
        </p:spPr>
      </p:pic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8286776" y="5857892"/>
            <a:ext cx="857224" cy="10001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28604"/>
            <a:ext cx="7772400" cy="121444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ЗАПРАВКА ДЛЯ СОЛЯНОК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714488"/>
            <a:ext cx="7504960" cy="514351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ПАССЕРОВАННЫЙ С ТОМАТНЫМ ПЮРЕ РЕПЧАТЫЙ ЛУК 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АССЕРОВАННЫЙ ЛУК С ТОМАТО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2481170"/>
            <a:ext cx="5286412" cy="3972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215338" y="6143644"/>
            <a:ext cx="928662" cy="7143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00042"/>
            <a:ext cx="750496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СОСТАВ СОЛЯНОК ВХОДЯТ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857364"/>
            <a:ext cx="7504960" cy="4786346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Соленые огурцы, нарезанные соломкой или ломтиком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Каперсы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Оливки, маслины, нарезанные колечками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Мясные и рыбные продукты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Грибы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Лимон.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429620" y="6286520"/>
            <a:ext cx="714380" cy="5714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ОЛЯНКА СХЕМА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77724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ATT-8-35B9939EAE184147AFE60167A7064EAC-image009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3042" y="2068830"/>
            <a:ext cx="4643470" cy="407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ЗАРЯДКА ДЛЯ ГЛА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0"/>
            <a:ext cx="2643174" cy="1500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071538" y="285728"/>
            <a:ext cx="7786742" cy="62151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 мне так много всякой разной крови,</a:t>
            </a:r>
          </a:p>
          <a:p>
            <a:pPr>
              <a:buNone/>
            </a:pPr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 Русской больше, чем какой-нибудь</a:t>
            </a:r>
            <a:b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другой,</a:t>
            </a:r>
          </a:p>
          <a:p>
            <a:pPr>
              <a:buNone/>
            </a:pPr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поэтому питаюсь я конечно,</a:t>
            </a:r>
          </a:p>
          <a:p>
            <a:pPr>
              <a:buNone/>
            </a:pPr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лишь русскою исконною едой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*** </a:t>
            </a:r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Солянка - это гвоздь хорошего обеда,</a:t>
            </a:r>
          </a:p>
          <a:p>
            <a:pPr>
              <a:buNone/>
            </a:pPr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она так повышает аппетит,</a:t>
            </a:r>
          </a:p>
          <a:p>
            <a:pPr>
              <a:buNone/>
            </a:pPr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 стол садишься, аромат</a:t>
            </a:r>
          </a:p>
          <a:p>
            <a:pPr>
              <a:buNone/>
            </a:pPr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вдыхаешь,</a:t>
            </a:r>
          </a:p>
          <a:p>
            <a:pPr>
              <a:buNone/>
            </a:pPr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радостно душа «горит»</a:t>
            </a:r>
          </a:p>
          <a:p>
            <a:pPr>
              <a:buNone/>
            </a:pPr>
            <a:endParaRPr lang="ru-RU" sz="2400" dirty="0" smtClean="0"/>
          </a:p>
          <a:p>
            <a:endParaRPr lang="ru-RU" sz="2400" dirty="0"/>
          </a:p>
        </p:txBody>
      </p:sp>
      <p:pic>
        <p:nvPicPr>
          <p:cNvPr id="4" name="Рисунок 3" descr="shi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4429132"/>
            <a:ext cx="2834003" cy="22442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71480"/>
            <a:ext cx="7504960" cy="16541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ИНСТРУКЦИОННАЯ КАРТА ПРИГОТОВЛЕНИЯ СОЛЯНКИ СБОРНОЙ МЯСНОЙ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ОЛЯНКА СБОРНАя МЯСН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1785926"/>
            <a:ext cx="5715040" cy="44161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504960" cy="171448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НАБОР ПРОДУКТОВ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НАБОР ПРОДУКТОВ ДЛЯ СОЛЯН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571612"/>
            <a:ext cx="7500990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28604"/>
            <a:ext cx="7498080" cy="135732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ПРИГОТОВЛЕНИЕ МЯСО-КОСТНОГО БУЛЬОНА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бульон 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928802"/>
            <a:ext cx="3500462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БУЛЬОН 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928802"/>
            <a:ext cx="3286148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42910" y="5643578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14414" y="5357826"/>
            <a:ext cx="7715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кипящую воду закладываем обжаренное мясо и варим 45-50 минут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143800" cy="135732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" action="ppaction://hlinkpres?slideindex=24&amp;slidetitle=Слайд 24"/>
              </a:rPr>
              <a:t>ПОДГОТОВКА МЯСНЫХ ПРОДУКТОВ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ОБЖАРИВАЕМ КУРИЦУ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57290" y="1571612"/>
            <a:ext cx="3333750" cy="250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НАРЕЗКА ОКОРО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1571612"/>
            <a:ext cx="3262312" cy="2451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НАРЕЗКА СОЛОМКОЙ КОЛБАС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4286256"/>
            <a:ext cx="3333750" cy="2571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642918"/>
            <a:ext cx="7504960" cy="54292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КУРИЦУ НАРЕЗАЮТ СОЛОМКОЙ И ОБЖАРИВАЮТ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КОЛБАСУ НАРЕЗАЮТ ЛОМТИКОМ ИЛИ СОЛОМКОЙ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ОКОРОК НАРЕЗАЮТ ЛОМТИКОМ ИЛИ СОЛОМКОЙ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СОВЕТ: нарезайте мясо маленькими длинными полосками в виде соломки или кубиков!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овет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0" y="4429132"/>
            <a:ext cx="1214414" cy="1357322"/>
          </a:xfrm>
          <a:prstGeom prst="rect">
            <a:avLst/>
          </a:prstGeom>
        </p:spPr>
      </p:pic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358214" y="6072206"/>
            <a:ext cx="785786" cy="78579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00042"/>
            <a:ext cx="7991500" cy="92869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ПОДГОТОВКА ОГУРЦОВ И МАСЛИН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рипущенные огурц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643050"/>
            <a:ext cx="3714776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подготовка масли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1643050"/>
            <a:ext cx="3167090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71538" y="4714884"/>
            <a:ext cx="4143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Огурцы, нарезанные ломтиком и кубиком припускают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7818" y="4714884"/>
            <a:ext cx="32147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Маслины без косточек нарезают колечками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357166"/>
            <a:ext cx="7772400" cy="85725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ПРИГОТОВЛЕНИЕ ЗАПРАВКИ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ассеровка лука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214422"/>
            <a:ext cx="3571900" cy="3484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ПАССЕРОВАННЫЙ ЛУК И ТОМА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214422"/>
            <a:ext cx="3571868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28728" y="4786322"/>
            <a:ext cx="7715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Репчатый лук  и томатное пюре  </a:t>
            </a:r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пассеруют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отдельно, затем перемешивают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ЗАКЛАДКА ПРОДУКТОВ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закладывание мясных продуктов в буль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142984"/>
            <a:ext cx="3571900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ДОБАВЛЯЕМ В БЕЛЬОН С МЯСОПРОДУКТАМИ ПАССЕРОВАННЫЕ ПРОДУКТ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142984"/>
            <a:ext cx="3500462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71538" y="4286256"/>
            <a:ext cx="76438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кипящий бульон закладывают припущенные огурцы, </a:t>
            </a:r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пассерованный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 томатом лук, специи , соль, варят 5-10 минут. Мясные продукты прогревают в бульоне.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дача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357167"/>
            <a:ext cx="3143272" cy="276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ПОДАЕМ С ЛИМОНОМ И СМЕТАНО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427700"/>
            <a:ext cx="3643338" cy="2858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214942" y="1071546"/>
            <a:ext cx="3429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 action="ppaction://hlinkpres?slideindex=29&amp;slidetitle=ОТПУСК ГОТОВОГО БЛЮДА"/>
              </a:rPr>
              <a:t>ОТПУСК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 action="ppaction://hlinkpres?slideindex=29&amp;slidetitle=ОТПУСК ГОТОВОГО БЛЮДА"/>
              </a:rPr>
              <a:t> ГОТОВОГО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 action="ppaction://hlinkpres?slideindex=29&amp;slidetitle=ОТПУСК ГОТОВОГО БЛЮДА"/>
              </a:rPr>
              <a:t> БЛЮДА</a:t>
            </a:r>
            <a:endParaRPr lang="en-US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755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4786322"/>
            <a:ext cx="2071702" cy="1785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ОТПУСК ГОТОВОГО БЛЮДА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500174"/>
            <a:ext cx="7933588" cy="4748226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порционную тарелку кладут мясные продукты, маслины или оливки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наливают солянку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кладут кружочек очищенного лимона, сметану и измельченную зелень.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358214" y="5929330"/>
            <a:ext cx="785786" cy="9286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642918"/>
            <a:ext cx="6643734" cy="5605482"/>
          </a:xfrm>
        </p:spPr>
        <p:txBody>
          <a:bodyPr/>
          <a:lstStyle/>
          <a:p>
            <a:pPr>
              <a:buNone/>
            </a:pPr>
            <a:endParaRPr lang="ru-RU" sz="48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Урок 3</a:t>
            </a:r>
          </a:p>
          <a:p>
            <a:pPr algn="ctr">
              <a:buNone/>
            </a:pPr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en-US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«Технология приготовления</a:t>
            </a:r>
          </a:p>
          <a:p>
            <a:pPr algn="ctr">
              <a:buNone/>
            </a:pPr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солянок»</a:t>
            </a:r>
            <a:endParaRPr lang="ru-RU" sz="4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iddldeuse-de-surpris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9900" y="214290"/>
            <a:ext cx="2284100" cy="37366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428604"/>
            <a:ext cx="7429552" cy="164307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ОСОБЕННОСТИ ТЕХНОЛОГИИ ПРИГОТОВЛЕНИ НЕКОТОРЫХ ВИДОВ СОЛЯНОК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ОЛЯНКА ГРИБН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2071678"/>
            <a:ext cx="5646752" cy="3670414"/>
          </a:xfrm>
        </p:spPr>
      </p:pic>
      <p:sp>
        <p:nvSpPr>
          <p:cNvPr id="7" name="TextBox 6"/>
          <p:cNvSpPr txBox="1"/>
          <p:nvPr/>
        </p:nvSpPr>
        <p:spPr>
          <a:xfrm>
            <a:off x="1857356" y="6000768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ГРИБНАЯ СОЛЯНКА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РЫБНАЯ СОЛЯНКА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ЫБН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214422"/>
            <a:ext cx="6215106" cy="4714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СОЛЯНКА ДОМАШНЯЯ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ОЛЯНКА ДОМАШНЯ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214422"/>
            <a:ext cx="6143668" cy="4357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071670" y="5715016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Готовят с картофелем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28604"/>
            <a:ext cx="7498080" cy="142876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СОЛЯНКА</a:t>
            </a:r>
            <a:b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ПО-ГРУЗИНСКИ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ОЛЯНКА ПО-ГРУЗИНС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5" y="1714488"/>
            <a:ext cx="5000660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357422" y="4714884"/>
            <a:ext cx="50720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Имеет пикантный острый вкус за счет добавления чеснока, красного перца,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хмели-сунели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428604"/>
            <a:ext cx="7772400" cy="1000132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СОЛЯНКА УКРАИНСКАЯ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олянка грибн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1000108"/>
            <a:ext cx="5993465" cy="4143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857356" y="5143512"/>
            <a:ext cx="62151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Основной продукт этого блюда - почки телячьи вареные или жареные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СОЛЯНКА СТАРОРУССКАЯ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ТАРОРУССК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1142984"/>
            <a:ext cx="5715040" cy="45005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43108" y="5572140"/>
            <a:ext cx="5715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состав солянки входит свежая белокочанная капуста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498080" cy="121444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ТРЕБОВАНИЯ К КАЧЕСТВУ</a:t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СОЛЯНОК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571612"/>
            <a:ext cx="7862150" cy="5072098"/>
          </a:xfrm>
        </p:spPr>
        <p:txBody>
          <a:bodyPr>
            <a:normAutofit fontScale="92500" lnSpcReduction="10000"/>
          </a:bodyPr>
          <a:lstStyle/>
          <a:p>
            <a:r>
              <a:rPr lang="ru-RU" sz="3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Продукты </a:t>
            </a:r>
            <a:r>
              <a:rPr lang="ru-RU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нарезаны</a:t>
            </a:r>
            <a:r>
              <a:rPr lang="ru-RU" sz="3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ломтиком, лук нашинкован</a:t>
            </a:r>
            <a:r>
              <a:rPr lang="en-US" sz="3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35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Мясные продукты, лук и огурцы должны сохранить свою форму</a:t>
            </a:r>
            <a:r>
              <a:rPr lang="en-US" sz="3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35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Вкус</a:t>
            </a:r>
            <a:r>
              <a:rPr lang="ru-RU" sz="3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острый, с ароматом </a:t>
            </a:r>
            <a:r>
              <a:rPr lang="ru-RU" sz="35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пассерованного</a:t>
            </a:r>
            <a:r>
              <a:rPr lang="ru-RU" sz="3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лука, огурцов, маслин или</a:t>
            </a:r>
            <a:r>
              <a:rPr lang="en-US" sz="3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оливок, каперсов</a:t>
            </a:r>
            <a:r>
              <a:rPr lang="en-US" sz="3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35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Цвет</a:t>
            </a:r>
            <a:r>
              <a:rPr lang="ru-RU" sz="3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бульона – мутный</a:t>
            </a:r>
            <a:r>
              <a:rPr lang="en-US" sz="3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35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Консистенция</a:t>
            </a:r>
            <a:r>
              <a:rPr lang="ru-RU" sz="3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мясных продуктов – мягкая, огурцов – слегка хрустящая.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85728"/>
            <a:ext cx="7498080" cy="596267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ТЕСТ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ТЕХНОЛОГИЯ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ПРИГОТОВЛЕНИЯ СОЛЯНОК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роверь себ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5550" y="212334"/>
            <a:ext cx="2481292" cy="2964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Рисунок 106" descr="СТРОГИЙ ПОВАР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14554"/>
            <a:ext cx="2928926" cy="46434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71670" y="642918"/>
            <a:ext cx="585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КЛЮЧИ К ТЕСТУ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772534" y="2071680"/>
          <a:ext cx="3085482" cy="3571900"/>
        </p:xfrm>
        <a:graphic>
          <a:graphicData uri="http://schemas.openxmlformats.org/drawingml/2006/table">
            <a:tbl>
              <a:tblPr/>
              <a:tblGrid>
                <a:gridCol w="1740032"/>
                <a:gridCol w="1345450"/>
              </a:tblGrid>
              <a:tr h="714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 вопроса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ответ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400" b="1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400" b="1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400" b="1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8072494" cy="19288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b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ТВОЕ ОТНОШЕНИЕ</a:t>
            </a:r>
            <a:b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 УРОКУ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СМАЙЛИК ВСЕ ХОРОШО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4348" y="2285992"/>
            <a:ext cx="2619372" cy="2547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ГРУСТНЫЙ СМАЙЛИК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2428868"/>
            <a:ext cx="2143140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обычны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2928934"/>
            <a:ext cx="3214710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785786" y="5000636"/>
            <a:ext cx="2714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Увлекательный урок.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Мы узнали много нового</a:t>
            </a:r>
            <a:r>
              <a:rPr lang="ru-RU" sz="2400" b="1" dirty="0" smtClean="0"/>
              <a:t>!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28992" y="5857892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Нормальный,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обычный урок.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16" y="5072074"/>
            <a:ext cx="2285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Скучный,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работа без интереса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УРОКА</a:t>
            </a:r>
            <a:endParaRPr lang="ru-RU" sz="4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4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закрепить знания по теме</a:t>
            </a:r>
            <a:r>
              <a:rPr lang="en-US" sz="4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«Технология приготовления борщей»</a:t>
            </a:r>
          </a:p>
          <a:p>
            <a:r>
              <a:rPr lang="ru-RU" sz="4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освоить новые знания по теме</a:t>
            </a:r>
            <a:r>
              <a:rPr lang="en-US" sz="4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«Технология приготовления солянок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4110" cy="178592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0100" y="1214422"/>
            <a:ext cx="77153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1.Приготовить дома солянку сборную мясную. Бракераж проводят родители.</a:t>
            </a:r>
          </a:p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Подготовить мини - сообщение «Любимый семейный рецепт рассольника».</a:t>
            </a:r>
          </a:p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Темы для творческих проектов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 Русская кухня. Истоки и современность», </a:t>
            </a:r>
          </a:p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«Приготовление национальных первых блюд».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5" y="0"/>
            <a:ext cx="97870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71604" y="928670"/>
            <a:ext cx="7358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52128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2500306"/>
            <a:ext cx="3857652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8662" y="1571612"/>
            <a:ext cx="7219208" cy="1428760"/>
          </a:xfrm>
        </p:spPr>
        <p:txBody>
          <a:bodyPr>
            <a:normAutofit fontScale="90000"/>
          </a:bodyPr>
          <a:lstStyle/>
          <a:p>
            <a:pPr algn="l"/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РЕСУРСЫ</a:t>
            </a:r>
            <a:b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3000372"/>
            <a:ext cx="8143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http://www.kulina.ru/</a:t>
            </a:r>
            <a:endParaRPr lang="ru-RU" sz="24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http://eda-server.ru/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/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http://gotovim-doma.ru/</a:t>
            </a:r>
          </a:p>
          <a:p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http://www.cook.denek.net/</a:t>
            </a:r>
            <a:endParaRPr lang="ru-RU" sz="24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http://kuking.net/</a:t>
            </a:r>
            <a:endParaRPr lang="ru-RU" sz="24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http://kulina.ru/</a:t>
            </a:r>
            <a:endParaRPr lang="ru-RU" sz="24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МУДРЫЙ СОВ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1000108"/>
            <a:ext cx="2571768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57290" y="0"/>
            <a:ext cx="7286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КРОССВОРД НА ТЕМУ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«ТЕХНОЛОГИЯ ПРИГОТОВЛЕНИЯ БОРЩЕЙ»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142976" y="1389041"/>
          <a:ext cx="3357586" cy="5409520"/>
        </p:xfrm>
        <a:graphic>
          <a:graphicData uri="http://schemas.openxmlformats.org/drawingml/2006/table">
            <a:tbl>
              <a:tblPr/>
              <a:tblGrid>
                <a:gridCol w="537643"/>
                <a:gridCol w="537643"/>
                <a:gridCol w="457525"/>
                <a:gridCol w="494816"/>
                <a:gridCol w="144413"/>
                <a:gridCol w="288825"/>
                <a:gridCol w="458775"/>
                <a:gridCol w="437946"/>
              </a:tblGrid>
              <a:tr h="748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 smtClean="0">
                        <a:latin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lang="ru-RU" sz="1100" dirty="0" smtClean="0">
                        <a:latin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lang="ru-RU" sz="1100" dirty="0" smtClean="0">
                        <a:latin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lang="ru-RU" sz="1100" dirty="0" smtClean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5713" marR="6571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8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6314" y="1571612"/>
            <a:ext cx="43576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1.Форма нарезки капусты для борща.</a:t>
            </a:r>
          </a:p>
          <a:p>
            <a:pPr lvl="0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С чем тушат свеклу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Форма нарезки лука и моркови для флотского борща.</a:t>
            </a:r>
          </a:p>
          <a:p>
            <a:pPr lvl="0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С чем подают борщ украинский?</a:t>
            </a:r>
          </a:p>
          <a:p>
            <a:pPr lvl="0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 Какие изделия из котлетной массы добавляют в борщ сибирский?</a:t>
            </a:r>
          </a:p>
          <a:p>
            <a:pPr lvl="0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6. Способ тепловой обработки свеклы, моркови и лука.</a:t>
            </a:r>
          </a:p>
          <a:p>
            <a:pPr lvl="0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7. Бобовые, которые входят в состав борща флотского.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000100" y="6357958"/>
            <a:ext cx="714380" cy="5000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14414" y="357166"/>
          <a:ext cx="3357585" cy="6022973"/>
        </p:xfrm>
        <a:graphic>
          <a:graphicData uri="http://schemas.openxmlformats.org/drawingml/2006/table">
            <a:tbl>
              <a:tblPr/>
              <a:tblGrid>
                <a:gridCol w="642942"/>
                <a:gridCol w="480904"/>
                <a:gridCol w="447789"/>
                <a:gridCol w="484288"/>
                <a:gridCol w="141340"/>
                <a:gridCol w="282680"/>
                <a:gridCol w="449014"/>
                <a:gridCol w="428628"/>
              </a:tblGrid>
              <a:tr h="500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b="1" dirty="0" smtClean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5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 smtClean="0">
                          <a:latin typeface="Calibri"/>
                          <a:ea typeface="Calibri"/>
                          <a:cs typeface="Times New Roman"/>
                        </a:rPr>
                        <a:t>ф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 smtClean="0">
                          <a:latin typeface="Calibri"/>
                          <a:cs typeface="Times New Roman"/>
                        </a:rPr>
                        <a:t>а</a:t>
                      </a: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 smtClean="0">
                          <a:latin typeface="Calibri"/>
                          <a:cs typeface="Times New Roman"/>
                        </a:rPr>
                        <a:t>с</a:t>
                      </a: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 smtClean="0">
                          <a:latin typeface="Calibri"/>
                          <a:cs typeface="Times New Roman"/>
                        </a:rPr>
                        <a:t>о</a:t>
                      </a: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 smtClean="0">
                          <a:latin typeface="Calibri"/>
                          <a:cs typeface="Times New Roman"/>
                        </a:rPr>
                        <a:t>л</a:t>
                      </a: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/>
                        <a:t>ь</a:t>
                      </a:r>
                      <a:endParaRPr lang="ru-RU" sz="2400" b="1" dirty="0"/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0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b="1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 smtClean="0">
                          <a:latin typeface="Calibri"/>
                          <a:cs typeface="Times New Roman"/>
                        </a:rPr>
                        <a:t>с</a:t>
                      </a: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b="1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65713" marR="6571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1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b="1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 smtClean="0">
                          <a:latin typeface="Calibri"/>
                          <a:cs typeface="Times New Roman"/>
                        </a:rPr>
                        <a:t>с</a:t>
                      </a: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 smtClean="0">
                          <a:latin typeface="Calibri"/>
                          <a:ea typeface="Calibri"/>
                          <a:cs typeface="Times New Roman"/>
                        </a:rPr>
                        <a:t>ф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5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 smtClean="0">
                          <a:latin typeface="Calibri"/>
                          <a:cs typeface="Times New Roman"/>
                        </a:rPr>
                        <a:t>е</a:t>
                      </a: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b="1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/>
                        <a:t>р</a:t>
                      </a:r>
                      <a:endParaRPr lang="ru-RU" sz="2400" b="1" dirty="0"/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5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 smtClean="0">
                          <a:latin typeface="Calibri"/>
                          <a:cs typeface="Times New Roman"/>
                        </a:rPr>
                        <a:t>к</a:t>
                      </a: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 err="1" smtClean="0">
                          <a:latin typeface="Calibri"/>
                          <a:cs typeface="Times New Roman"/>
                        </a:rPr>
                        <a:t>р</a:t>
                      </a: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и</a:t>
                      </a:r>
                      <a:endParaRPr lang="ru-RU" sz="2400" b="1" dirty="0"/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 smtClean="0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5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 smtClean="0">
                          <a:latin typeface="Calibri"/>
                          <a:cs typeface="Times New Roman"/>
                        </a:rPr>
                        <a:t>о</a:t>
                      </a: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 dirty="0" smtClean="0">
                          <a:latin typeface="Calibri"/>
                          <a:cs typeface="Times New Roman"/>
                        </a:rPr>
                        <a:t>о</a:t>
                      </a: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 dirty="0" smtClean="0">
                          <a:latin typeface="Calibri"/>
                          <a:cs typeface="Times New Roman"/>
                        </a:rPr>
                        <a:t>м</a:t>
                      </a: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к</a:t>
                      </a:r>
                      <a:endParaRPr lang="ru-RU" sz="2400" b="1" dirty="0"/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 smtClean="0">
                          <a:latin typeface="Calibri"/>
                          <a:cs typeface="Times New Roman"/>
                        </a:rPr>
                        <a:t>а</a:t>
                      </a: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 smtClean="0">
                          <a:latin typeface="Calibri"/>
                          <a:cs typeface="Times New Roman"/>
                        </a:rPr>
                        <a:t>у</a:t>
                      </a: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 smtClean="0">
                          <a:latin typeface="Calibri"/>
                          <a:cs typeface="Times New Roman"/>
                        </a:rPr>
                        <a:t>в</a:t>
                      </a: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 smtClean="0">
                          <a:latin typeface="Calibri"/>
                          <a:cs typeface="Times New Roman"/>
                        </a:rPr>
                        <a:t>о</a:t>
                      </a: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а</a:t>
                      </a:r>
                      <a:endParaRPr lang="ru-RU" sz="2400" b="1" dirty="0"/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 smtClean="0">
                          <a:latin typeface="Calibri"/>
                          <a:cs typeface="Times New Roman"/>
                        </a:rPr>
                        <a:t>м</a:t>
                      </a: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 smtClean="0">
                          <a:latin typeface="Calibri"/>
                          <a:cs typeface="Times New Roman"/>
                        </a:rPr>
                        <a:t>с</a:t>
                      </a: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 smtClean="0">
                          <a:latin typeface="Calibri"/>
                          <a:cs typeface="Times New Roman"/>
                        </a:rPr>
                        <a:t>а</a:t>
                      </a: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 smtClean="0">
                          <a:latin typeface="Calibri"/>
                          <a:cs typeface="Times New Roman"/>
                        </a:rPr>
                        <a:t>м</a:t>
                      </a: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/>
                        <a:t>д</a:t>
                      </a:r>
                      <a:endParaRPr lang="ru-RU" sz="2400" b="1" dirty="0"/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 err="1" smtClean="0">
                          <a:latin typeface="Calibri"/>
                          <a:cs typeface="Times New Roman"/>
                        </a:rPr>
                        <a:t>п</a:t>
                      </a: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b="1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 err="1" smtClean="0">
                          <a:latin typeface="Calibri"/>
                          <a:cs typeface="Times New Roman"/>
                        </a:rPr>
                        <a:t>н</a:t>
                      </a: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 smtClean="0">
                          <a:latin typeface="Calibri"/>
                          <a:cs typeface="Times New Roman"/>
                        </a:rPr>
                        <a:t>т</a:t>
                      </a: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b="1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е</a:t>
                      </a:r>
                      <a:endParaRPr lang="ru-RU" sz="2400" b="1" dirty="0"/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 smtClean="0">
                          <a:latin typeface="Calibri"/>
                          <a:cs typeface="Times New Roman"/>
                        </a:rPr>
                        <a:t>у</a:t>
                      </a: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b="1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 smtClean="0">
                          <a:latin typeface="Calibri"/>
                          <a:cs typeface="Times New Roman"/>
                        </a:rPr>
                        <a:t>и</a:t>
                      </a: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 smtClean="0">
                          <a:latin typeface="Calibri"/>
                          <a:cs typeface="Times New Roman"/>
                        </a:rPr>
                        <a:t>и</a:t>
                      </a: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b="1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b="1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л</a:t>
                      </a:r>
                      <a:endParaRPr lang="ru-RU" sz="2400" b="1" dirty="0"/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 err="1" smtClean="0">
                          <a:latin typeface="Calibri"/>
                          <a:cs typeface="Times New Roman"/>
                        </a:rPr>
                        <a:t>ш</a:t>
                      </a: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b="1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 smtClean="0">
                          <a:latin typeface="Calibri"/>
                          <a:cs typeface="Times New Roman"/>
                        </a:rPr>
                        <a:t>е</a:t>
                      </a: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 smtClean="0">
                          <a:latin typeface="Calibri"/>
                          <a:cs typeface="Times New Roman"/>
                        </a:rPr>
                        <a:t>к</a:t>
                      </a: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/>
                        <a:t>ь</a:t>
                      </a:r>
                      <a:endParaRPr lang="ru-RU" sz="2400" b="1" dirty="0"/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 smtClean="0">
                          <a:latin typeface="Calibri"/>
                          <a:cs typeface="Times New Roman"/>
                        </a:rPr>
                        <a:t>к</a:t>
                      </a: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b="1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b="1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b="1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b="1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к</a:t>
                      </a:r>
                      <a:endParaRPr lang="ru-RU" sz="2400" b="1" dirty="0"/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 smtClean="0">
                          <a:latin typeface="Calibri"/>
                          <a:cs typeface="Times New Roman"/>
                        </a:rPr>
                        <a:t>и</a:t>
                      </a: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b="1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b="1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b="1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b="1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и</a:t>
                      </a:r>
                      <a:endParaRPr lang="ru-RU" sz="2400" b="1" dirty="0"/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b="1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борщ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8646" y="2714620"/>
            <a:ext cx="4201040" cy="3286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357818" y="0"/>
            <a:ext cx="3429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ПРОВЕРЬ СЕБЯ!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0166" y="642918"/>
            <a:ext cx="7358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ПАССЕРОВАНИЕ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ОБЖАРИВАНИЕ ПРОДУКТОВ БЕЗ ОБРАЗОВАНИЯ ПОДЖАРИСТОЙ КОРОЧКИ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ПАССЕРОВАНИЕ ЛУ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2355707"/>
            <a:ext cx="5570848" cy="39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500990" cy="208279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ПРИПУСКАНИЕ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 ВАРКА ПРОДУКТА В НЕБОЛЬШОМ КОЛИЧЕСТВЕ ЖИДКОСТИ ИЛИ В СОБСТВЕННОМ СОКУ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РИПУСКАН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2428868"/>
            <a:ext cx="5280000" cy="39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86866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ПЕРВИЧНАЯ ОБРАБОТКА ЛУКА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ЛУ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1142984"/>
            <a:ext cx="3103570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ЛУК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3714752"/>
            <a:ext cx="3071834" cy="2166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ЛУК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3856492"/>
            <a:ext cx="3000396" cy="2025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ЛУК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1604" y="1142984"/>
            <a:ext cx="3000396" cy="2035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571604" y="3143248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Сортировка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0694" y="3143248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Срезание шейки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728" y="592933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Удаление донца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29256" y="5857892"/>
            <a:ext cx="3500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Снятие сухих чешуек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TS001069083">
  <a:themeElements>
    <a:clrScheme name="Тема Office 1">
      <a:dk1>
        <a:srgbClr val="000000"/>
      </a:dk1>
      <a:lt1>
        <a:srgbClr val="CC9900"/>
      </a:lt1>
      <a:dk2>
        <a:srgbClr val="663300"/>
      </a:dk2>
      <a:lt2>
        <a:srgbClr val="996600"/>
      </a:lt2>
      <a:accent1>
        <a:srgbClr val="FF6633"/>
      </a:accent1>
      <a:accent2>
        <a:srgbClr val="999933"/>
      </a:accent2>
      <a:accent3>
        <a:srgbClr val="E2CAAA"/>
      </a:accent3>
      <a:accent4>
        <a:srgbClr val="000000"/>
      </a:accent4>
      <a:accent5>
        <a:srgbClr val="FFB8AD"/>
      </a:accent5>
      <a:accent6>
        <a:srgbClr val="8A8A2D"/>
      </a:accent6>
      <a:hlink>
        <a:srgbClr val="CC3300"/>
      </a:hlink>
      <a:folHlink>
        <a:srgbClr val="FFCC99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CC9900"/>
        </a:lt1>
        <a:dk2>
          <a:srgbClr val="663300"/>
        </a:dk2>
        <a:lt2>
          <a:srgbClr val="996600"/>
        </a:lt2>
        <a:accent1>
          <a:srgbClr val="FF6633"/>
        </a:accent1>
        <a:accent2>
          <a:srgbClr val="999933"/>
        </a:accent2>
        <a:accent3>
          <a:srgbClr val="E2CAAA"/>
        </a:accent3>
        <a:accent4>
          <a:srgbClr val="000000"/>
        </a:accent4>
        <a:accent5>
          <a:srgbClr val="FFB8AD"/>
        </a:accent5>
        <a:accent6>
          <a:srgbClr val="8A8A2D"/>
        </a:accent6>
        <a:hlink>
          <a:srgbClr val="CC33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663300"/>
        </a:dk2>
        <a:lt2>
          <a:srgbClr val="996600"/>
        </a:lt2>
        <a:accent1>
          <a:srgbClr val="FF6633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FFB8AD"/>
        </a:accent5>
        <a:accent6>
          <a:srgbClr val="8A8A2D"/>
        </a:accent6>
        <a:hlink>
          <a:srgbClr val="CC33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969696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A1A1A1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TS001069083</Template>
  <TotalTime>1429</TotalTime>
  <Words>751</Words>
  <Application>Microsoft Office PowerPoint</Application>
  <PresentationFormat>Экран (4:3)</PresentationFormat>
  <Paragraphs>215</Paragraphs>
  <Slides>42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TS001069083</vt:lpstr>
      <vt:lpstr>ТЕХНОЛОГИЯ ПРИГОТОВЛЕНИЯ ЗАПРАВОЧНЫХ СУПОВ</vt:lpstr>
      <vt:lpstr>Слайд 2</vt:lpstr>
      <vt:lpstr>Слайд 3</vt:lpstr>
      <vt:lpstr>ЦЕЛЬ УРОКА</vt:lpstr>
      <vt:lpstr>Слайд 5</vt:lpstr>
      <vt:lpstr>Слайд 6</vt:lpstr>
      <vt:lpstr>Слайд 7</vt:lpstr>
      <vt:lpstr>ПРИПУСКАНИЕ – ВАРКА ПРОДУКТА В НЕБОЛЬШОМ КОЛИЧЕСТВЕ ЖИДКОСТИ ИЛИ В СОБСТВЕННОМ СОКУ</vt:lpstr>
      <vt:lpstr>ПЕРВИЧНАЯ ОБРАБОТКА ЛУКА</vt:lpstr>
      <vt:lpstr>ПОЛЕЗНЫЕ СОВЕТЫ:</vt:lpstr>
      <vt:lpstr>ФОРМЫ НАРЕЗКИ ЛУКА</vt:lpstr>
      <vt:lpstr>ФОРМЫ НАРЕЗКИ ОГУРЦОВ МАРИНОВАННЫХ И СОЛЕНЫХ</vt:lpstr>
      <vt:lpstr>«Солянка»— это измененное название блюда «селянка», то есть сельское, деревенское кушанье.  Однако со временем буква «е» была заменена на «о» и селянка превратилась в солянку.</vt:lpstr>
      <vt:lpstr>Слайд 14</vt:lpstr>
      <vt:lpstr>Слайд 15</vt:lpstr>
      <vt:lpstr>ЗАПРАВКА ДЛЯ СОЛЯНОК</vt:lpstr>
      <vt:lpstr>В СОСТАВ СОЛЯНОК ВХОДЯТ:</vt:lpstr>
      <vt:lpstr>Слайд 18</vt:lpstr>
      <vt:lpstr>ФИЗКУЛЬТМИНУТКА</vt:lpstr>
      <vt:lpstr>ИНСТРУКЦИОННАЯ КАРТА ПРИГОТОВЛЕНИЯ СОЛЯНКИ СБОРНОЙ МЯСНОЙ</vt:lpstr>
      <vt:lpstr>НАБОР ПРОДУКТОВ</vt:lpstr>
      <vt:lpstr>ПРИГОТОВЛЕНИЕ МЯСО-КОСТНОГО БУЛЬОНА</vt:lpstr>
      <vt:lpstr>ПОДГОТОВКА МЯСНЫХ ПРОДУКТОВ</vt:lpstr>
      <vt:lpstr>Слайд 24</vt:lpstr>
      <vt:lpstr>ПОДГОТОВКА ОГУРЦОВ И МАСЛИН</vt:lpstr>
      <vt:lpstr>ПРИГОТОВЛЕНИЕ ЗАПРАВКИ</vt:lpstr>
      <vt:lpstr>ЗАКЛАДКА ПРОДУКТОВ</vt:lpstr>
      <vt:lpstr>Слайд 28</vt:lpstr>
      <vt:lpstr>ОТПУСК ГОТОВОГО БЛЮДА</vt:lpstr>
      <vt:lpstr>ОСОБЕННОСТИ ТЕХНОЛОГИИ ПРИГОТОВЛЕНИ НЕКОТОРЫХ ВИДОВ СОЛЯНОК</vt:lpstr>
      <vt:lpstr>РЫБНАЯ СОЛЯНКА</vt:lpstr>
      <vt:lpstr>СОЛЯНКА ДОМАШНЯЯ</vt:lpstr>
      <vt:lpstr>СОЛЯНКА  ПО-ГРУЗИНСКИ</vt:lpstr>
      <vt:lpstr>СОЛЯНКА УКРАИНСКАЯ</vt:lpstr>
      <vt:lpstr>СОЛЯНКА СТАРОРУССКАЯ</vt:lpstr>
      <vt:lpstr>ТРЕБОВАНИЯ К КАЧЕСТВУ СОЛЯНОК:</vt:lpstr>
      <vt:lpstr>Слайд 37</vt:lpstr>
      <vt:lpstr>Слайд 38</vt:lpstr>
      <vt:lpstr>РЕФЛЕКСИЯ ТВОЕ ОТНОШЕНИЕ  К УРОКУ</vt:lpstr>
      <vt:lpstr>ДОМАШНЕЕ ЗАДАНИЕ</vt:lpstr>
      <vt:lpstr>СПАСИБО ЗА ВНИМАНИЕ!</vt:lpstr>
      <vt:lpstr> РЕСУРСЫ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МОАУ ДОД ФЕДОРОВСКИЙ ЦЕНТР ДОПОЛНИТЕЛЬНОГО ОБРАЗОВАНИЯ</dc:title>
  <dc:creator>Лариса</dc:creator>
  <cp:lastModifiedBy>Лариса</cp:lastModifiedBy>
  <cp:revision>154</cp:revision>
  <dcterms:created xsi:type="dcterms:W3CDTF">2012-01-24T16:05:40Z</dcterms:created>
  <dcterms:modified xsi:type="dcterms:W3CDTF">2012-02-01T22:32:44Z</dcterms:modified>
</cp:coreProperties>
</file>