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7" r:id="rId5"/>
    <p:sldId id="266" r:id="rId6"/>
    <p:sldId id="268" r:id="rId7"/>
    <p:sldId id="260" r:id="rId8"/>
    <p:sldId id="261" r:id="rId9"/>
    <p:sldId id="262" r:id="rId10"/>
    <p:sldId id="263" r:id="rId11"/>
    <p:sldId id="264" r:id="rId12"/>
    <p:sldId id="265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  <a:srgbClr val="B2B2B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7" autoAdjust="0"/>
    <p:restoredTop sz="94633" autoAdjust="0"/>
  </p:normalViewPr>
  <p:slideViewPr>
    <p:cSldViewPr>
      <p:cViewPr varScale="1">
        <p:scale>
          <a:sx n="74" d="100"/>
          <a:sy n="74" d="100"/>
        </p:scale>
        <p:origin x="-34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E1C67B4-3C87-4485-8F6B-2CC4D87E7BBC}" type="datetimeFigureOut">
              <a:rPr lang="ru-RU" smtClean="0"/>
              <a:pPr/>
              <a:t>14.12.2012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D951B04-1102-4C36-AC11-0992CC64FD29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620688"/>
            <a:ext cx="610699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Расчёт давления</a:t>
            </a:r>
          </a:p>
          <a:p>
            <a:pPr algn="ctr"/>
            <a:r>
              <a:rPr lang="ru-RU" sz="40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жидкости</a:t>
            </a:r>
          </a:p>
          <a:p>
            <a:pPr algn="ctr"/>
            <a:r>
              <a:rPr lang="ru-RU" sz="40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дно и стенки сосуда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415657" y="2541455"/>
            <a:ext cx="1785950" cy="2428892"/>
            <a:chOff x="928662" y="2497969"/>
            <a:chExt cx="1785950" cy="2428892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928662" y="2497969"/>
              <a:ext cx="1785950" cy="242889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00100" y="2563337"/>
              <a:ext cx="1643074" cy="2298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Группа 3"/>
          <p:cNvGrpSpPr/>
          <p:nvPr/>
        </p:nvGrpSpPr>
        <p:grpSpPr>
          <a:xfrm>
            <a:off x="539552" y="3501008"/>
            <a:ext cx="3857652" cy="2500330"/>
            <a:chOff x="4500562" y="3929066"/>
            <a:chExt cx="3857652" cy="250033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500562" y="3929066"/>
              <a:ext cx="3857652" cy="2500330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0" y="4000504"/>
              <a:ext cx="3711479" cy="2357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7" name="TextBox 6"/>
          <p:cNvSpPr txBox="1"/>
          <p:nvPr/>
        </p:nvSpPr>
        <p:spPr>
          <a:xfrm>
            <a:off x="4716016" y="5229200"/>
            <a:ext cx="3883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Фролова Наталья Владимировна</a:t>
            </a:r>
          </a:p>
          <a:p>
            <a:r>
              <a:rPr lang="ru-RU" b="1" dirty="0"/>
              <a:t>у</a:t>
            </a:r>
            <a:r>
              <a:rPr lang="ru-RU" b="1" dirty="0" smtClean="0"/>
              <a:t>читель физики</a:t>
            </a:r>
          </a:p>
          <a:p>
            <a:r>
              <a:rPr lang="ru-RU" b="1" dirty="0" smtClean="0"/>
              <a:t>МБОУ СОШ №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21 г. Ульяновска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969382"/>
            <a:ext cx="6840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В два одинаковых сосуда  налиты молоко и спирт. Определить , в каком сосуде  давление будет  больше.</a:t>
            </a:r>
            <a:endParaRPr lang="ru-RU" sz="28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1115616" y="2785264"/>
            <a:ext cx="5500726" cy="2216166"/>
            <a:chOff x="1000100" y="3000372"/>
            <a:chExt cx="5500726" cy="221616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643042" y="4214818"/>
              <a:ext cx="1428760" cy="1000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572000" y="3000372"/>
              <a:ext cx="1428760" cy="17859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1000100" y="5214950"/>
              <a:ext cx="5500726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рямоугольник 6"/>
            <p:cNvSpPr/>
            <p:nvPr/>
          </p:nvSpPr>
          <p:spPr>
            <a:xfrm>
              <a:off x="1643042" y="3214686"/>
              <a:ext cx="1428760" cy="1000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572000" y="3429000"/>
              <a:ext cx="1428760" cy="178595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357290" y="4286256"/>
              <a:ext cx="192762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0" cap="none" spc="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молоко</a:t>
              </a:r>
              <a:endParaRPr lang="ru-RU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357686" y="4286256"/>
              <a:ext cx="1927627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спирт</a:t>
              </a:r>
              <a:endParaRPr lang="ru-RU" sz="2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052736"/>
            <a:ext cx="65968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сосуде с керосином два отверстия  закрыты резиновыми плёнками.</a:t>
            </a:r>
          </a:p>
          <a:p>
            <a:r>
              <a:rPr lang="ru-RU" sz="2800" dirty="0" smtClean="0"/>
              <a:t>Одинаково ли будут прогнуты резиновые плёнки?</a:t>
            </a:r>
            <a:endParaRPr lang="ru-RU" sz="28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643174" y="3114676"/>
            <a:ext cx="1571636" cy="2057408"/>
            <a:chOff x="2643174" y="2500306"/>
            <a:chExt cx="1571636" cy="2057408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2643174" y="2500306"/>
              <a:ext cx="1343028" cy="184309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643174" y="2714620"/>
              <a:ext cx="1343028" cy="184309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000496" y="3000372"/>
              <a:ext cx="214314" cy="3571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000496" y="3786190"/>
              <a:ext cx="214314" cy="3571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107699" y="2927794"/>
            <a:ext cx="2786082" cy="3000396"/>
            <a:chOff x="3143240" y="2357430"/>
            <a:chExt cx="2786082" cy="3000396"/>
          </a:xfrm>
        </p:grpSpPr>
        <p:sp>
          <p:nvSpPr>
            <p:cNvPr id="3" name="Параллелограмм 2"/>
            <p:cNvSpPr/>
            <p:nvPr/>
          </p:nvSpPr>
          <p:spPr>
            <a:xfrm>
              <a:off x="3286116" y="2357430"/>
              <a:ext cx="2643206" cy="2643206"/>
            </a:xfrm>
            <a:prstGeom prst="parallelogram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араллелограмм 1"/>
            <p:cNvSpPr/>
            <p:nvPr/>
          </p:nvSpPr>
          <p:spPr>
            <a:xfrm>
              <a:off x="3214678" y="2714620"/>
              <a:ext cx="2643206" cy="2643206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араллелограмм 3"/>
            <p:cNvSpPr/>
            <p:nvPr/>
          </p:nvSpPr>
          <p:spPr>
            <a:xfrm>
              <a:off x="5357818" y="4143380"/>
              <a:ext cx="357190" cy="500066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араллелограмм 4"/>
            <p:cNvSpPr/>
            <p:nvPr/>
          </p:nvSpPr>
          <p:spPr>
            <a:xfrm>
              <a:off x="3143240" y="4143380"/>
              <a:ext cx="357190" cy="500066"/>
            </a:xfrm>
            <a:prstGeom prst="parallelogra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93121" y="1214422"/>
            <a:ext cx="7215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сосуде с молоком, имеющем форму , указанную на рисунке, два одинаковых отверстия закрыты тонкой резиновой пленкой. Одинаково ли будут прогнуты резиновые пленки в отверстиях сосуда?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8649" y="836712"/>
            <a:ext cx="659526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/>
              <a:t>Домашнее задание</a:t>
            </a:r>
          </a:p>
          <a:p>
            <a:r>
              <a:rPr lang="ru-RU" sz="2800" dirty="0"/>
              <a:t>1 Прочитать §38, ответить на вопросы.</a:t>
            </a:r>
          </a:p>
          <a:p>
            <a:r>
              <a:rPr lang="ru-RU" sz="2800" dirty="0"/>
              <a:t>2. Упражнение 15(1).</a:t>
            </a:r>
          </a:p>
          <a:p>
            <a:r>
              <a:rPr lang="ru-RU" sz="2800" dirty="0"/>
              <a:t>3. Составьте тексты из фраз А, Б, В, Г, Д.</a:t>
            </a:r>
          </a:p>
          <a:p>
            <a:r>
              <a:rPr lang="ru-RU" sz="2800" dirty="0" smtClean="0"/>
              <a:t>4</a:t>
            </a:r>
            <a:r>
              <a:rPr lang="ru-RU" sz="2800" dirty="0"/>
              <a:t>. Имеются стакан воды и линейка. </a:t>
            </a:r>
            <a:endParaRPr lang="ru-RU" sz="2800" dirty="0" smtClean="0"/>
          </a:p>
          <a:p>
            <a:r>
              <a:rPr lang="ru-RU" sz="2800" dirty="0" smtClean="0"/>
              <a:t>Определить </a:t>
            </a:r>
            <a:r>
              <a:rPr lang="ru-RU" sz="2800" dirty="0"/>
              <a:t>давление на дно стакана, </a:t>
            </a:r>
            <a:endParaRPr lang="ru-RU" sz="2800" dirty="0" smtClean="0"/>
          </a:p>
          <a:p>
            <a:r>
              <a:rPr lang="ru-RU" sz="2800" dirty="0" smtClean="0"/>
              <a:t>если </a:t>
            </a:r>
            <a:r>
              <a:rPr lang="ru-RU" sz="2800" dirty="0"/>
              <a:t>в воде будет растворено 20 г </a:t>
            </a:r>
            <a:r>
              <a:rPr lang="ru-RU" sz="2800" dirty="0" smtClean="0"/>
              <a:t>соли</a:t>
            </a:r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09548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79712" y="1285859"/>
            <a:ext cx="6134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 урока: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получить формулу для вычисления давления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жидкости на дно и стенки сосуда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1604" y="1214422"/>
            <a:ext cx="55007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План урока: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 каких величин будет зависеть давление в жидкости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Записать формулу для расчета давления в жидкости;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Научиться применять  полученную формулу для решения задач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4" name="TextBox 3"/>
              <p:cNvSpPr txBox="1"/>
              <p:nvPr/>
            </p:nvSpPr>
            <p:spPr>
              <a:xfrm>
                <a:off x="4355974" y="4509989"/>
                <a:ext cx="33123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/>
                        </a:rPr>
                        <m:t>𝒑</m:t>
                      </m:r>
                      <m:r>
                        <a:rPr lang="en-US" sz="3600" b="1" i="1" smtClean="0">
                          <a:latin typeface="Cambria Math"/>
                        </a:rPr>
                        <m:t>=</m:t>
                      </m:r>
                      <m:r>
                        <a:rPr lang="en-US" sz="3600" b="1" i="1" smtClean="0">
                          <a:latin typeface="Cambria Math"/>
                          <a:ea typeface="Cambria Math"/>
                        </a:rPr>
                        <m:t>𝝆</m:t>
                      </m:r>
                      <m:r>
                        <a:rPr lang="en-US" sz="3600" b="1" i="1" smtClean="0">
                          <a:latin typeface="Cambria Math"/>
                          <a:ea typeface="Cambria Math"/>
                        </a:rPr>
                        <m:t>𝒈𝒉</m:t>
                      </m:r>
                    </m:oMath>
                  </m:oMathPara>
                </a14:m>
                <a:endParaRPr lang="ru-RU" sz="3600" b="1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4" y="4509989"/>
                <a:ext cx="3312368" cy="646331"/>
              </a:xfrm>
              <a:prstGeom prst="rect">
                <a:avLst/>
              </a:prstGeom>
              <a:blipFill rotWithShape="1">
                <a:blip r:embed="rId2" cstate="email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682582" y="1949924"/>
            <a:ext cx="53467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Давление в жидкости зависит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800" dirty="0" smtClean="0"/>
              <a:t>от высоты столба жидкости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800" dirty="0" smtClean="0"/>
              <a:t>от плотности жидкости</a:t>
            </a:r>
            <a:endParaRPr lang="ru-RU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89040"/>
            <a:ext cx="248599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4715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341" y="2492896"/>
            <a:ext cx="3624064" cy="271804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rgbClr val="0070C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1260202" y="692696"/>
            <a:ext cx="7137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Давление, оказываемое неподвижной жидкостью</a:t>
            </a:r>
          </a:p>
          <a:p>
            <a:r>
              <a:rPr lang="ru-RU" sz="2400" dirty="0" smtClean="0"/>
              <a:t>называется </a:t>
            </a:r>
            <a:r>
              <a:rPr lang="ru-RU" sz="2400" b="1" dirty="0" smtClean="0"/>
              <a:t>гидростатическим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16015" y="1628800"/>
            <a:ext cx="36814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Гидростатика </a:t>
            </a:r>
            <a:r>
              <a:rPr lang="ru-RU" sz="2400" dirty="0" smtClean="0"/>
              <a:t>раздел механики</a:t>
            </a:r>
            <a:r>
              <a:rPr lang="ru-RU" sz="2400" dirty="0"/>
              <a:t>, </a:t>
            </a:r>
            <a:r>
              <a:rPr lang="ru-RU" sz="2400" dirty="0" smtClean="0"/>
              <a:t>в котором </a:t>
            </a:r>
            <a:r>
              <a:rPr lang="ru-RU" sz="2400" dirty="0"/>
              <a:t>изучается равновесие </a:t>
            </a:r>
            <a:r>
              <a:rPr lang="ru-RU" sz="2400" dirty="0" smtClean="0"/>
              <a:t>жидкости и воздействие покоящейся </a:t>
            </a:r>
            <a:r>
              <a:rPr lang="ru-RU" sz="2400" dirty="0"/>
              <a:t>жидкости на погружённые в неё тела. </a:t>
            </a:r>
            <a:r>
              <a:rPr lang="ru-RU" sz="2400" dirty="0" smtClean="0"/>
              <a:t>Одна </a:t>
            </a:r>
            <a:r>
              <a:rPr lang="ru-RU" sz="2400" dirty="0"/>
              <a:t>из </a:t>
            </a:r>
            <a:r>
              <a:rPr lang="ru-RU" sz="2400" dirty="0" smtClean="0"/>
              <a:t>основных задач гидростатики —</a:t>
            </a:r>
          </a:p>
          <a:p>
            <a:pPr algn="just"/>
            <a:r>
              <a:rPr lang="ru-RU" sz="2400" dirty="0" smtClean="0"/>
              <a:t>изучение </a:t>
            </a:r>
            <a:r>
              <a:rPr lang="ru-RU" sz="2400" dirty="0"/>
              <a:t>распределения </a:t>
            </a:r>
            <a:r>
              <a:rPr lang="ru-RU" sz="2400" dirty="0" smtClean="0"/>
              <a:t>давления </a:t>
            </a:r>
            <a:r>
              <a:rPr lang="ru-RU" sz="2400" dirty="0"/>
              <a:t>в жидкости</a:t>
            </a:r>
            <a:r>
              <a:rPr lang="ru-RU" sz="2400" dirty="0" smtClean="0"/>
              <a:t>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9632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764704"/>
            <a:ext cx="3850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Подводные погружения</a:t>
            </a:r>
            <a:endParaRPr lang="ru-RU" sz="2400" b="1" dirty="0"/>
          </a:p>
        </p:txBody>
      </p:sp>
      <p:graphicFrame>
        <p:nvGraphicFramePr>
          <p:cNvPr id="9" name="Объект 8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42373297"/>
              </p:ext>
            </p:extLst>
          </p:nvPr>
        </p:nvGraphicFramePr>
        <p:xfrm>
          <a:off x="2286000" y="1714500"/>
          <a:ext cx="4570413" cy="3427413"/>
        </p:xfrm>
        <a:graphic>
          <a:graphicData uri="http://schemas.openxmlformats.org/presentationml/2006/ole">
            <p:oleObj spid="_x0000_s1029" name="Презентация" r:id="rId3" imgW="4570501" imgH="3427618" progId="PowerPoint.Show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860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5720" y="1000108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Сравните давления в этих трёх сосудах</a:t>
            </a:r>
            <a:endParaRPr lang="ru-RU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000100" y="5643578"/>
            <a:ext cx="5857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P1=P2=P3</a:t>
            </a:r>
            <a:endParaRPr lang="ru-RU" sz="4000" dirty="0">
              <a:solidFill>
                <a:srgbClr val="FF0000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28662" y="2928934"/>
            <a:ext cx="6786610" cy="2071702"/>
            <a:chOff x="928662" y="2928934"/>
            <a:chExt cx="6786610" cy="2071702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928662" y="4929198"/>
              <a:ext cx="6786610" cy="7143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Группа 13"/>
            <p:cNvGrpSpPr/>
            <p:nvPr/>
          </p:nvGrpSpPr>
          <p:grpSpPr>
            <a:xfrm>
              <a:off x="1393009" y="2928934"/>
              <a:ext cx="5929354" cy="2071702"/>
              <a:chOff x="1500166" y="2928934"/>
              <a:chExt cx="5929354" cy="2071702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1500166" y="3500438"/>
                <a:ext cx="1071570" cy="142876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/>
                  <a:t>1</a:t>
                </a:r>
                <a:endParaRPr lang="ru-RU" sz="4400" dirty="0"/>
              </a:p>
            </p:txBody>
          </p:sp>
          <p:sp>
            <p:nvSpPr>
              <p:cNvPr id="3" name="Прямоугольник 2"/>
              <p:cNvSpPr/>
              <p:nvPr/>
            </p:nvSpPr>
            <p:spPr>
              <a:xfrm>
                <a:off x="1500166" y="2928934"/>
                <a:ext cx="1071570" cy="57150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" name="Трапеция 3"/>
              <p:cNvSpPr/>
              <p:nvPr/>
            </p:nvSpPr>
            <p:spPr>
              <a:xfrm>
                <a:off x="3357554" y="3571876"/>
                <a:ext cx="1714512" cy="1357322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 smtClean="0"/>
                  <a:t>2</a:t>
                </a:r>
                <a:endParaRPr lang="ru-RU" sz="4400" dirty="0"/>
              </a:p>
            </p:txBody>
          </p:sp>
          <p:sp>
            <p:nvSpPr>
              <p:cNvPr id="6" name="Трапеция 5"/>
              <p:cNvSpPr/>
              <p:nvPr/>
            </p:nvSpPr>
            <p:spPr>
              <a:xfrm rot="10800000">
                <a:off x="5715008" y="3000372"/>
                <a:ext cx="1714512" cy="642942"/>
              </a:xfrm>
              <a:prstGeom prst="trapezoi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7" name="Трапеция 6"/>
              <p:cNvSpPr/>
              <p:nvPr/>
            </p:nvSpPr>
            <p:spPr>
              <a:xfrm rot="10800000">
                <a:off x="5857884" y="3643314"/>
                <a:ext cx="1428760" cy="1357322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Трапеция 7"/>
              <p:cNvSpPr/>
              <p:nvPr/>
            </p:nvSpPr>
            <p:spPr>
              <a:xfrm>
                <a:off x="3714744" y="2928934"/>
                <a:ext cx="1000132" cy="642942"/>
              </a:xfrm>
              <a:prstGeom prst="trapezoid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6357950" y="3929066"/>
                <a:ext cx="428628" cy="646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ru-RU" sz="3600" b="0" cap="none" spc="0" dirty="0" smtClean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</a:rPr>
                  <a:t>3</a:t>
                </a:r>
                <a:endParaRPr lang="ru-RU" sz="3600" b="0" cap="none" spc="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4692" y="928670"/>
            <a:ext cx="78581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Определите, у какой жидкости давление на дно больше</a:t>
            </a:r>
            <a:endParaRPr lang="ru-RU" sz="40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1229131" y="3284536"/>
            <a:ext cx="6143668" cy="2001852"/>
            <a:chOff x="1142976" y="3286124"/>
            <a:chExt cx="6143668" cy="2001852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1142976" y="5286388"/>
              <a:ext cx="6143668" cy="158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3786182" y="3286124"/>
              <a:ext cx="1214446" cy="20002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57356" y="3286124"/>
              <a:ext cx="1285884" cy="20002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715008" y="3286124"/>
              <a:ext cx="1214446" cy="20002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715008" y="3857628"/>
              <a:ext cx="1214446" cy="1428760"/>
            </a:xfrm>
            <a:prstGeom prst="rect">
              <a:avLst/>
            </a:prstGeom>
            <a:solidFill>
              <a:srgbClr val="B2B2B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rgbClr val="FF0000"/>
                  </a:solidFill>
                </a:rPr>
                <a:t>ртуть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786182" y="3929066"/>
              <a:ext cx="1214446" cy="1357322"/>
            </a:xfrm>
            <a:prstGeom prst="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rgbClr val="FF0000"/>
                  </a:solidFill>
                </a:rPr>
                <a:t>керосин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857356" y="4000504"/>
              <a:ext cx="1285884" cy="1285884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rgbClr val="FF0000"/>
                  </a:solidFill>
                </a:rPr>
                <a:t>вода</a:t>
              </a:r>
              <a:endParaRPr lang="ru-RU" sz="3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1142984"/>
            <a:ext cx="7242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 два цилиндрических сосуда разной формы налита вода равной массы. </a:t>
            </a:r>
          </a:p>
          <a:p>
            <a:r>
              <a:rPr lang="ru-RU" sz="2800" dirty="0" smtClean="0"/>
              <a:t>Одинаково ли давление на дно сосудов</a:t>
            </a:r>
            <a:endParaRPr lang="ru-RU" sz="28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295600" y="2928140"/>
            <a:ext cx="5429288" cy="2430480"/>
            <a:chOff x="1285852" y="2071678"/>
            <a:chExt cx="5429288" cy="243048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143372" y="3143248"/>
              <a:ext cx="2286016" cy="10001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2000232" y="2071678"/>
              <a:ext cx="1285884" cy="200026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000232" y="2500306"/>
              <a:ext cx="1285884" cy="20002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143372" y="3500438"/>
              <a:ext cx="2286016" cy="10001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1285852" y="4500570"/>
              <a:ext cx="5429288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447</TotalTime>
  <Words>274</Words>
  <Application>Microsoft Office PowerPoint</Application>
  <PresentationFormat>Экран (4:3)</PresentationFormat>
  <Paragraphs>47</Paragraphs>
  <Slides>13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Поток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МОУ СОШ №21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Tata</cp:lastModifiedBy>
  <cp:revision>35</cp:revision>
  <dcterms:created xsi:type="dcterms:W3CDTF">1999-12-31T21:11:35Z</dcterms:created>
  <dcterms:modified xsi:type="dcterms:W3CDTF">2012-12-14T14:24:30Z</dcterms:modified>
</cp:coreProperties>
</file>