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1"/>
  </p:notesMasterIdLst>
  <p:sldIdLst>
    <p:sldId id="269" r:id="rId2"/>
    <p:sldId id="258" r:id="rId3"/>
    <p:sldId id="259" r:id="rId4"/>
    <p:sldId id="260" r:id="rId5"/>
    <p:sldId id="261" r:id="rId6"/>
    <p:sldId id="262" r:id="rId7"/>
    <p:sldId id="263" r:id="rId8"/>
    <p:sldId id="264" r:id="rId9"/>
    <p:sldId id="265" r:id="rId10"/>
    <p:sldId id="266" r:id="rId11"/>
    <p:sldId id="267" r:id="rId12"/>
    <p:sldId id="270" r:id="rId13"/>
    <p:sldId id="271" r:id="rId14"/>
    <p:sldId id="272" r:id="rId15"/>
    <p:sldId id="273" r:id="rId16"/>
    <p:sldId id="275" r:id="rId17"/>
    <p:sldId id="276" r:id="rId18"/>
    <p:sldId id="277" r:id="rId19"/>
    <p:sldId id="278"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94660"/>
  </p:normalViewPr>
  <p:slideViewPr>
    <p:cSldViewPr>
      <p:cViewPr varScale="1">
        <p:scale>
          <a:sx n="51" d="100"/>
          <a:sy n="51" d="100"/>
        </p:scale>
        <p:origin x="-120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AF9335-336A-4445-9B9B-E259259352A4}" type="datetimeFigureOut">
              <a:rPr lang="ru-RU" smtClean="0"/>
              <a:pPr/>
              <a:t>14.01.2013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326775-9994-41B9-90AE-26AA4E62F762}" type="slidenum">
              <a:rPr lang="ru-RU" smtClean="0"/>
              <a:pPr/>
              <a:t>‹#›</a:t>
            </a:fld>
            <a:endParaRPr lang="ru-RU"/>
          </a:p>
        </p:txBody>
      </p:sp>
    </p:spTree>
    <p:extLst>
      <p:ext uri="{BB962C8B-B14F-4D97-AF65-F5344CB8AC3E}">
        <p14:creationId xmlns:p14="http://schemas.microsoft.com/office/powerpoint/2010/main" xmlns="" val="2189986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34326775-9994-41B9-90AE-26AA4E62F762}" type="slidenum">
              <a:rPr lang="ru-RU" smtClean="0"/>
              <a:pPr/>
              <a:t>3</a:t>
            </a:fld>
            <a:endParaRPr lang="ru-RU"/>
          </a:p>
        </p:txBody>
      </p:sp>
    </p:spTree>
    <p:extLst>
      <p:ext uri="{BB962C8B-B14F-4D97-AF65-F5344CB8AC3E}">
        <p14:creationId xmlns:p14="http://schemas.microsoft.com/office/powerpoint/2010/main" xmlns="" val="2629855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14.01.2013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xmlns="" val="2264467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14.01.2013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xmlns="" val="482758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14.01.2013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xmlns="" val="4122406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14.01.2013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xmlns="" val="1320431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14.01.2013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xmlns="" val="1487165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14.01.2013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xmlns="" val="2106814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14.01.2013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xmlns="" val="740133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14.01.2013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xmlns="" val="1137962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14.01.2013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xmlns="" val="2152321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14.01.2013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xmlns="" val="3182081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14.01.2013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xmlns="" val="2495254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14.01.2013</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dirty="0"/>
          </a:p>
        </p:txBody>
      </p:sp>
    </p:spTree>
    <p:extLst>
      <p:ext uri="{BB962C8B-B14F-4D97-AF65-F5344CB8AC3E}">
        <p14:creationId xmlns:p14="http://schemas.microsoft.com/office/powerpoint/2010/main" xmlns="" val="140855880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gif"/></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the-beatles-artwork.jpg"/>
          <p:cNvPicPr>
            <a:picLocks noChangeAspect="1"/>
          </p:cNvPicPr>
          <p:nvPr/>
        </p:nvPicPr>
        <p:blipFill>
          <a:blip r:embed="rId2" cstate="email">
            <a:lum bright="70000" contrast="-70000"/>
            <a:extLst>
              <a:ext uri="{BEBA8EAE-BF5A-486C-A8C5-ECC9F3942E4B}">
                <a14:imgProps xmlns:a14="http://schemas.microsoft.com/office/drawing/2010/main" xmlns="">
                  <a14:imgLayer r:embed="rId3">
                    <a14:imgEffect>
                      <a14:sharpenSoften amount="50000"/>
                    </a14:imgEffect>
                    <a14:imgEffect>
                      <a14:colorTemperature colorTemp="4700"/>
                    </a14:imgEffect>
                    <a14:imgEffect>
                      <a14:brightnessContrast bright="20000" contrast="-40000"/>
                    </a14:imgEffect>
                  </a14:imgLayer>
                </a14:imgProps>
              </a:ext>
            </a:extLst>
          </a:blip>
          <a:stretch>
            <a:fillRect/>
          </a:stretch>
        </p:blipFill>
        <p:spPr>
          <a:xfrm>
            <a:off x="0" y="0"/>
            <a:ext cx="9144000" cy="6858000"/>
          </a:xfrm>
          <a:prstGeom prst="rect">
            <a:avLst/>
          </a:prstGeom>
        </p:spPr>
      </p:pic>
      <p:sp>
        <p:nvSpPr>
          <p:cNvPr id="3" name="Прямоугольник 2"/>
          <p:cNvSpPr/>
          <p:nvPr/>
        </p:nvSpPr>
        <p:spPr>
          <a:xfrm>
            <a:off x="-1" y="2610778"/>
            <a:ext cx="9144001" cy="313932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6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Half a century with The Beatles</a:t>
            </a:r>
            <a:endParaRPr lang="ru-RU" sz="6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endParaRPr lang="ru-RU" sz="6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pSp>
        <p:nvGrpSpPr>
          <p:cNvPr id="6" name="Группа 5"/>
          <p:cNvGrpSpPr/>
          <p:nvPr/>
        </p:nvGrpSpPr>
        <p:grpSpPr>
          <a:xfrm>
            <a:off x="251520" y="156890"/>
            <a:ext cx="1799433" cy="2218841"/>
            <a:chOff x="251520" y="170318"/>
            <a:chExt cx="1799433" cy="2218841"/>
          </a:xfrm>
        </p:grpSpPr>
        <p:sp>
          <p:nvSpPr>
            <p:cNvPr id="4" name="Прямоугольник 3"/>
            <p:cNvSpPr/>
            <p:nvPr/>
          </p:nvSpPr>
          <p:spPr>
            <a:xfrm rot="20680389">
              <a:off x="258959" y="170318"/>
              <a:ext cx="1791994" cy="22005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ln>
                  <a:solidFill>
                    <a:schemeClr val="tx1"/>
                  </a:solidFill>
                </a:ln>
                <a:noFill/>
              </a:endParaRPr>
            </a:p>
          </p:txBody>
        </p:sp>
        <p:pic>
          <p:nvPicPr>
            <p:cNvPr id="8194" name="Picture 2" descr="http://musbooks.ru/files/Image/beatles6.gif"/>
            <p:cNvPicPr>
              <a:picLocks noChangeAspect="1" noChangeArrowheads="1"/>
            </p:cNvPicPr>
            <p:nvPr/>
          </p:nvPicPr>
          <p:blipFill rotWithShape="1">
            <a:blip r:embed="rId4" cstate="email">
              <a:extLst>
                <a:ext uri="{28A0092B-C50C-407E-A947-70E740481C1C}">
                  <a14:useLocalDpi xmlns:a14="http://schemas.microsoft.com/office/drawing/2010/main" xmlns="" val="0"/>
                </a:ext>
              </a:extLst>
            </a:blip>
            <a:srcRect t="52366" r="52848"/>
            <a:stretch/>
          </p:blipFill>
          <p:spPr bwMode="auto">
            <a:xfrm>
              <a:off x="251520" y="188640"/>
              <a:ext cx="1791994" cy="220051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7" name="Группа 6"/>
          <p:cNvGrpSpPr/>
          <p:nvPr/>
        </p:nvGrpSpPr>
        <p:grpSpPr>
          <a:xfrm>
            <a:off x="7100486" y="188640"/>
            <a:ext cx="1832251" cy="2309813"/>
            <a:chOff x="7100486" y="188640"/>
            <a:chExt cx="1832251" cy="2309813"/>
          </a:xfrm>
        </p:grpSpPr>
        <p:sp>
          <p:nvSpPr>
            <p:cNvPr id="9" name="Прямоугольник 8"/>
            <p:cNvSpPr/>
            <p:nvPr/>
          </p:nvSpPr>
          <p:spPr>
            <a:xfrm rot="942774">
              <a:off x="7140743" y="234857"/>
              <a:ext cx="1791994" cy="22005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ln>
                  <a:solidFill>
                    <a:schemeClr val="tx1"/>
                  </a:solidFill>
                </a:ln>
                <a:noFill/>
              </a:endParaRPr>
            </a:p>
          </p:txBody>
        </p:sp>
        <p:pic>
          <p:nvPicPr>
            <p:cNvPr id="8200" name="Picture 8" descr="http://musbooks.ru/files/Image/beatles6.gif"/>
            <p:cNvPicPr>
              <a:picLocks noChangeAspect="1" noChangeArrowheads="1"/>
            </p:cNvPicPr>
            <p:nvPr/>
          </p:nvPicPr>
          <p:blipFill rotWithShape="1">
            <a:blip r:embed="rId4" cstate="email">
              <a:extLst>
                <a:ext uri="{28A0092B-C50C-407E-A947-70E740481C1C}">
                  <a14:useLocalDpi xmlns:a14="http://schemas.microsoft.com/office/drawing/2010/main" xmlns="" val="0"/>
                </a:ext>
              </a:extLst>
            </a:blip>
            <a:srcRect r="52848" b="50000"/>
            <a:stretch/>
          </p:blipFill>
          <p:spPr bwMode="auto">
            <a:xfrm>
              <a:off x="7100486" y="188640"/>
              <a:ext cx="1791994" cy="2309813"/>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8" name="Группа 7"/>
          <p:cNvGrpSpPr/>
          <p:nvPr/>
        </p:nvGrpSpPr>
        <p:grpSpPr>
          <a:xfrm>
            <a:off x="251520" y="4443137"/>
            <a:ext cx="1900238" cy="2217160"/>
            <a:chOff x="251520" y="4443137"/>
            <a:chExt cx="1900238" cy="2217160"/>
          </a:xfrm>
        </p:grpSpPr>
        <p:sp>
          <p:nvSpPr>
            <p:cNvPr id="10" name="Прямоугольник 9"/>
            <p:cNvSpPr/>
            <p:nvPr/>
          </p:nvSpPr>
          <p:spPr>
            <a:xfrm rot="20552227">
              <a:off x="258878" y="4459778"/>
              <a:ext cx="1791994" cy="22005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ln>
                  <a:solidFill>
                    <a:schemeClr val="tx1"/>
                  </a:solidFill>
                </a:ln>
                <a:noFill/>
              </a:endParaRPr>
            </a:p>
          </p:txBody>
        </p:sp>
        <p:pic>
          <p:nvPicPr>
            <p:cNvPr id="8196" name="Picture 4" descr="http://musbooks.ru/files/Image/beatles6.gif"/>
            <p:cNvPicPr>
              <a:picLocks noChangeAspect="1" noChangeArrowheads="1"/>
            </p:cNvPicPr>
            <p:nvPr/>
          </p:nvPicPr>
          <p:blipFill rotWithShape="1">
            <a:blip r:embed="rId4" cstate="email">
              <a:extLst>
                <a:ext uri="{28A0092B-C50C-407E-A947-70E740481C1C}">
                  <a14:useLocalDpi xmlns:a14="http://schemas.microsoft.com/office/drawing/2010/main" xmlns="" val="0"/>
                </a:ext>
              </a:extLst>
            </a:blip>
            <a:srcRect l="50000" t="52135"/>
            <a:stretch/>
          </p:blipFill>
          <p:spPr bwMode="auto">
            <a:xfrm>
              <a:off x="251520" y="4443137"/>
              <a:ext cx="1900238" cy="2211196"/>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1" name="Группа 10"/>
          <p:cNvGrpSpPr/>
          <p:nvPr/>
        </p:nvGrpSpPr>
        <p:grpSpPr>
          <a:xfrm>
            <a:off x="6992242" y="4344520"/>
            <a:ext cx="1900238" cy="2309813"/>
            <a:chOff x="6992242" y="4344520"/>
            <a:chExt cx="1900238" cy="2309813"/>
          </a:xfrm>
        </p:grpSpPr>
        <p:sp>
          <p:nvSpPr>
            <p:cNvPr id="13" name="Прямоугольник 12"/>
            <p:cNvSpPr/>
            <p:nvPr/>
          </p:nvSpPr>
          <p:spPr>
            <a:xfrm rot="1245375">
              <a:off x="7064012" y="4445869"/>
              <a:ext cx="1791994" cy="22005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ln>
                  <a:solidFill>
                    <a:schemeClr val="tx1"/>
                  </a:solidFill>
                </a:ln>
                <a:noFill/>
              </a:endParaRPr>
            </a:p>
          </p:txBody>
        </p:sp>
        <p:pic>
          <p:nvPicPr>
            <p:cNvPr id="8198" name="Picture 6" descr="http://musbooks.ru/files/Image/beatles6.gif"/>
            <p:cNvPicPr>
              <a:picLocks noChangeAspect="1" noChangeArrowheads="1"/>
            </p:cNvPicPr>
            <p:nvPr/>
          </p:nvPicPr>
          <p:blipFill rotWithShape="1">
            <a:blip r:embed="rId4" cstate="email">
              <a:extLst>
                <a:ext uri="{28A0092B-C50C-407E-A947-70E740481C1C}">
                  <a14:useLocalDpi xmlns:a14="http://schemas.microsoft.com/office/drawing/2010/main" xmlns="" val="0"/>
                </a:ext>
              </a:extLst>
            </a:blip>
            <a:srcRect l="50000" b="50000"/>
            <a:stretch/>
          </p:blipFill>
          <p:spPr bwMode="auto">
            <a:xfrm>
              <a:off x="6992242" y="4344520"/>
              <a:ext cx="1900238" cy="2309813"/>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5" name="Прямоугольник 4"/>
          <p:cNvSpPr/>
          <p:nvPr/>
        </p:nvSpPr>
        <p:spPr>
          <a:xfrm>
            <a:off x="2267189" y="5445224"/>
            <a:ext cx="4572000" cy="1384995"/>
          </a:xfrm>
          <a:prstGeom prst="rect">
            <a:avLst/>
          </a:prstGeom>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Made by </a:t>
            </a:r>
            <a:r>
              <a:rPr lang="en-US" sz="28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Makeeva</a:t>
            </a:r>
            <a:r>
              <a:rPr lang="en-US"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Natalia,</a:t>
            </a:r>
          </a:p>
          <a:p>
            <a:pPr algn="ctr">
              <a:defRPr/>
            </a:pPr>
            <a:r>
              <a:rPr lang="en-US"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the </a:t>
            </a:r>
            <a:r>
              <a:rPr lang="en-US"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seventh </a:t>
            </a:r>
            <a:r>
              <a:rPr lang="en-US"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form,</a:t>
            </a:r>
          </a:p>
          <a:p>
            <a:pPr algn="ctr">
              <a:defRPr/>
            </a:pPr>
            <a:r>
              <a:rPr lang="en-US"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“Gymnasium 17 ”</a:t>
            </a:r>
            <a:endParaRPr lang="ru-RU"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xmlns="" val="380525686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par>
                                <p:cTn id="14" presetID="6"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the-beatles-artwork.jpg"/>
          <p:cNvPicPr>
            <a:picLocks noChangeAspect="1"/>
          </p:cNvPicPr>
          <p:nvPr/>
        </p:nvPicPr>
        <p:blipFill>
          <a:blip r:embed="rId2" cstate="email">
            <a:lum bright="70000" contrast="-70000"/>
            <a:extLst>
              <a:ext uri="{BEBA8EAE-BF5A-486C-A8C5-ECC9F3942E4B}">
                <a14:imgProps xmlns:a14="http://schemas.microsoft.com/office/drawing/2010/main" xmlns="">
                  <a14:imgLayer r:embed="rId3">
                    <a14:imgEffect>
                      <a14:sharpenSoften amount="50000"/>
                    </a14:imgEffect>
                    <a14:imgEffect>
                      <a14:colorTemperature colorTemp="4700"/>
                    </a14:imgEffect>
                    <a14:imgEffect>
                      <a14:brightnessContrast bright="20000" contrast="-40000"/>
                    </a14:imgEffect>
                  </a14:imgLayer>
                </a14:imgProps>
              </a:ext>
            </a:extLst>
          </a:blip>
          <a:stretch>
            <a:fillRect/>
          </a:stretch>
        </p:blipFill>
        <p:spPr>
          <a:xfrm>
            <a:off x="0" y="0"/>
            <a:ext cx="9180512" cy="6858000"/>
          </a:xfrm>
          <a:prstGeom prst="rect">
            <a:avLst/>
          </a:prstGeom>
        </p:spPr>
      </p:pic>
      <p:sp>
        <p:nvSpPr>
          <p:cNvPr id="3" name="Прямоугольник 2"/>
          <p:cNvSpPr/>
          <p:nvPr/>
        </p:nvSpPr>
        <p:spPr>
          <a:xfrm>
            <a:off x="-36512" y="0"/>
            <a:ext cx="9212917"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Pre-Beatlemania</a:t>
            </a: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1960-1963</a:t>
            </a:r>
            <a:endParaRPr lang="ru-RU"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Прямоугольник 3"/>
          <p:cNvSpPr/>
          <p:nvPr/>
        </p:nvSpPr>
        <p:spPr>
          <a:xfrm>
            <a:off x="14240" y="4293096"/>
            <a:ext cx="9162165" cy="2554545"/>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lgn="just"/>
            <a:r>
              <a:rPr lang="en-US"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Their first album </a:t>
            </a:r>
            <a:r>
              <a:rPr lang="ru-RU"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r>
              <a:rPr lang="en-US"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Please </a:t>
            </a:r>
            <a:r>
              <a:rPr lang="en-US" sz="32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Please</a:t>
            </a:r>
            <a:r>
              <a:rPr lang="en-US"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Me</a:t>
            </a:r>
            <a:r>
              <a:rPr lang="ru-RU"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r>
              <a:rPr lang="en-US"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was released in the UK in March 1963. The second album </a:t>
            </a:r>
            <a:r>
              <a:rPr lang="ru-RU"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r>
              <a:rPr lang="en-US"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With </a:t>
            </a:r>
            <a:r>
              <a:rPr lang="en-US"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The </a:t>
            </a:r>
            <a:r>
              <a:rPr lang="en-US"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Beatles</a:t>
            </a:r>
            <a:r>
              <a:rPr lang="ru-RU"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r>
              <a:rPr lang="en-US"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became only the second album ever to sell a million copies in the </a:t>
            </a:r>
            <a:r>
              <a:rPr lang="en-US"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UK.</a:t>
            </a:r>
            <a:endParaRPr lang="ru-RU"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2050" name="Picture 2" descr="http://img1.liveinternet.ru/images/attach/c/4/79/273/79273439_2967035_beatles_1_.gif"/>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1" y="923331"/>
            <a:ext cx="5868145" cy="3369766"/>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t2.gstatic.com/images?q=tbn:ANd9GcRBIpDUDp8dpJewxl77x5Tfl8644I6IbGTd4f1gsaFa7vwbc37jzDwjdAUE"/>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5868144" y="901243"/>
            <a:ext cx="3308261" cy="33918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0058018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6" presetClass="entr" presetSubtype="16"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circle(in)">
                                      <p:cBhvr>
                                        <p:cTn id="13" dur="2000"/>
                                        <p:tgtEl>
                                          <p:spTgt spid="2050"/>
                                        </p:tgtEl>
                                      </p:cBhvr>
                                    </p:animEffect>
                                  </p:childTnLst>
                                </p:cTn>
                              </p:par>
                              <p:par>
                                <p:cTn id="14" presetID="6" presetClass="entr" presetSubtype="16" fill="hold" nodeType="withEffect">
                                  <p:stCondLst>
                                    <p:cond delay="0"/>
                                  </p:stCondLst>
                                  <p:childTnLst>
                                    <p:set>
                                      <p:cBhvr>
                                        <p:cTn id="15" dur="1" fill="hold">
                                          <p:stCondLst>
                                            <p:cond delay="0"/>
                                          </p:stCondLst>
                                        </p:cTn>
                                        <p:tgtEl>
                                          <p:spTgt spid="2052"/>
                                        </p:tgtEl>
                                        <p:attrNameLst>
                                          <p:attrName>style.visibility</p:attrName>
                                        </p:attrNameLst>
                                      </p:cBhvr>
                                      <p:to>
                                        <p:strVal val="visible"/>
                                      </p:to>
                                    </p:set>
                                    <p:animEffect transition="in" filter="circle(in)">
                                      <p:cBhvr>
                                        <p:cTn id="16" dur="2000"/>
                                        <p:tgtEl>
                                          <p:spTgt spid="2052"/>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the-beatles-artwork.jpg"/>
          <p:cNvPicPr>
            <a:picLocks noChangeAspect="1"/>
          </p:cNvPicPr>
          <p:nvPr/>
        </p:nvPicPr>
        <p:blipFill>
          <a:blip r:embed="rId2" cstate="email">
            <a:lum bright="70000" contrast="-70000"/>
            <a:extLst>
              <a:ext uri="{BEBA8EAE-BF5A-486C-A8C5-ECC9F3942E4B}">
                <a14:imgProps xmlns:a14="http://schemas.microsoft.com/office/drawing/2010/main" xmlns="">
                  <a14:imgLayer r:embed="rId3">
                    <a14:imgEffect>
                      <a14:sharpenSoften amount="50000"/>
                    </a14:imgEffect>
                    <a14:imgEffect>
                      <a14:colorTemperature colorTemp="4700"/>
                    </a14:imgEffect>
                    <a14:imgEffect>
                      <a14:brightnessContrast bright="20000" contrast="-40000"/>
                    </a14:imgEffect>
                  </a14:imgLayer>
                </a14:imgProps>
              </a:ext>
            </a:extLst>
          </a:blip>
          <a:stretch>
            <a:fillRect/>
          </a:stretch>
        </p:blipFill>
        <p:spPr>
          <a:xfrm>
            <a:off x="0" y="0"/>
            <a:ext cx="9180512" cy="6858000"/>
          </a:xfrm>
          <a:prstGeom prst="rect">
            <a:avLst/>
          </a:prstGeom>
        </p:spPr>
      </p:pic>
      <p:sp>
        <p:nvSpPr>
          <p:cNvPr id="3" name="Прямоугольник 2"/>
          <p:cNvSpPr/>
          <p:nvPr/>
        </p:nvSpPr>
        <p:spPr>
          <a:xfrm>
            <a:off x="-36512" y="0"/>
            <a:ext cx="9212917"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Beatlemania: 1964-1965</a:t>
            </a:r>
            <a:endParaRPr lang="ru-RU"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Прямоугольник 3"/>
          <p:cNvSpPr/>
          <p:nvPr/>
        </p:nvSpPr>
        <p:spPr>
          <a:xfrm>
            <a:off x="14240" y="4293096"/>
            <a:ext cx="9162165" cy="267765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lgn="just"/>
            <a:r>
              <a:rPr lang="en-US"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By April 1964 the band's singles occupied the top five spots on the Billboard Hot 100 chart. That summer they toured New Zealand and Australia, where their arrival was greeted by a crowd estimated at more than 300,000. The first Beatles movie “A Hard Day's Night” was released in 1964. </a:t>
            </a:r>
            <a:endParaRPr lang="ru-RU"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7" name="Рисунок 6" descr="fans05-1.jpg"/>
          <p:cNvPicPr/>
          <p:nvPr/>
        </p:nvPicPr>
        <p:blipFill>
          <a:blip r:embed="rId4" cstate="email"/>
          <a:stretch>
            <a:fillRect/>
          </a:stretch>
        </p:blipFill>
        <p:spPr>
          <a:xfrm>
            <a:off x="21314" y="923330"/>
            <a:ext cx="4334662" cy="3369766"/>
          </a:xfrm>
          <a:prstGeom prst="rect">
            <a:avLst/>
          </a:prstGeom>
          <a:ln>
            <a:noFill/>
          </a:ln>
          <a:effectLst/>
          <a:scene3d>
            <a:camera prst="orthographicFront"/>
            <a:lightRig rig="flood" dir="t">
              <a:rot lat="0" lon="0" rev="13800000"/>
            </a:lightRig>
          </a:scene3d>
          <a:sp3d extrusionH="107950" prstMaterial="plastic">
            <a:bevelB/>
          </a:sp3d>
        </p:spPr>
      </p:pic>
      <p:pic>
        <p:nvPicPr>
          <p:cNvPr id="9" name="Рисунок 8" descr="85361652.jpg"/>
          <p:cNvPicPr/>
          <p:nvPr/>
        </p:nvPicPr>
        <p:blipFill>
          <a:blip r:embed="rId5" cstate="email">
            <a:extLst>
              <a:ext uri="{28A0092B-C50C-407E-A947-70E740481C1C}">
                <a14:useLocalDpi xmlns:a14="http://schemas.microsoft.com/office/drawing/2010/main" xmlns="" val="0"/>
              </a:ext>
            </a:extLst>
          </a:blip>
          <a:stretch>
            <a:fillRect/>
          </a:stretch>
        </p:blipFill>
        <p:spPr>
          <a:xfrm>
            <a:off x="4355976" y="923330"/>
            <a:ext cx="4824536" cy="3369766"/>
          </a:xfrm>
          <a:prstGeom prst="rect">
            <a:avLst/>
          </a:prstGeom>
          <a:ln>
            <a:noFill/>
          </a:ln>
          <a:effectLst/>
          <a:scene3d>
            <a:camera prst="orthographicFront"/>
            <a:lightRig rig="harsh" dir="t">
              <a:rot lat="0" lon="0" rev="3000000"/>
            </a:lightRig>
          </a:scene3d>
          <a:sp3d extrusionH="254000" contourW="19050">
            <a:bevelB w="82550" h="44450" prst="angle"/>
            <a:contourClr>
              <a:srgbClr val="FFFFFF"/>
            </a:contourClr>
          </a:sp3d>
        </p:spPr>
      </p:pic>
    </p:spTree>
    <p:extLst>
      <p:ext uri="{BB962C8B-B14F-4D97-AF65-F5344CB8AC3E}">
        <p14:creationId xmlns:p14="http://schemas.microsoft.com/office/powerpoint/2010/main" xmlns="" val="370592323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6"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the-beatles-artwork.jpg"/>
          <p:cNvPicPr>
            <a:picLocks noChangeAspect="1"/>
          </p:cNvPicPr>
          <p:nvPr/>
        </p:nvPicPr>
        <p:blipFill>
          <a:blip r:embed="rId2" cstate="email">
            <a:lum bright="70000" contrast="-70000"/>
            <a:extLst>
              <a:ext uri="{BEBA8EAE-BF5A-486C-A8C5-ECC9F3942E4B}">
                <a14:imgProps xmlns:a14="http://schemas.microsoft.com/office/drawing/2010/main" xmlns="">
                  <a14:imgLayer r:embed="rId3">
                    <a14:imgEffect>
                      <a14:sharpenSoften amount="50000"/>
                    </a14:imgEffect>
                    <a14:imgEffect>
                      <a14:colorTemperature colorTemp="4700"/>
                    </a14:imgEffect>
                    <a14:imgEffect>
                      <a14:brightnessContrast bright="20000" contrast="-40000"/>
                    </a14:imgEffect>
                  </a14:imgLayer>
                </a14:imgProps>
              </a:ext>
            </a:extLst>
          </a:blip>
          <a:stretch>
            <a:fillRect/>
          </a:stretch>
        </p:blipFill>
        <p:spPr>
          <a:xfrm>
            <a:off x="0" y="0"/>
            <a:ext cx="9180512" cy="6858000"/>
          </a:xfrm>
          <a:prstGeom prst="rect">
            <a:avLst/>
          </a:prstGeom>
        </p:spPr>
      </p:pic>
      <p:sp>
        <p:nvSpPr>
          <p:cNvPr id="3" name="Прямоугольник 2"/>
          <p:cNvSpPr/>
          <p:nvPr/>
        </p:nvSpPr>
        <p:spPr>
          <a:xfrm>
            <a:off x="-36512" y="0"/>
            <a:ext cx="9212917"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Beatlemania: 1964-1965</a:t>
            </a:r>
            <a:endParaRPr lang="ru-RU"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Прямоугольник 3"/>
          <p:cNvSpPr/>
          <p:nvPr/>
        </p:nvSpPr>
        <p:spPr>
          <a:xfrm>
            <a:off x="14240" y="4457343"/>
            <a:ext cx="9162165" cy="2400657"/>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just"/>
            <a:r>
              <a:rPr lang="en-US" sz="3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Beatlemania was responsible for the concept of the stadium concert. In 1965 the Fab Four became Members of the Order of the British Empire, one of the highest honors bestowed in the UK, usually to military and government officials</a:t>
            </a:r>
            <a:r>
              <a:rPr lang="en-US" sz="3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endParaRPr lang="ru-RU" sz="3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1028" name="Picture 4" descr="http://img0.liveinternet.ru/images/attach/b/3/18/286/18286068_beatles.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4838776" y="850892"/>
            <a:ext cx="4341736" cy="3606449"/>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Рисунок 6" descr="1965_Beatles_MBE.jpg"/>
          <p:cNvPicPr/>
          <p:nvPr/>
        </p:nvPicPr>
        <p:blipFill>
          <a:blip r:embed="rId5" cstate="email"/>
          <a:stretch>
            <a:fillRect/>
          </a:stretch>
        </p:blipFill>
        <p:spPr>
          <a:xfrm>
            <a:off x="14240" y="850893"/>
            <a:ext cx="4824536" cy="3606449"/>
          </a:xfrm>
          <a:prstGeom prst="rect">
            <a:avLst/>
          </a:prstGeom>
          <a:ln w="38100">
            <a:noFill/>
          </a:ln>
          <a:effectLst/>
        </p:spPr>
      </p:pic>
    </p:spTree>
    <p:extLst>
      <p:ext uri="{BB962C8B-B14F-4D97-AF65-F5344CB8AC3E}">
        <p14:creationId xmlns:p14="http://schemas.microsoft.com/office/powerpoint/2010/main" xmlns="" val="1248050529"/>
      </p:ext>
    </p:extLst>
  </p:cSld>
  <p:clrMapOvr>
    <a:masterClrMapping/>
  </p:clrMapOvr>
  <p:transition spd="slow">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the-beatles-artwork.jpg"/>
          <p:cNvPicPr>
            <a:picLocks noChangeAspect="1"/>
          </p:cNvPicPr>
          <p:nvPr/>
        </p:nvPicPr>
        <p:blipFill>
          <a:blip r:embed="rId2" cstate="email">
            <a:lum bright="70000" contrast="-70000"/>
            <a:extLst>
              <a:ext uri="{BEBA8EAE-BF5A-486C-A8C5-ECC9F3942E4B}">
                <a14:imgProps xmlns:a14="http://schemas.microsoft.com/office/drawing/2010/main" xmlns="">
                  <a14:imgLayer r:embed="rId3">
                    <a14:imgEffect>
                      <a14:sharpenSoften amount="50000"/>
                    </a14:imgEffect>
                    <a14:imgEffect>
                      <a14:colorTemperature colorTemp="4700"/>
                    </a14:imgEffect>
                    <a14:imgEffect>
                      <a14:brightnessContrast bright="20000" contrast="-40000"/>
                    </a14:imgEffect>
                  </a14:imgLayer>
                </a14:imgProps>
              </a:ext>
            </a:extLst>
          </a:blip>
          <a:stretch>
            <a:fillRect/>
          </a:stretch>
        </p:blipFill>
        <p:spPr>
          <a:xfrm>
            <a:off x="0" y="0"/>
            <a:ext cx="9180512" cy="6858000"/>
          </a:xfrm>
          <a:prstGeom prst="rect">
            <a:avLst/>
          </a:prstGeom>
        </p:spPr>
      </p:pic>
      <p:sp>
        <p:nvSpPr>
          <p:cNvPr id="3" name="Прямоугольник 2"/>
          <p:cNvSpPr/>
          <p:nvPr/>
        </p:nvSpPr>
        <p:spPr>
          <a:xfrm>
            <a:off x="-36512" y="0"/>
            <a:ext cx="9212917"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Beatlemania: 1964-1965</a:t>
            </a:r>
            <a:endParaRPr lang="ru-RU"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Прямоугольник 3"/>
          <p:cNvSpPr/>
          <p:nvPr/>
        </p:nvSpPr>
        <p:spPr>
          <a:xfrm>
            <a:off x="14240" y="5288340"/>
            <a:ext cx="9162165" cy="156966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lgn="just"/>
            <a:r>
              <a:rPr lang="en-US"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The Beatles' second movie, </a:t>
            </a:r>
            <a:r>
              <a:rPr lang="ru-RU"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r>
              <a:rPr lang="en-US"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Help!</a:t>
            </a:r>
            <a:r>
              <a:rPr lang="ru-RU"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r>
              <a:rPr lang="en-US"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came out in 1965, and the soundtrack was one of the four albums the band released that year.</a:t>
            </a:r>
            <a:endParaRPr lang="ru-RU"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5" name="Picture 2" descr="http://united-metal.ru/uploads/posts/2010-07/1280215939_the-beatles-discography-download-5.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14240" y="947203"/>
            <a:ext cx="4701776" cy="436501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4" descr="http://hq-wallpapers.ru/wallpapers/hq-wallpapers_ru_music_1710_1920x1200.jpg"/>
          <p:cNvPicPr>
            <a:picLocks noChangeAspect="1" noChangeArrowheads="1"/>
          </p:cNvPicPr>
          <p:nvPr/>
        </p:nvPicPr>
        <p:blipFill rotWithShape="1">
          <a:blip r:embed="rId5" cstate="email">
            <a:extLst>
              <a:ext uri="{28A0092B-C50C-407E-A947-70E740481C1C}">
                <a14:useLocalDpi xmlns:a14="http://schemas.microsoft.com/office/drawing/2010/main" xmlns="" val="0"/>
              </a:ext>
            </a:extLst>
          </a:blip>
          <a:srcRect/>
          <a:stretch/>
        </p:blipFill>
        <p:spPr bwMode="auto">
          <a:xfrm>
            <a:off x="4716016" y="947203"/>
            <a:ext cx="4474931" cy="438888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63146051"/>
      </p:ext>
    </p:extLst>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the-beatles-artwork.jpg"/>
          <p:cNvPicPr>
            <a:picLocks noChangeAspect="1"/>
          </p:cNvPicPr>
          <p:nvPr/>
        </p:nvPicPr>
        <p:blipFill>
          <a:blip r:embed="rId2" cstate="email">
            <a:lum bright="70000" contrast="-70000"/>
            <a:extLst>
              <a:ext uri="{BEBA8EAE-BF5A-486C-A8C5-ECC9F3942E4B}">
                <a14:imgProps xmlns:a14="http://schemas.microsoft.com/office/drawing/2010/main" xmlns="">
                  <a14:imgLayer r:embed="rId3">
                    <a14:imgEffect>
                      <a14:sharpenSoften amount="50000"/>
                    </a14:imgEffect>
                    <a14:imgEffect>
                      <a14:colorTemperature colorTemp="4700"/>
                    </a14:imgEffect>
                    <a14:imgEffect>
                      <a14:brightnessContrast bright="20000" contrast="-40000"/>
                    </a14:imgEffect>
                  </a14:imgLayer>
                </a14:imgProps>
              </a:ext>
            </a:extLst>
          </a:blip>
          <a:stretch>
            <a:fillRect/>
          </a:stretch>
        </p:blipFill>
        <p:spPr>
          <a:xfrm>
            <a:off x="0" y="0"/>
            <a:ext cx="9180512" cy="6858000"/>
          </a:xfrm>
          <a:prstGeom prst="rect">
            <a:avLst/>
          </a:prstGeom>
        </p:spPr>
      </p:pic>
      <p:sp>
        <p:nvSpPr>
          <p:cNvPr id="3" name="Прямоугольник 2"/>
          <p:cNvSpPr/>
          <p:nvPr/>
        </p:nvSpPr>
        <p:spPr>
          <a:xfrm>
            <a:off x="-36512" y="0"/>
            <a:ext cx="9212917" cy="76944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Beginning of the End: 1966-1968</a:t>
            </a:r>
            <a:endParaRPr lang="ru-RU"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Прямоугольник 3"/>
          <p:cNvSpPr/>
          <p:nvPr/>
        </p:nvSpPr>
        <p:spPr>
          <a:xfrm>
            <a:off x="28956" y="4365010"/>
            <a:ext cx="9162165" cy="249299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just"/>
            <a:r>
              <a:rPr lang="en-US" sz="2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The band released just two albums in 1966. One of them, </a:t>
            </a:r>
            <a:r>
              <a:rPr lang="ru-RU" sz="2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r>
              <a:rPr lang="en-US" sz="2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Revolver</a:t>
            </a:r>
            <a:r>
              <a:rPr lang="ru-RU" sz="2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r>
              <a:rPr lang="en-US" sz="2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2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is considered to be one of the Beatles' best albums. In1966 Lennon set off a huge wave of record burning protests when he suggested in an interview that </a:t>
            </a:r>
            <a:r>
              <a:rPr lang="ru-RU" sz="2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r>
              <a:rPr lang="en-US" sz="2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Christianity </a:t>
            </a:r>
            <a:r>
              <a:rPr lang="en-US" sz="2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is </a:t>
            </a:r>
            <a:r>
              <a:rPr lang="en-US" sz="2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dying</a:t>
            </a:r>
            <a:r>
              <a:rPr lang="ru-RU" sz="2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r>
              <a:rPr lang="en-US" sz="2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2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and that the Beatles </a:t>
            </a:r>
            <a:r>
              <a:rPr lang="ru-RU" sz="2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r>
              <a:rPr lang="en-US" sz="2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are </a:t>
            </a:r>
            <a:r>
              <a:rPr lang="en-US" sz="2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more popular than Jesus </a:t>
            </a:r>
            <a:r>
              <a:rPr lang="en-US" sz="2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now</a:t>
            </a:r>
            <a:r>
              <a:rPr lang="ru-RU" sz="2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r>
              <a:rPr lang="en-US" sz="2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endParaRPr lang="ru-RU" sz="2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2050" name="Picture 2" descr="Скачать обои The Beatles / 1920x1200"/>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1" y="769441"/>
            <a:ext cx="5148064" cy="3595569"/>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t2.gstatic.com/images?q=tbn:ANd9GcQ2cthwaUJ2fbHVFHdndDjXvNMp9YSxKIpll8a9T7CZredT0D6ktA"/>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5148065" y="780529"/>
            <a:ext cx="4043056" cy="35844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83126010"/>
      </p:ext>
    </p:extLst>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the-beatles-artwork.jpg"/>
          <p:cNvPicPr>
            <a:picLocks noChangeAspect="1"/>
          </p:cNvPicPr>
          <p:nvPr/>
        </p:nvPicPr>
        <p:blipFill>
          <a:blip r:embed="rId2" cstate="email">
            <a:lum bright="70000" contrast="-70000"/>
            <a:extLst>
              <a:ext uri="{BEBA8EAE-BF5A-486C-A8C5-ECC9F3942E4B}">
                <a14:imgProps xmlns:a14="http://schemas.microsoft.com/office/drawing/2010/main" xmlns="">
                  <a14:imgLayer r:embed="rId3">
                    <a14:imgEffect>
                      <a14:sharpenSoften amount="50000"/>
                    </a14:imgEffect>
                    <a14:imgEffect>
                      <a14:colorTemperature colorTemp="4700"/>
                    </a14:imgEffect>
                    <a14:imgEffect>
                      <a14:brightnessContrast bright="20000" contrast="-40000"/>
                    </a14:imgEffect>
                  </a14:imgLayer>
                </a14:imgProps>
              </a:ext>
            </a:extLst>
          </a:blip>
          <a:stretch>
            <a:fillRect/>
          </a:stretch>
        </p:blipFill>
        <p:spPr>
          <a:xfrm>
            <a:off x="0" y="0"/>
            <a:ext cx="9180512" cy="6858000"/>
          </a:xfrm>
          <a:prstGeom prst="rect">
            <a:avLst/>
          </a:prstGeom>
        </p:spPr>
      </p:pic>
      <p:sp>
        <p:nvSpPr>
          <p:cNvPr id="3" name="Прямоугольник 2"/>
          <p:cNvSpPr/>
          <p:nvPr/>
        </p:nvSpPr>
        <p:spPr>
          <a:xfrm>
            <a:off x="-36512" y="0"/>
            <a:ext cx="9212917" cy="76944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Beginning of the End: 1966-1968</a:t>
            </a:r>
            <a:endParaRPr lang="ru-RU"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Прямоугольник 3"/>
          <p:cNvSpPr/>
          <p:nvPr/>
        </p:nvSpPr>
        <p:spPr>
          <a:xfrm>
            <a:off x="28956" y="4221088"/>
            <a:ext cx="9162165" cy="267765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just"/>
            <a:r>
              <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Although they had lost some of their luster, The Beatles continued to produce critically and commercially successful albums. The band spent the first part of 1968 in </a:t>
            </a:r>
            <a:r>
              <a:rPr lang="en-US" sz="2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India.When</a:t>
            </a:r>
            <a:r>
              <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they returned, they announced the creation of their own label, Apple Records, and went to work on the double album, called </a:t>
            </a:r>
            <a:r>
              <a:rPr lang="ru-RU"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r>
              <a:rPr lang="en-US"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The </a:t>
            </a:r>
            <a:r>
              <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White </a:t>
            </a:r>
            <a:r>
              <a:rPr lang="en-US"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Album</a:t>
            </a:r>
            <a:r>
              <a:rPr lang="ru-RU"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r>
              <a:rPr lang="en-US"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which was released in November </a:t>
            </a:r>
            <a:r>
              <a:rPr lang="en-US"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1968</a:t>
            </a:r>
            <a:r>
              <a:rPr lang="ru-RU"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endParaRPr lang="ru-RU"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4098" name="Picture 2" descr="Файл:Applecorps.jpg"/>
          <p:cNvPicPr>
            <a:picLocks noChangeAspect="1" noChangeArrowheads="1"/>
          </p:cNvPicPr>
          <p:nvPr/>
        </p:nvPicPr>
        <p:blipFill rotWithShape="1">
          <a:blip r:embed="rId4" cstate="email">
            <a:extLst>
              <a:ext uri="{28A0092B-C50C-407E-A947-70E740481C1C}">
                <a14:useLocalDpi xmlns:a14="http://schemas.microsoft.com/office/drawing/2010/main" xmlns="" val="0"/>
              </a:ext>
            </a:extLst>
          </a:blip>
          <a:srcRect/>
          <a:stretch/>
        </p:blipFill>
        <p:spPr bwMode="auto">
          <a:xfrm>
            <a:off x="28956" y="769441"/>
            <a:ext cx="2826327" cy="3429001"/>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http://www.wikizone.ru/uploads/posts/2010-07/p8m2ug173m.jpg"/>
          <p:cNvPicPr>
            <a:picLocks noChangeAspect="1" noChangeArrowheads="1"/>
          </p:cNvPicPr>
          <p:nvPr/>
        </p:nvPicPr>
        <p:blipFill rotWithShape="1">
          <a:blip r:embed="rId5" cstate="email">
            <a:extLst>
              <a:ext uri="{28A0092B-C50C-407E-A947-70E740481C1C}">
                <a14:useLocalDpi xmlns:a14="http://schemas.microsoft.com/office/drawing/2010/main" xmlns="" val="0"/>
              </a:ext>
            </a:extLst>
          </a:blip>
          <a:srcRect/>
          <a:stretch/>
        </p:blipFill>
        <p:spPr bwMode="auto">
          <a:xfrm>
            <a:off x="6118656" y="769441"/>
            <a:ext cx="3061856" cy="3404316"/>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http://img-fotki.yandex.ru/get/4301/ya-cri.178/0_358fb_517aa8d4_L.jpg"/>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2771800" y="769441"/>
            <a:ext cx="3424865" cy="34043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66824153"/>
      </p:ext>
    </p:extLst>
  </p:cSld>
  <p:clrMapOvr>
    <a:masterClrMapping/>
  </p:clrMapOvr>
  <p:transition spd="slow">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the-beatles-artwork.jpg"/>
          <p:cNvPicPr>
            <a:picLocks noChangeAspect="1"/>
          </p:cNvPicPr>
          <p:nvPr/>
        </p:nvPicPr>
        <p:blipFill>
          <a:blip r:embed="rId2" cstate="email">
            <a:lum bright="70000" contrast="-70000"/>
            <a:extLst>
              <a:ext uri="{BEBA8EAE-BF5A-486C-A8C5-ECC9F3942E4B}">
                <a14:imgProps xmlns:a14="http://schemas.microsoft.com/office/drawing/2010/main" xmlns="">
                  <a14:imgLayer r:embed="rId3">
                    <a14:imgEffect>
                      <a14:sharpenSoften amount="50000"/>
                    </a14:imgEffect>
                    <a14:imgEffect>
                      <a14:colorTemperature colorTemp="4700"/>
                    </a14:imgEffect>
                    <a14:imgEffect>
                      <a14:brightnessContrast bright="20000" contrast="-40000"/>
                    </a14:imgEffect>
                  </a14:imgLayer>
                </a14:imgProps>
              </a:ext>
            </a:extLst>
          </a:blip>
          <a:stretch>
            <a:fillRect/>
          </a:stretch>
        </p:blipFill>
        <p:spPr>
          <a:xfrm>
            <a:off x="0" y="0"/>
            <a:ext cx="9180512" cy="6858000"/>
          </a:xfrm>
          <a:prstGeom prst="rect">
            <a:avLst/>
          </a:prstGeom>
        </p:spPr>
      </p:pic>
      <p:sp>
        <p:nvSpPr>
          <p:cNvPr id="3" name="Прямоугольник 2"/>
          <p:cNvSpPr/>
          <p:nvPr/>
        </p:nvSpPr>
        <p:spPr>
          <a:xfrm>
            <a:off x="-36512" y="0"/>
            <a:ext cx="9212917" cy="76944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The End and Beyond</a:t>
            </a:r>
            <a:endParaRPr lang="ru-RU"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Прямоугольник 3"/>
          <p:cNvSpPr/>
          <p:nvPr/>
        </p:nvSpPr>
        <p:spPr>
          <a:xfrm>
            <a:off x="28956" y="4221088"/>
            <a:ext cx="9162165" cy="267765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lgn="just"/>
            <a:r>
              <a:rPr lang="en-US"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In September 1969 Lennon told the band that he was leaving. The others persuaded him not to go public until they made one more effort to get an acceptable version of their final album “Let It Be”. The band's breakup was announced in April 1970, a month before “Let It Be” was released</a:t>
            </a:r>
            <a:r>
              <a:rPr lang="en-US"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endParaRPr lang="ru-RU"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1026" name="Picture 2" descr="http://userserve-ak.last.fm/serve/_/10979003/The+Beatles+FabFaces.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36512" y="769440"/>
            <a:ext cx="4602196" cy="3451647"/>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i067.radikal.ru/1101/d2/ad7d35c7008c.jp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4572000" y="769441"/>
            <a:ext cx="4617210" cy="34516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28077544"/>
      </p:ext>
    </p:extLst>
  </p:cSld>
  <p:clrMapOvr>
    <a:masterClrMapping/>
  </p:clrMapOvr>
  <p:transition spd="slow">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the-beatles-artwork.jpg"/>
          <p:cNvPicPr>
            <a:picLocks noChangeAspect="1"/>
          </p:cNvPicPr>
          <p:nvPr/>
        </p:nvPicPr>
        <p:blipFill>
          <a:blip r:embed="rId2" cstate="email">
            <a:lum bright="70000" contrast="-70000"/>
            <a:extLst>
              <a:ext uri="{BEBA8EAE-BF5A-486C-A8C5-ECC9F3942E4B}">
                <a14:imgProps xmlns:a14="http://schemas.microsoft.com/office/drawing/2010/main" xmlns="">
                  <a14:imgLayer r:embed="rId3">
                    <a14:imgEffect>
                      <a14:sharpenSoften amount="50000"/>
                    </a14:imgEffect>
                    <a14:imgEffect>
                      <a14:colorTemperature colorTemp="4700"/>
                    </a14:imgEffect>
                    <a14:imgEffect>
                      <a14:brightnessContrast bright="20000" contrast="-40000"/>
                    </a14:imgEffect>
                  </a14:imgLayer>
                </a14:imgProps>
              </a:ext>
            </a:extLst>
          </a:blip>
          <a:stretch>
            <a:fillRect/>
          </a:stretch>
        </p:blipFill>
        <p:spPr>
          <a:xfrm>
            <a:off x="0" y="0"/>
            <a:ext cx="9180512" cy="6858000"/>
          </a:xfrm>
          <a:prstGeom prst="rect">
            <a:avLst/>
          </a:prstGeom>
        </p:spPr>
      </p:pic>
      <p:sp>
        <p:nvSpPr>
          <p:cNvPr id="3" name="Прямоугольник 2"/>
          <p:cNvSpPr/>
          <p:nvPr/>
        </p:nvSpPr>
        <p:spPr>
          <a:xfrm>
            <a:off x="-36512" y="0"/>
            <a:ext cx="9212917" cy="76944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The End and Beyond</a:t>
            </a:r>
            <a:endParaRPr lang="ru-RU"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Прямоугольник 3"/>
          <p:cNvSpPr/>
          <p:nvPr/>
        </p:nvSpPr>
        <p:spPr>
          <a:xfrm>
            <a:off x="28956" y="4149080"/>
            <a:ext cx="9162165" cy="2800767"/>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lgn="just"/>
            <a:r>
              <a:rPr lang="en-US" sz="2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After the Beatles broke up, each of the band members followed separate creative paths. Paul McCartney formed a band called Wings with his wife, Linda; they recorded numerous hit songs, including "Live and Let Die". John Lennon achieved great success as a solo artist with classic songs like "Imagine." Tragically, he was killed by an obsessive fan Mark David Chapman in 1980. George Harrison recorded many solo albums over the years and died of cancer in 2001. </a:t>
            </a:r>
            <a:endParaRPr lang="ru-RU" sz="2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2050" name="Picture 2" descr="http://pics.livejournal.com/eliezerdi/pic/0000aybz"/>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36512" y="769441"/>
            <a:ext cx="3096343" cy="3451647"/>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img0.liveinternet.ru/images/attach/c/2/69/328/69328852_the_beatles_cartoon.jp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3059832" y="769441"/>
            <a:ext cx="3024336" cy="3451647"/>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http://fab.moy.su/My_photo/TheBeatles/The-Beatles-Getting-better.jpg"/>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6084168" y="769439"/>
            <a:ext cx="3123905" cy="345164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24306124"/>
      </p:ext>
    </p:extLst>
  </p:cSld>
  <p:clrMapOvr>
    <a:masterClrMapping/>
  </p:clrMapOvr>
  <p:transition spd="slow">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the-beatles-artwork.jpg"/>
          <p:cNvPicPr>
            <a:picLocks noChangeAspect="1"/>
          </p:cNvPicPr>
          <p:nvPr/>
        </p:nvPicPr>
        <p:blipFill>
          <a:blip r:embed="rId2" cstate="email">
            <a:lum bright="70000" contrast="-70000"/>
            <a:extLst>
              <a:ext uri="{BEBA8EAE-BF5A-486C-A8C5-ECC9F3942E4B}">
                <a14:imgProps xmlns:a14="http://schemas.microsoft.com/office/drawing/2010/main" xmlns="">
                  <a14:imgLayer r:embed="rId3">
                    <a14:imgEffect>
                      <a14:sharpenSoften amount="50000"/>
                    </a14:imgEffect>
                    <a14:imgEffect>
                      <a14:colorTemperature colorTemp="4700"/>
                    </a14:imgEffect>
                    <a14:imgEffect>
                      <a14:brightnessContrast bright="20000" contrast="-40000"/>
                    </a14:imgEffect>
                  </a14:imgLayer>
                </a14:imgProps>
              </a:ext>
            </a:extLst>
          </a:blip>
          <a:stretch>
            <a:fillRect/>
          </a:stretch>
        </p:blipFill>
        <p:spPr>
          <a:xfrm>
            <a:off x="0" y="0"/>
            <a:ext cx="9180512" cy="6858000"/>
          </a:xfrm>
          <a:prstGeom prst="rect">
            <a:avLst/>
          </a:prstGeom>
        </p:spPr>
      </p:pic>
      <p:sp>
        <p:nvSpPr>
          <p:cNvPr id="3" name="Прямоугольник 2"/>
          <p:cNvSpPr/>
          <p:nvPr/>
        </p:nvSpPr>
        <p:spPr>
          <a:xfrm>
            <a:off x="-36512" y="0"/>
            <a:ext cx="9212917" cy="76944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lgn="ctr"/>
            <a:r>
              <a:rPr lang="en-US"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Conclusion</a:t>
            </a:r>
            <a:endParaRPr lang="ru-RU"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Прямоугольник 3"/>
          <p:cNvSpPr/>
          <p:nvPr/>
        </p:nvSpPr>
        <p:spPr>
          <a:xfrm>
            <a:off x="28956" y="4077072"/>
            <a:ext cx="9162165" cy="2862322"/>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lgn="just"/>
            <a:r>
              <a:rPr lang="en-US" sz="225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The Beatles changed the style of popular music in an unbelievable way and caused a new musical phenomenon in the sixties. Their music was fresh and original. They became a worldwide sensation. They wrote about day-to-day subjects, mainly love, which everyone could relate to. They also wrote songs about world issues, such as living in peace. Their songs were trying to encourage people to look on the bright side of life.</a:t>
            </a:r>
            <a:endParaRPr lang="ru-RU" sz="225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3074" name="Picture 2" descr="http://libymax.ru/wp-content/uploads/2011/02/Beatles-Set-of-4-Limited-Edition-Pens-by-Acme.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3983" y="769441"/>
            <a:ext cx="4207978" cy="3379639"/>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http://withfriendship.com/images/h/36252/the-beatles-rock-band3.jp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4211961" y="769439"/>
            <a:ext cx="4968552" cy="337963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24306124"/>
      </p:ext>
    </p:extLst>
  </p:cSld>
  <p:clrMapOvr>
    <a:masterClrMapping/>
  </p:clrMapOvr>
  <p:transition spd="slow">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the-beatles-artwork.jpg"/>
          <p:cNvPicPr>
            <a:picLocks noChangeAspect="1"/>
          </p:cNvPicPr>
          <p:nvPr/>
        </p:nvPicPr>
        <p:blipFill>
          <a:blip r:embed="rId2" cstate="email">
            <a:lum bright="70000" contrast="-70000"/>
            <a:extLst>
              <a:ext uri="{BEBA8EAE-BF5A-486C-A8C5-ECC9F3942E4B}">
                <a14:imgProps xmlns:a14="http://schemas.microsoft.com/office/drawing/2010/main" xmlns="">
                  <a14:imgLayer r:embed="rId3">
                    <a14:imgEffect>
                      <a14:sharpenSoften amount="50000"/>
                    </a14:imgEffect>
                    <a14:imgEffect>
                      <a14:colorTemperature colorTemp="4700"/>
                    </a14:imgEffect>
                    <a14:imgEffect>
                      <a14:brightnessContrast bright="20000" contrast="-40000"/>
                    </a14:imgEffect>
                  </a14:imgLayer>
                </a14:imgProps>
              </a:ext>
            </a:extLst>
          </a:blip>
          <a:stretch>
            <a:fillRect/>
          </a:stretch>
        </p:blipFill>
        <p:spPr>
          <a:xfrm>
            <a:off x="0" y="0"/>
            <a:ext cx="9180512" cy="6858000"/>
          </a:xfrm>
          <a:prstGeom prst="rect">
            <a:avLst/>
          </a:prstGeom>
        </p:spPr>
      </p:pic>
      <p:sp>
        <p:nvSpPr>
          <p:cNvPr id="3" name="Прямоугольник 2"/>
          <p:cNvSpPr/>
          <p:nvPr/>
        </p:nvSpPr>
        <p:spPr>
          <a:xfrm>
            <a:off x="-36512" y="0"/>
            <a:ext cx="9212917" cy="76944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lgn="ctr"/>
            <a:r>
              <a:rPr lang="en-US"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Conclusion</a:t>
            </a:r>
            <a:endParaRPr lang="ru-RU"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Прямоугольник 3"/>
          <p:cNvSpPr/>
          <p:nvPr/>
        </p:nvSpPr>
        <p:spPr>
          <a:xfrm>
            <a:off x="-11331" y="4509120"/>
            <a:ext cx="9162165" cy="2308324"/>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lgn="just"/>
            <a:r>
              <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The Beatles have inspired thousands of artists. 50 years later, their music still has the power to unite millions of fans all over the world. The Beatles bring us together and show why Music Matters. The Beatles still exist, because their music is loved till our days. Part of themselves lives in our hearts and will remain there forever</a:t>
            </a:r>
            <a:r>
              <a:rPr lang="en-US"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endParaRPr lang="ru-RU"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5" name="Picture 2" descr="http://www.stihi.ru/pics/2010/02/10/3259.jpg"/>
          <p:cNvPicPr>
            <a:picLocks noChangeAspect="1" noChangeArrowheads="1"/>
          </p:cNvPicPr>
          <p:nvPr/>
        </p:nvPicPr>
        <p:blipFill rotWithShape="1">
          <a:blip r:embed="rId4" cstate="email">
            <a:extLst>
              <a:ext uri="{28A0092B-C50C-407E-A947-70E740481C1C}">
                <a14:useLocalDpi xmlns:a14="http://schemas.microsoft.com/office/drawing/2010/main" xmlns="" val="0"/>
              </a:ext>
            </a:extLst>
          </a:blip>
          <a:srcRect/>
          <a:stretch/>
        </p:blipFill>
        <p:spPr bwMode="auto">
          <a:xfrm>
            <a:off x="14240" y="851598"/>
            <a:ext cx="4413744" cy="3657522"/>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http://mebeatles.ru/_ph/1/2/237178926.jp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4427984" y="851598"/>
            <a:ext cx="4752528" cy="36575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49045252"/>
      </p:ext>
    </p:extLst>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the-beatles-artwork.jpg"/>
          <p:cNvPicPr>
            <a:picLocks noChangeAspect="1"/>
          </p:cNvPicPr>
          <p:nvPr/>
        </p:nvPicPr>
        <p:blipFill>
          <a:blip r:embed="rId2" cstate="email">
            <a:lum bright="70000" contrast="-70000"/>
            <a:extLst>
              <a:ext uri="{BEBA8EAE-BF5A-486C-A8C5-ECC9F3942E4B}">
                <a14:imgProps xmlns:a14="http://schemas.microsoft.com/office/drawing/2010/main" xmlns="">
                  <a14:imgLayer r:embed="rId3">
                    <a14:imgEffect>
                      <a14:sharpenSoften amount="50000"/>
                    </a14:imgEffect>
                    <a14:imgEffect>
                      <a14:colorTemperature colorTemp="4700"/>
                    </a14:imgEffect>
                    <a14:imgEffect>
                      <a14:brightnessContrast bright="20000" contrast="-40000"/>
                    </a14:imgEffect>
                  </a14:imgLayer>
                </a14:imgProps>
              </a:ext>
            </a:extLst>
          </a:blip>
          <a:stretch>
            <a:fillRect/>
          </a:stretch>
        </p:blipFill>
        <p:spPr>
          <a:xfrm>
            <a:off x="0" y="0"/>
            <a:ext cx="9144000" cy="6858000"/>
          </a:xfrm>
          <a:prstGeom prst="rect">
            <a:avLst/>
          </a:prstGeom>
        </p:spPr>
      </p:pic>
      <p:sp>
        <p:nvSpPr>
          <p:cNvPr id="3" name="Прямоугольник 2"/>
          <p:cNvSpPr/>
          <p:nvPr/>
        </p:nvSpPr>
        <p:spPr>
          <a:xfrm>
            <a:off x="356" y="925792"/>
            <a:ext cx="9144001" cy="5555367"/>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r>
              <a:rPr lang="en-US" sz="355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 Introduction </a:t>
            </a:r>
            <a:endParaRPr lang="ru-RU" sz="355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r>
              <a:rPr lang="en-US" sz="355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 The Beatles </a:t>
            </a:r>
            <a:r>
              <a:rPr lang="en-US" sz="355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forever </a:t>
            </a:r>
            <a:endParaRPr lang="ru-RU" sz="355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lvl="0"/>
            <a:r>
              <a:rPr lang="en-US" sz="355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II. Half </a:t>
            </a:r>
            <a:r>
              <a:rPr lang="en-US" sz="355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 century with The Beatles</a:t>
            </a:r>
            <a:endParaRPr lang="ru-RU" sz="355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r>
              <a:rPr lang="en-US" sz="355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355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- 1957-1959</a:t>
            </a:r>
            <a:r>
              <a:rPr lang="en-US" sz="355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Before they were The Beatles</a:t>
            </a:r>
            <a:endParaRPr lang="ru-RU" sz="355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lvl="0"/>
            <a:r>
              <a:rPr lang="en-US" sz="355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 Pre-Beatlemania</a:t>
            </a:r>
            <a:r>
              <a:rPr lang="en-US" sz="355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1960-1963</a:t>
            </a:r>
            <a:endParaRPr lang="ru-RU" sz="355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lvl="0"/>
            <a:r>
              <a:rPr lang="en-US" sz="355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 Beatlemania</a:t>
            </a:r>
            <a:r>
              <a:rPr lang="en-US" sz="355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1964-1965 </a:t>
            </a:r>
            <a:endParaRPr lang="ru-RU" sz="355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lvl="0"/>
            <a:r>
              <a:rPr lang="en-US" sz="355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 Beginning </a:t>
            </a:r>
            <a:r>
              <a:rPr lang="en-US" sz="355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of the End: 1966-1968</a:t>
            </a:r>
            <a:endParaRPr lang="ru-RU" sz="355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lvl="0"/>
            <a:r>
              <a:rPr lang="en-US" sz="355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 The </a:t>
            </a:r>
            <a:r>
              <a:rPr lang="en-US" sz="355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End and Beyond</a:t>
            </a:r>
            <a:endParaRPr lang="ru-RU" sz="355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lvl="0"/>
            <a:r>
              <a:rPr lang="en-US" sz="355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III. Conclusion</a:t>
            </a:r>
            <a:endParaRPr lang="ru-RU" sz="355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r>
              <a:rPr lang="en-US" sz="355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IV. Opinion poll on the Beatles</a:t>
            </a:r>
            <a:endParaRPr lang="ru-RU" sz="355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Прямоугольник 3"/>
          <p:cNvSpPr/>
          <p:nvPr/>
        </p:nvSpPr>
        <p:spPr>
          <a:xfrm>
            <a:off x="0" y="2462"/>
            <a:ext cx="9143999"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Content:</a:t>
            </a:r>
            <a:endParaRPr lang="ru-RU"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xmlns="" val="9524561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the-beatles-artwork.jpg"/>
          <p:cNvPicPr>
            <a:picLocks noChangeAspect="1"/>
          </p:cNvPicPr>
          <p:nvPr/>
        </p:nvPicPr>
        <p:blipFill>
          <a:blip r:embed="rId3" cstate="email">
            <a:lum bright="70000" contrast="-70000"/>
            <a:extLst>
              <a:ext uri="{BEBA8EAE-BF5A-486C-A8C5-ECC9F3942E4B}">
                <a14:imgProps xmlns:a14="http://schemas.microsoft.com/office/drawing/2010/main" xmlns="">
                  <a14:imgLayer r:embed="rId4">
                    <a14:imgEffect>
                      <a14:sharpenSoften amount="50000"/>
                    </a14:imgEffect>
                    <a14:imgEffect>
                      <a14:colorTemperature colorTemp="4700"/>
                    </a14:imgEffect>
                    <a14:imgEffect>
                      <a14:brightnessContrast bright="20000" contrast="-40000"/>
                    </a14:imgEffect>
                  </a14:imgLayer>
                </a14:imgProps>
              </a:ext>
            </a:extLst>
          </a:blip>
          <a:stretch>
            <a:fillRect/>
          </a:stretch>
        </p:blipFill>
        <p:spPr>
          <a:xfrm>
            <a:off x="14240" y="0"/>
            <a:ext cx="9144000" cy="6858000"/>
          </a:xfrm>
          <a:prstGeom prst="rect">
            <a:avLst/>
          </a:prstGeom>
        </p:spPr>
      </p:pic>
      <p:sp>
        <p:nvSpPr>
          <p:cNvPr id="3" name="Прямоугольник 2"/>
          <p:cNvSpPr/>
          <p:nvPr/>
        </p:nvSpPr>
        <p:spPr>
          <a:xfrm>
            <a:off x="32404" y="0"/>
            <a:ext cx="9144001"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The Beatles - forever </a:t>
            </a:r>
            <a:endParaRPr lang="ru-RU"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Прямоугольник 3"/>
          <p:cNvSpPr/>
          <p:nvPr/>
        </p:nvSpPr>
        <p:spPr>
          <a:xfrm>
            <a:off x="14240" y="4365104"/>
            <a:ext cx="9162165" cy="2554545"/>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lgn="just"/>
            <a:r>
              <a:rPr lang="en-US"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Music is the greatest thing which connects people over the world. It hasn’t nationality or citizenship. I would like to tell you about my favorite music band. This group’s name is The Beatles. </a:t>
            </a:r>
            <a:endParaRPr lang="ru-RU"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8" name="Рисунок 7" descr="Редкие фотографии группы - The Beatles"/>
          <p:cNvPicPr/>
          <p:nvPr/>
        </p:nvPicPr>
        <p:blipFill>
          <a:blip r:embed="rId5" cstate="email"/>
          <a:srcRect/>
          <a:stretch>
            <a:fillRect/>
          </a:stretch>
        </p:blipFill>
        <p:spPr bwMode="auto">
          <a:xfrm>
            <a:off x="32404" y="836712"/>
            <a:ext cx="3819516" cy="3590925"/>
          </a:xfrm>
          <a:prstGeom prst="rect">
            <a:avLst/>
          </a:prstGeom>
          <a:noFill/>
          <a:ln w="9525">
            <a:noFill/>
            <a:miter lim="800000"/>
            <a:headEnd/>
            <a:tailEnd/>
          </a:ln>
        </p:spPr>
      </p:pic>
      <p:pic>
        <p:nvPicPr>
          <p:cNvPr id="9" name="Рисунок 8" descr="dd56b6337d46.jpg"/>
          <p:cNvPicPr>
            <a:picLocks noChangeAspect="1"/>
          </p:cNvPicPr>
          <p:nvPr/>
        </p:nvPicPr>
        <p:blipFill>
          <a:blip r:embed="rId6" cstate="email"/>
          <a:stretch>
            <a:fillRect/>
          </a:stretch>
        </p:blipFill>
        <p:spPr>
          <a:xfrm>
            <a:off x="3851920" y="801013"/>
            <a:ext cx="5257475" cy="3626623"/>
          </a:xfrm>
          <a:prstGeom prst="rect">
            <a:avLst/>
          </a:prstGeom>
        </p:spPr>
      </p:pic>
    </p:spTree>
    <p:extLst>
      <p:ext uri="{BB962C8B-B14F-4D97-AF65-F5344CB8AC3E}">
        <p14:creationId xmlns:p14="http://schemas.microsoft.com/office/powerpoint/2010/main" xmlns="" val="9524561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6"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par>
                                <p:cTn id="14" presetID="6"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the-beatles-artwork.jpg"/>
          <p:cNvPicPr>
            <a:picLocks noChangeAspect="1"/>
          </p:cNvPicPr>
          <p:nvPr/>
        </p:nvPicPr>
        <p:blipFill>
          <a:blip r:embed="rId2" cstate="email">
            <a:lum bright="70000" contrast="-70000"/>
            <a:extLst>
              <a:ext uri="{BEBA8EAE-BF5A-486C-A8C5-ECC9F3942E4B}">
                <a14:imgProps xmlns:a14="http://schemas.microsoft.com/office/drawing/2010/main" xmlns="">
                  <a14:imgLayer r:embed="rId3">
                    <a14:imgEffect>
                      <a14:sharpenSoften amount="50000"/>
                    </a14:imgEffect>
                    <a14:imgEffect>
                      <a14:colorTemperature colorTemp="4700"/>
                    </a14:imgEffect>
                    <a14:imgEffect>
                      <a14:brightnessContrast bright="20000" contrast="-40000"/>
                    </a14:imgEffect>
                  </a14:imgLayer>
                </a14:imgProps>
              </a:ext>
            </a:extLst>
          </a:blip>
          <a:stretch>
            <a:fillRect/>
          </a:stretch>
        </p:blipFill>
        <p:spPr>
          <a:xfrm>
            <a:off x="14240" y="0"/>
            <a:ext cx="9144000" cy="6858000"/>
          </a:xfrm>
          <a:prstGeom prst="rect">
            <a:avLst/>
          </a:prstGeom>
        </p:spPr>
      </p:pic>
      <p:sp>
        <p:nvSpPr>
          <p:cNvPr id="3" name="Прямоугольник 2"/>
          <p:cNvSpPr/>
          <p:nvPr/>
        </p:nvSpPr>
        <p:spPr>
          <a:xfrm>
            <a:off x="32404" y="0"/>
            <a:ext cx="9144001"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The Beatles - forever </a:t>
            </a:r>
            <a:endParaRPr lang="ru-RU"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Прямоугольник 3"/>
          <p:cNvSpPr/>
          <p:nvPr/>
        </p:nvSpPr>
        <p:spPr>
          <a:xfrm>
            <a:off x="14240" y="4365104"/>
            <a:ext cx="9162165" cy="2554545"/>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lgn="just"/>
            <a:r>
              <a:rPr lang="en-US"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Who are they? Some may say they are four young long-haired hooligans singing primitive tunes. The others may put them in the same rank with the greatest composers, such as Mozart, Beethoven and Bach.</a:t>
            </a:r>
            <a:endParaRPr lang="ru-RU"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1027" name="Picture 3" descr="http://24warez.ru/uploads/posts/1268304814_beatles_01.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3983" y="840141"/>
            <a:ext cx="3199866" cy="3596971"/>
          </a:xfrm>
          <a:prstGeom prst="rect">
            <a:avLst/>
          </a:prstGeom>
          <a:noFill/>
          <a:extLst>
            <a:ext uri="{909E8E84-426E-40DD-AFC4-6F175D3DCCD1}">
              <a14:hiddenFill xmlns:a14="http://schemas.microsoft.com/office/drawing/2010/main" xmlns="">
                <a:solidFill>
                  <a:srgbClr val="FFFFFF"/>
                </a:solidFill>
              </a14:hiddenFill>
            </a:ext>
          </a:extLst>
        </p:spPr>
      </p:pic>
      <p:pic>
        <p:nvPicPr>
          <p:cNvPr id="1035" name="Picture 11" descr="http://allpopular.ru/uploads/posts/2011-05/allpopular_ru_wlencdrtyeamgs7.jpe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3203849" y="855274"/>
            <a:ext cx="2880320" cy="3581838"/>
          </a:xfrm>
          <a:prstGeom prst="rect">
            <a:avLst/>
          </a:prstGeom>
          <a:noFill/>
          <a:extLst>
            <a:ext uri="{909E8E84-426E-40DD-AFC4-6F175D3DCCD1}">
              <a14:hiddenFill xmlns:a14="http://schemas.microsoft.com/office/drawing/2010/main" xmlns="">
                <a:solidFill>
                  <a:srgbClr val="FFFFFF"/>
                </a:solidFill>
              </a14:hiddenFill>
            </a:ext>
          </a:extLst>
        </p:spPr>
      </p:pic>
      <p:pic>
        <p:nvPicPr>
          <p:cNvPr id="1037" name="Picture 13" descr="http://upload.wikimedia.org/wikipedia/ru/0/0f/The_Beatles_Rock_Band_box_art.jpg"/>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6084168" y="855274"/>
            <a:ext cx="3092237" cy="354298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7479923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6" presetClass="entr" presetSubtype="16" fill="hold" nodeType="after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circle(in)">
                                      <p:cBhvr>
                                        <p:cTn id="13" dur="2000"/>
                                        <p:tgtEl>
                                          <p:spTgt spid="1027"/>
                                        </p:tgtEl>
                                      </p:cBhvr>
                                    </p:animEffect>
                                  </p:childTnLst>
                                </p:cTn>
                              </p:par>
                              <p:par>
                                <p:cTn id="14" presetID="6" presetClass="entr" presetSubtype="16" fill="hold" nodeType="withEffect">
                                  <p:stCondLst>
                                    <p:cond delay="0"/>
                                  </p:stCondLst>
                                  <p:childTnLst>
                                    <p:set>
                                      <p:cBhvr>
                                        <p:cTn id="15" dur="1" fill="hold">
                                          <p:stCondLst>
                                            <p:cond delay="0"/>
                                          </p:stCondLst>
                                        </p:cTn>
                                        <p:tgtEl>
                                          <p:spTgt spid="1035"/>
                                        </p:tgtEl>
                                        <p:attrNameLst>
                                          <p:attrName>style.visibility</p:attrName>
                                        </p:attrNameLst>
                                      </p:cBhvr>
                                      <p:to>
                                        <p:strVal val="visible"/>
                                      </p:to>
                                    </p:set>
                                    <p:animEffect transition="in" filter="circle(in)">
                                      <p:cBhvr>
                                        <p:cTn id="16" dur="2000"/>
                                        <p:tgtEl>
                                          <p:spTgt spid="1035"/>
                                        </p:tgtEl>
                                      </p:cBhvr>
                                    </p:animEffect>
                                  </p:childTnLst>
                                </p:cTn>
                              </p:par>
                              <p:par>
                                <p:cTn id="17" presetID="6" presetClass="entr" presetSubtype="16" fill="hold" nodeType="withEffect">
                                  <p:stCondLst>
                                    <p:cond delay="0"/>
                                  </p:stCondLst>
                                  <p:childTnLst>
                                    <p:set>
                                      <p:cBhvr>
                                        <p:cTn id="18" dur="1" fill="hold">
                                          <p:stCondLst>
                                            <p:cond delay="0"/>
                                          </p:stCondLst>
                                        </p:cTn>
                                        <p:tgtEl>
                                          <p:spTgt spid="1037"/>
                                        </p:tgtEl>
                                        <p:attrNameLst>
                                          <p:attrName>style.visibility</p:attrName>
                                        </p:attrNameLst>
                                      </p:cBhvr>
                                      <p:to>
                                        <p:strVal val="visible"/>
                                      </p:to>
                                    </p:set>
                                    <p:animEffect transition="in" filter="circle(in)">
                                      <p:cBhvr>
                                        <p:cTn id="19" dur="2000"/>
                                        <p:tgtEl>
                                          <p:spTgt spid="10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the-beatles-artwork.jpg"/>
          <p:cNvPicPr>
            <a:picLocks noChangeAspect="1"/>
          </p:cNvPicPr>
          <p:nvPr/>
        </p:nvPicPr>
        <p:blipFill>
          <a:blip r:embed="rId2" cstate="email">
            <a:lum bright="70000" contrast="-70000"/>
            <a:extLst>
              <a:ext uri="{BEBA8EAE-BF5A-486C-A8C5-ECC9F3942E4B}">
                <a14:imgProps xmlns:a14="http://schemas.microsoft.com/office/drawing/2010/main" xmlns="">
                  <a14:imgLayer r:embed="rId3">
                    <a14:imgEffect>
                      <a14:sharpenSoften amount="50000"/>
                    </a14:imgEffect>
                    <a14:imgEffect>
                      <a14:colorTemperature colorTemp="4700"/>
                    </a14:imgEffect>
                    <a14:imgEffect>
                      <a14:brightnessContrast bright="20000" contrast="-40000"/>
                    </a14:imgEffect>
                  </a14:imgLayer>
                </a14:imgProps>
              </a:ext>
            </a:extLst>
          </a:blip>
          <a:stretch>
            <a:fillRect/>
          </a:stretch>
        </p:blipFill>
        <p:spPr>
          <a:xfrm>
            <a:off x="14240" y="0"/>
            <a:ext cx="9144000" cy="6858000"/>
          </a:xfrm>
          <a:prstGeom prst="rect">
            <a:avLst/>
          </a:prstGeom>
        </p:spPr>
      </p:pic>
      <p:sp>
        <p:nvSpPr>
          <p:cNvPr id="3" name="Прямоугольник 2"/>
          <p:cNvSpPr/>
          <p:nvPr/>
        </p:nvSpPr>
        <p:spPr>
          <a:xfrm>
            <a:off x="32404" y="0"/>
            <a:ext cx="9144001"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The Beatles - forever </a:t>
            </a:r>
            <a:endParaRPr lang="ru-RU"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Прямоугольник 3"/>
          <p:cNvSpPr/>
          <p:nvPr/>
        </p:nvSpPr>
        <p:spPr>
          <a:xfrm>
            <a:off x="14240" y="4005064"/>
            <a:ext cx="9162165" cy="289310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lgn="just"/>
            <a:r>
              <a:rPr lang="en-US" sz="2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They are four boys from Liverpool, who decided to play and sing together. None of them got any special musical education. Each has got his own strong and sometimes strange individuality. They are: energetic, always fighting John, romantic and fantastically talented Paul, philosophical and bit religious George, always smiling and friendly Ringo.</a:t>
            </a:r>
            <a:endParaRPr lang="ru-RU" sz="2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5" name="Picture 7" descr="http://www.latoro.ru/oboi/music/16229-oboi-bitlz.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54286" y="764704"/>
            <a:ext cx="4531954" cy="3298275"/>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9" descr="Картинка 6 из 153530"/>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4604404" y="752841"/>
            <a:ext cx="4576108" cy="32982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2805466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6"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par>
                          <p:cTn id="14" fill="hold">
                            <p:stCondLst>
                              <p:cond delay="2500"/>
                            </p:stCondLst>
                            <p:childTnLst>
                              <p:par>
                                <p:cTn id="15" presetID="6" presetClass="entr" presetSubtype="16"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par>
                          <p:cTn id="18" fill="hold">
                            <p:stCondLst>
                              <p:cond delay="4500"/>
                            </p:stCondLst>
                            <p:childTnLst>
                              <p:par>
                                <p:cTn id="19" presetID="53" presetClass="entr" presetSubtype="16"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the-beatles-artwork.jpg"/>
          <p:cNvPicPr>
            <a:picLocks noChangeAspect="1"/>
          </p:cNvPicPr>
          <p:nvPr/>
        </p:nvPicPr>
        <p:blipFill>
          <a:blip r:embed="rId2" cstate="email">
            <a:lum bright="70000" contrast="-70000"/>
            <a:extLst>
              <a:ext uri="{BEBA8EAE-BF5A-486C-A8C5-ECC9F3942E4B}">
                <a14:imgProps xmlns:a14="http://schemas.microsoft.com/office/drawing/2010/main" xmlns="">
                  <a14:imgLayer r:embed="rId3">
                    <a14:imgEffect>
                      <a14:sharpenSoften amount="50000"/>
                    </a14:imgEffect>
                    <a14:imgEffect>
                      <a14:colorTemperature colorTemp="4700"/>
                    </a14:imgEffect>
                    <a14:imgEffect>
                      <a14:brightnessContrast bright="20000" contrast="-40000"/>
                    </a14:imgEffect>
                  </a14:imgLayer>
                </a14:imgProps>
              </a:ext>
            </a:extLst>
          </a:blip>
          <a:stretch>
            <a:fillRect/>
          </a:stretch>
        </p:blipFill>
        <p:spPr>
          <a:xfrm>
            <a:off x="0" y="0"/>
            <a:ext cx="9180512" cy="6858000"/>
          </a:xfrm>
          <a:prstGeom prst="rect">
            <a:avLst/>
          </a:prstGeom>
        </p:spPr>
      </p:pic>
      <p:sp>
        <p:nvSpPr>
          <p:cNvPr id="3" name="Прямоугольник 2"/>
          <p:cNvSpPr/>
          <p:nvPr/>
        </p:nvSpPr>
        <p:spPr>
          <a:xfrm>
            <a:off x="-36512" y="0"/>
            <a:ext cx="9212917" cy="175432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Before they were The Beatles</a:t>
            </a:r>
            <a:endParaRPr lang="ru-RU"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Прямоугольник 3"/>
          <p:cNvSpPr/>
          <p:nvPr/>
        </p:nvSpPr>
        <p:spPr>
          <a:xfrm>
            <a:off x="14240" y="4207728"/>
            <a:ext cx="9162165" cy="2677656"/>
          </a:xfrm>
          <a:prstGeom prst="rect">
            <a:avLst/>
          </a:prstGeom>
          <a:noFill/>
        </p:spPr>
        <p:txBody>
          <a:bodyPr wrap="square" lIns="91440" tIns="45720" rIns="91440" bIns="45720" numCol="1">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lgn="just"/>
            <a:r>
              <a:rPr lang="en-US"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John Lennon was just 17 when he formed his first band, The Quarry men. In summer 1957 The Quarry Men were setting up for a performance in a church hall when another member of the band introduced Lennon to Paul McCartney. Paul was auditioned and immediately invited to </a:t>
            </a:r>
            <a:r>
              <a:rPr lang="en-US"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join</a:t>
            </a:r>
            <a:r>
              <a:rPr lang="ru-RU"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endParaRPr lang="ru-RU" sz="2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3074" name="Picture 2" descr="http://colodez.spb.ru/kladovaya/rings/images/lennon.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34008" y="1592895"/>
            <a:ext cx="2377752" cy="2700201"/>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http://www.tonnel.ru/calendar/kniga/648895411_tonnel.gif"/>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2411760" y="1564451"/>
            <a:ext cx="2496197" cy="2742728"/>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http://t2.gstatic.com/images?q=tbn:ANd9GcRsBZ1PLksuhO5iDbdjchEmx49NuKajjtu5g5hFANtoiU_B4quAuMPv351Rfg"/>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4907957" y="1556792"/>
            <a:ext cx="2095012" cy="2758047"/>
          </a:xfrm>
          <a:prstGeom prst="rect">
            <a:avLst/>
          </a:prstGeom>
          <a:noFill/>
          <a:extLst>
            <a:ext uri="{909E8E84-426E-40DD-AFC4-6F175D3DCCD1}">
              <a14:hiddenFill xmlns:a14="http://schemas.microsoft.com/office/drawing/2010/main" xmlns="">
                <a:solidFill>
                  <a:srgbClr val="FFFFFF"/>
                </a:solidFill>
              </a14:hiddenFill>
            </a:ext>
          </a:extLst>
        </p:spPr>
      </p:pic>
      <p:pic>
        <p:nvPicPr>
          <p:cNvPr id="3080" name="Picture 8" descr="http://img.beatles.ru/articles/201002/2010021113013074.jpg"/>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7002970" y="1556793"/>
            <a:ext cx="2177544" cy="27363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1009590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6" presetClass="entr" presetSubtype="16" fill="hold" nodeType="after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circle(in)">
                                      <p:cBhvr>
                                        <p:cTn id="13" dur="2000"/>
                                        <p:tgtEl>
                                          <p:spTgt spid="3074"/>
                                        </p:tgtEl>
                                      </p:cBhvr>
                                    </p:animEffect>
                                  </p:childTnLst>
                                </p:cTn>
                              </p:par>
                              <p:par>
                                <p:cTn id="14" presetID="6" presetClass="entr" presetSubtype="16" fill="hold" nodeType="withEffect">
                                  <p:stCondLst>
                                    <p:cond delay="0"/>
                                  </p:stCondLst>
                                  <p:childTnLst>
                                    <p:set>
                                      <p:cBhvr>
                                        <p:cTn id="15" dur="1" fill="hold">
                                          <p:stCondLst>
                                            <p:cond delay="0"/>
                                          </p:stCondLst>
                                        </p:cTn>
                                        <p:tgtEl>
                                          <p:spTgt spid="3076"/>
                                        </p:tgtEl>
                                        <p:attrNameLst>
                                          <p:attrName>style.visibility</p:attrName>
                                        </p:attrNameLst>
                                      </p:cBhvr>
                                      <p:to>
                                        <p:strVal val="visible"/>
                                      </p:to>
                                    </p:set>
                                    <p:animEffect transition="in" filter="circle(in)">
                                      <p:cBhvr>
                                        <p:cTn id="16" dur="2000"/>
                                        <p:tgtEl>
                                          <p:spTgt spid="3076"/>
                                        </p:tgtEl>
                                      </p:cBhvr>
                                    </p:animEffect>
                                  </p:childTnLst>
                                </p:cTn>
                              </p:par>
                              <p:par>
                                <p:cTn id="17" presetID="6" presetClass="entr" presetSubtype="16" fill="hold" nodeType="withEffect">
                                  <p:stCondLst>
                                    <p:cond delay="0"/>
                                  </p:stCondLst>
                                  <p:childTnLst>
                                    <p:set>
                                      <p:cBhvr>
                                        <p:cTn id="18" dur="1" fill="hold">
                                          <p:stCondLst>
                                            <p:cond delay="0"/>
                                          </p:stCondLst>
                                        </p:cTn>
                                        <p:tgtEl>
                                          <p:spTgt spid="3078"/>
                                        </p:tgtEl>
                                        <p:attrNameLst>
                                          <p:attrName>style.visibility</p:attrName>
                                        </p:attrNameLst>
                                      </p:cBhvr>
                                      <p:to>
                                        <p:strVal val="visible"/>
                                      </p:to>
                                    </p:set>
                                    <p:animEffect transition="in" filter="circle(in)">
                                      <p:cBhvr>
                                        <p:cTn id="19" dur="2000"/>
                                        <p:tgtEl>
                                          <p:spTgt spid="3078"/>
                                        </p:tgtEl>
                                      </p:cBhvr>
                                    </p:animEffect>
                                  </p:childTnLst>
                                </p:cTn>
                              </p:par>
                              <p:par>
                                <p:cTn id="20" presetID="6" presetClass="entr" presetSubtype="16" fill="hold" nodeType="withEffect">
                                  <p:stCondLst>
                                    <p:cond delay="0"/>
                                  </p:stCondLst>
                                  <p:childTnLst>
                                    <p:set>
                                      <p:cBhvr>
                                        <p:cTn id="21" dur="1" fill="hold">
                                          <p:stCondLst>
                                            <p:cond delay="0"/>
                                          </p:stCondLst>
                                        </p:cTn>
                                        <p:tgtEl>
                                          <p:spTgt spid="3080"/>
                                        </p:tgtEl>
                                        <p:attrNameLst>
                                          <p:attrName>style.visibility</p:attrName>
                                        </p:attrNameLst>
                                      </p:cBhvr>
                                      <p:to>
                                        <p:strVal val="visible"/>
                                      </p:to>
                                    </p:set>
                                    <p:animEffect transition="in" filter="circle(in)">
                                      <p:cBhvr>
                                        <p:cTn id="22" dur="2000"/>
                                        <p:tgtEl>
                                          <p:spTgt spid="3080"/>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the-beatles-artwork.jpg"/>
          <p:cNvPicPr>
            <a:picLocks noChangeAspect="1"/>
          </p:cNvPicPr>
          <p:nvPr/>
        </p:nvPicPr>
        <p:blipFill>
          <a:blip r:embed="rId2" cstate="email">
            <a:lum bright="70000" contrast="-70000"/>
            <a:extLst>
              <a:ext uri="{BEBA8EAE-BF5A-486C-A8C5-ECC9F3942E4B}">
                <a14:imgProps xmlns:a14="http://schemas.microsoft.com/office/drawing/2010/main" xmlns="">
                  <a14:imgLayer r:embed="rId3">
                    <a14:imgEffect>
                      <a14:sharpenSoften amount="50000"/>
                    </a14:imgEffect>
                    <a14:imgEffect>
                      <a14:colorTemperature colorTemp="4700"/>
                    </a14:imgEffect>
                    <a14:imgEffect>
                      <a14:brightnessContrast bright="20000" contrast="-40000"/>
                    </a14:imgEffect>
                  </a14:imgLayer>
                </a14:imgProps>
              </a:ext>
            </a:extLst>
          </a:blip>
          <a:stretch>
            <a:fillRect/>
          </a:stretch>
        </p:blipFill>
        <p:spPr>
          <a:xfrm>
            <a:off x="0" y="0"/>
            <a:ext cx="9180512" cy="6858000"/>
          </a:xfrm>
          <a:prstGeom prst="rect">
            <a:avLst/>
          </a:prstGeom>
        </p:spPr>
      </p:pic>
      <p:sp>
        <p:nvSpPr>
          <p:cNvPr id="3" name="Прямоугольник 2"/>
          <p:cNvSpPr/>
          <p:nvPr/>
        </p:nvSpPr>
        <p:spPr>
          <a:xfrm>
            <a:off x="-36512" y="0"/>
            <a:ext cx="9212917" cy="175432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Before they were The Beatles</a:t>
            </a:r>
            <a:endParaRPr lang="ru-RU"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Прямоугольник 3"/>
          <p:cNvSpPr/>
          <p:nvPr/>
        </p:nvSpPr>
        <p:spPr>
          <a:xfrm>
            <a:off x="14240" y="4207728"/>
            <a:ext cx="9162165" cy="263149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lgn="just"/>
            <a:r>
              <a:rPr lang="en-US" sz="275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Paul McCartney introduced Lennon to his friend and former classmate George Harrison. The band, which then consisted of Lennon, McCartney, Harrison and other members recorded a demo consisting of </a:t>
            </a:r>
            <a:r>
              <a:rPr lang="ru-RU" sz="275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r>
              <a:rPr lang="en-US" sz="275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Buddy Holly's</a:t>
            </a:r>
            <a:r>
              <a:rPr lang="ru-RU" sz="275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275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That'll </a:t>
            </a:r>
            <a:r>
              <a:rPr lang="en-US" sz="275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Be the </a:t>
            </a:r>
            <a:r>
              <a:rPr lang="en-US" sz="275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Day</a:t>
            </a:r>
            <a:r>
              <a:rPr lang="ru-RU" sz="275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r>
              <a:rPr lang="en-US" sz="275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275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and a Lennon-McCartney original, </a:t>
            </a:r>
            <a:r>
              <a:rPr lang="ru-RU" sz="275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r>
              <a:rPr lang="en-US" sz="275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In </a:t>
            </a:r>
            <a:r>
              <a:rPr lang="en-US" sz="275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Spite of All the </a:t>
            </a:r>
            <a:r>
              <a:rPr lang="en-US" sz="275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Danger</a:t>
            </a:r>
            <a:r>
              <a:rPr lang="ru-RU" sz="275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endParaRPr lang="ru-RU" sz="275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4098" name="Picture 2"/>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24555" y="1572665"/>
            <a:ext cx="4331421" cy="27174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4355976" y="1564502"/>
            <a:ext cx="4803785" cy="2733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538700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6" presetClass="entr" presetSubtype="16" fill="hold" nodeType="after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circle(in)">
                                      <p:cBhvr>
                                        <p:cTn id="13" dur="2000"/>
                                        <p:tgtEl>
                                          <p:spTgt spid="4098"/>
                                        </p:tgtEl>
                                      </p:cBhvr>
                                    </p:animEffect>
                                  </p:childTnLst>
                                </p:cTn>
                              </p:par>
                              <p:par>
                                <p:cTn id="14" presetID="6" presetClass="entr" presetSubtype="16" fill="hold" nodeType="withEffect">
                                  <p:stCondLst>
                                    <p:cond delay="0"/>
                                  </p:stCondLst>
                                  <p:childTnLst>
                                    <p:set>
                                      <p:cBhvr>
                                        <p:cTn id="15" dur="1" fill="hold">
                                          <p:stCondLst>
                                            <p:cond delay="0"/>
                                          </p:stCondLst>
                                        </p:cTn>
                                        <p:tgtEl>
                                          <p:spTgt spid="4100"/>
                                        </p:tgtEl>
                                        <p:attrNameLst>
                                          <p:attrName>style.visibility</p:attrName>
                                        </p:attrNameLst>
                                      </p:cBhvr>
                                      <p:to>
                                        <p:strVal val="visible"/>
                                      </p:to>
                                    </p:set>
                                    <p:animEffect transition="in" filter="circle(in)">
                                      <p:cBhvr>
                                        <p:cTn id="16" dur="2000"/>
                                        <p:tgtEl>
                                          <p:spTgt spid="4100"/>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the-beatles-artwork.jpg"/>
          <p:cNvPicPr>
            <a:picLocks noChangeAspect="1"/>
          </p:cNvPicPr>
          <p:nvPr/>
        </p:nvPicPr>
        <p:blipFill>
          <a:blip r:embed="rId2" cstate="email">
            <a:lum bright="70000" contrast="-70000"/>
            <a:extLst>
              <a:ext uri="{BEBA8EAE-BF5A-486C-A8C5-ECC9F3942E4B}">
                <a14:imgProps xmlns:a14="http://schemas.microsoft.com/office/drawing/2010/main" xmlns="">
                  <a14:imgLayer r:embed="rId3">
                    <a14:imgEffect>
                      <a14:sharpenSoften amount="50000"/>
                    </a14:imgEffect>
                    <a14:imgEffect>
                      <a14:colorTemperature colorTemp="4700"/>
                    </a14:imgEffect>
                    <a14:imgEffect>
                      <a14:brightnessContrast bright="20000" contrast="-40000"/>
                    </a14:imgEffect>
                  </a14:imgLayer>
                </a14:imgProps>
              </a:ext>
            </a:extLst>
          </a:blip>
          <a:stretch>
            <a:fillRect/>
          </a:stretch>
        </p:blipFill>
        <p:spPr>
          <a:xfrm>
            <a:off x="0" y="0"/>
            <a:ext cx="9180512" cy="6858000"/>
          </a:xfrm>
          <a:prstGeom prst="rect">
            <a:avLst/>
          </a:prstGeom>
        </p:spPr>
      </p:pic>
      <p:sp>
        <p:nvSpPr>
          <p:cNvPr id="3" name="Прямоугольник 2"/>
          <p:cNvSpPr/>
          <p:nvPr/>
        </p:nvSpPr>
        <p:spPr>
          <a:xfrm>
            <a:off x="-36512" y="0"/>
            <a:ext cx="9212917"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Pre-Beatlemania: 1960-1963</a:t>
            </a:r>
            <a:endParaRPr lang="ru-RU"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Прямоугольник 3"/>
          <p:cNvSpPr/>
          <p:nvPr/>
        </p:nvSpPr>
        <p:spPr>
          <a:xfrm>
            <a:off x="14240" y="4293096"/>
            <a:ext cx="9162165" cy="2554545"/>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lgn="just"/>
            <a:r>
              <a:rPr lang="en-US"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In 1960 Lennon, McCartney and Harrison were joined by drummer Pete Best. They went through a lot of names - Long John and The Beatles, The Silver Beetles, The Beat Brothers - before settling on The </a:t>
            </a:r>
            <a:r>
              <a:rPr lang="en-US"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Beatles</a:t>
            </a:r>
            <a:r>
              <a:rPr lang="ru-RU"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endParaRPr lang="ru-RU"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5122" name="Picture 2" descr="http://userserve-ak.last.fm/serve/_/396963/The+Beatles.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14240" y="923330"/>
            <a:ext cx="2477769" cy="3369766"/>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Картинка 7 из 153528"/>
          <p:cNvPicPr>
            <a:picLocks noChangeAspect="1" noChangeArrowheads="1"/>
          </p:cNvPicPr>
          <p:nvPr/>
        </p:nvPicPr>
        <p:blipFill rotWithShape="1">
          <a:blip r:embed="rId5" cstate="email">
            <a:extLst>
              <a:ext uri="{28A0092B-C50C-407E-A947-70E740481C1C}">
                <a14:useLocalDpi xmlns:a14="http://schemas.microsoft.com/office/drawing/2010/main" xmlns="" val="0"/>
              </a:ext>
            </a:extLst>
          </a:blip>
          <a:srcRect/>
          <a:stretch/>
        </p:blipFill>
        <p:spPr bwMode="auto">
          <a:xfrm>
            <a:off x="2499502" y="913987"/>
            <a:ext cx="4031672" cy="3379109"/>
          </a:xfrm>
          <a:prstGeom prst="rect">
            <a:avLst/>
          </a:prstGeom>
          <a:noFill/>
          <a:extLst>
            <a:ext uri="{909E8E84-426E-40DD-AFC4-6F175D3DCCD1}">
              <a14:hiddenFill xmlns:a14="http://schemas.microsoft.com/office/drawing/2010/main" xmlns="">
                <a:solidFill>
                  <a:srgbClr val="FFFFFF"/>
                </a:solidFill>
              </a14:hiddenFill>
            </a:ext>
          </a:extLst>
        </p:spPr>
      </p:pic>
      <p:pic>
        <p:nvPicPr>
          <p:cNvPr id="5126" name="Picture 6" descr="http://www.orthedu.ru/uploads/posts/2009-07/1247717922_beatles01.jpg"/>
          <p:cNvPicPr>
            <a:picLocks noChangeAspect="1" noChangeArrowheads="1"/>
          </p:cNvPicPr>
          <p:nvPr/>
        </p:nvPicPr>
        <p:blipFill rotWithShape="1">
          <a:blip r:embed="rId6" cstate="email">
            <a:extLst>
              <a:ext uri="{28A0092B-C50C-407E-A947-70E740481C1C}">
                <a14:useLocalDpi xmlns:a14="http://schemas.microsoft.com/office/drawing/2010/main" xmlns="" val="0"/>
              </a:ext>
            </a:extLst>
          </a:blip>
          <a:srcRect/>
          <a:stretch/>
        </p:blipFill>
        <p:spPr bwMode="auto">
          <a:xfrm>
            <a:off x="6531174" y="913986"/>
            <a:ext cx="2573575" cy="33791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1189234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6" presetClass="entr" presetSubtype="16" fill="hold" nodeType="after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circle(in)">
                                      <p:cBhvr>
                                        <p:cTn id="13" dur="2000"/>
                                        <p:tgtEl>
                                          <p:spTgt spid="5122"/>
                                        </p:tgtEl>
                                      </p:cBhvr>
                                    </p:animEffect>
                                  </p:childTnLst>
                                </p:cTn>
                              </p:par>
                              <p:par>
                                <p:cTn id="14" presetID="6" presetClass="entr" presetSubtype="16" fill="hold" nodeType="withEffect">
                                  <p:stCondLst>
                                    <p:cond delay="0"/>
                                  </p:stCondLst>
                                  <p:childTnLst>
                                    <p:set>
                                      <p:cBhvr>
                                        <p:cTn id="15" dur="1" fill="hold">
                                          <p:stCondLst>
                                            <p:cond delay="0"/>
                                          </p:stCondLst>
                                        </p:cTn>
                                        <p:tgtEl>
                                          <p:spTgt spid="5124"/>
                                        </p:tgtEl>
                                        <p:attrNameLst>
                                          <p:attrName>style.visibility</p:attrName>
                                        </p:attrNameLst>
                                      </p:cBhvr>
                                      <p:to>
                                        <p:strVal val="visible"/>
                                      </p:to>
                                    </p:set>
                                    <p:animEffect transition="in" filter="circle(in)">
                                      <p:cBhvr>
                                        <p:cTn id="16" dur="2000"/>
                                        <p:tgtEl>
                                          <p:spTgt spid="5124"/>
                                        </p:tgtEl>
                                      </p:cBhvr>
                                    </p:animEffect>
                                  </p:childTnLst>
                                </p:cTn>
                              </p:par>
                              <p:par>
                                <p:cTn id="17" presetID="6" presetClass="entr" presetSubtype="16" fill="hold" nodeType="withEffect">
                                  <p:stCondLst>
                                    <p:cond delay="0"/>
                                  </p:stCondLst>
                                  <p:childTnLst>
                                    <p:set>
                                      <p:cBhvr>
                                        <p:cTn id="18" dur="1" fill="hold">
                                          <p:stCondLst>
                                            <p:cond delay="0"/>
                                          </p:stCondLst>
                                        </p:cTn>
                                        <p:tgtEl>
                                          <p:spTgt spid="5126"/>
                                        </p:tgtEl>
                                        <p:attrNameLst>
                                          <p:attrName>style.visibility</p:attrName>
                                        </p:attrNameLst>
                                      </p:cBhvr>
                                      <p:to>
                                        <p:strVal val="visible"/>
                                      </p:to>
                                    </p:set>
                                    <p:animEffect transition="in" filter="circle(in)">
                                      <p:cBhvr>
                                        <p:cTn id="19" dur="2000"/>
                                        <p:tgtEl>
                                          <p:spTgt spid="512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the-beatles-artwork.jpg"/>
          <p:cNvPicPr>
            <a:picLocks noChangeAspect="1"/>
          </p:cNvPicPr>
          <p:nvPr/>
        </p:nvPicPr>
        <p:blipFill>
          <a:blip r:embed="rId2" cstate="email">
            <a:lum bright="70000" contrast="-70000"/>
            <a:extLst>
              <a:ext uri="{BEBA8EAE-BF5A-486C-A8C5-ECC9F3942E4B}">
                <a14:imgProps xmlns:a14="http://schemas.microsoft.com/office/drawing/2010/main" xmlns="">
                  <a14:imgLayer r:embed="rId3">
                    <a14:imgEffect>
                      <a14:sharpenSoften amount="50000"/>
                    </a14:imgEffect>
                    <a14:imgEffect>
                      <a14:colorTemperature colorTemp="4700"/>
                    </a14:imgEffect>
                    <a14:imgEffect>
                      <a14:brightnessContrast bright="20000" contrast="-40000"/>
                    </a14:imgEffect>
                  </a14:imgLayer>
                </a14:imgProps>
              </a:ext>
            </a:extLst>
          </a:blip>
          <a:stretch>
            <a:fillRect/>
          </a:stretch>
        </p:blipFill>
        <p:spPr>
          <a:xfrm>
            <a:off x="0" y="0"/>
            <a:ext cx="9180512" cy="6858000"/>
          </a:xfrm>
          <a:prstGeom prst="rect">
            <a:avLst/>
          </a:prstGeom>
        </p:spPr>
      </p:pic>
      <p:sp>
        <p:nvSpPr>
          <p:cNvPr id="3" name="Прямоугольник 2"/>
          <p:cNvSpPr/>
          <p:nvPr/>
        </p:nvSpPr>
        <p:spPr>
          <a:xfrm>
            <a:off x="-36512" y="0"/>
            <a:ext cx="9212917"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Pre-Beatlemania: 1960-1963</a:t>
            </a:r>
            <a:endParaRPr lang="ru-RU"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Прямоугольник 3"/>
          <p:cNvSpPr/>
          <p:nvPr/>
        </p:nvSpPr>
        <p:spPr>
          <a:xfrm>
            <a:off x="14240" y="4566607"/>
            <a:ext cx="9162165" cy="2246769"/>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lgn="just"/>
            <a:r>
              <a:rPr lang="en-US"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Their producer George Martin liked everything about the band except Best. Ringo Starr, the drummer of another popular Liverpool band was recruited to replace Best. In September 1962 the band's first single </a:t>
            </a:r>
            <a:r>
              <a:rPr lang="ru-RU"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r>
              <a:rPr lang="en-US"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Love </a:t>
            </a:r>
            <a:r>
              <a:rPr lang="en-US"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Me </a:t>
            </a:r>
            <a:r>
              <a:rPr lang="en-US"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Do</a:t>
            </a:r>
            <a:r>
              <a:rPr lang="ru-RU"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r>
              <a:rPr lang="en-US"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was released.</a:t>
            </a:r>
            <a:endParaRPr lang="ru-RU"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7170" name="Picture 2" descr="http://img1.liveinternet.ru/images/attach/c/2/71/61/71061075_TheBeatlesBeatles.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36512" y="923330"/>
            <a:ext cx="3174244" cy="3643277"/>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http://www.stihi.ru/pics/2009/04/05/540.jp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3137732" y="937961"/>
            <a:ext cx="2946436" cy="3637575"/>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http://2.bp.blogspot.com/-OkrGKwXDcnY/TasJE_zcm4I/AAAAAAAAAlc/o0t-wktFg8s/s1600/beatles-the-photo-the-beatles-6206406.jpg"/>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6084169" y="923329"/>
            <a:ext cx="3096344" cy="367442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0058018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6" presetClass="entr" presetSubtype="16" fill="hold" nodeType="afterEffect">
                                  <p:stCondLst>
                                    <p:cond delay="0"/>
                                  </p:stCondLst>
                                  <p:childTnLst>
                                    <p:set>
                                      <p:cBhvr>
                                        <p:cTn id="12" dur="1" fill="hold">
                                          <p:stCondLst>
                                            <p:cond delay="0"/>
                                          </p:stCondLst>
                                        </p:cTn>
                                        <p:tgtEl>
                                          <p:spTgt spid="7170"/>
                                        </p:tgtEl>
                                        <p:attrNameLst>
                                          <p:attrName>style.visibility</p:attrName>
                                        </p:attrNameLst>
                                      </p:cBhvr>
                                      <p:to>
                                        <p:strVal val="visible"/>
                                      </p:to>
                                    </p:set>
                                    <p:animEffect transition="in" filter="circle(in)">
                                      <p:cBhvr>
                                        <p:cTn id="13" dur="2000"/>
                                        <p:tgtEl>
                                          <p:spTgt spid="7170"/>
                                        </p:tgtEl>
                                      </p:cBhvr>
                                    </p:animEffect>
                                  </p:childTnLst>
                                </p:cTn>
                              </p:par>
                              <p:par>
                                <p:cTn id="14" presetID="6" presetClass="entr" presetSubtype="16" fill="hold" nodeType="withEffect">
                                  <p:stCondLst>
                                    <p:cond delay="0"/>
                                  </p:stCondLst>
                                  <p:childTnLst>
                                    <p:set>
                                      <p:cBhvr>
                                        <p:cTn id="15" dur="1" fill="hold">
                                          <p:stCondLst>
                                            <p:cond delay="0"/>
                                          </p:stCondLst>
                                        </p:cTn>
                                        <p:tgtEl>
                                          <p:spTgt spid="7172"/>
                                        </p:tgtEl>
                                        <p:attrNameLst>
                                          <p:attrName>style.visibility</p:attrName>
                                        </p:attrNameLst>
                                      </p:cBhvr>
                                      <p:to>
                                        <p:strVal val="visible"/>
                                      </p:to>
                                    </p:set>
                                    <p:animEffect transition="in" filter="circle(in)">
                                      <p:cBhvr>
                                        <p:cTn id="16" dur="2000"/>
                                        <p:tgtEl>
                                          <p:spTgt spid="7172"/>
                                        </p:tgtEl>
                                      </p:cBhvr>
                                    </p:animEffect>
                                  </p:childTnLst>
                                </p:cTn>
                              </p:par>
                              <p:par>
                                <p:cTn id="17" presetID="6" presetClass="entr" presetSubtype="16"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circle(in)">
                                      <p:cBhvr>
                                        <p:cTn id="19" dur="2000"/>
                                        <p:tgtEl>
                                          <p:spTgt spid="102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2887</TotalTime>
  <Words>1072</Words>
  <Application>Microsoft Office PowerPoint</Application>
  <PresentationFormat>Экран (4:3)</PresentationFormat>
  <Paragraphs>50</Paragraphs>
  <Slides>19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Sony</dc:creator>
  <cp:lastModifiedBy>revaz</cp:lastModifiedBy>
  <cp:revision>73</cp:revision>
  <dcterms:created xsi:type="dcterms:W3CDTF">2012-01-03T11:36:21Z</dcterms:created>
  <dcterms:modified xsi:type="dcterms:W3CDTF">2013-01-14T19:16:30Z</dcterms:modified>
</cp:coreProperties>
</file>