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legacyDiagramTex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62" r:id="rId7"/>
    <p:sldId id="261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9" r:id="rId19"/>
    <p:sldId id="281" r:id="rId20"/>
    <p:sldId id="275" r:id="rId21"/>
    <p:sldId id="273" r:id="rId22"/>
    <p:sldId id="274" r:id="rId23"/>
    <p:sldId id="282" r:id="rId24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00"/>
    <a:srgbClr val="FFCC00"/>
    <a:srgbClr val="FF9933"/>
    <a:srgbClr val="FF6600"/>
    <a:srgbClr val="CC3300"/>
    <a:srgbClr val="0000FF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openxmlformats.org/officeDocument/2006/relationships/image" Target="../media/image16.png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12.bin"/><Relationship Id="rId3" Type="http://schemas.microsoft.com/office/2006/relationships/legacyDiagramText" Target="legacyDiagramText7.bin"/><Relationship Id="rId7" Type="http://schemas.microsoft.com/office/2006/relationships/legacyDiagramText" Target="legacyDiagramText11.bin"/><Relationship Id="rId2" Type="http://schemas.microsoft.com/office/2006/relationships/legacyDiagramText" Target="legacyDiagramText6.bin"/><Relationship Id="rId1" Type="http://schemas.microsoft.com/office/2006/relationships/legacyDiagramText" Target="legacyDiagramText5.bin"/><Relationship Id="rId6" Type="http://schemas.microsoft.com/office/2006/relationships/legacyDiagramText" Target="legacyDiagramText10.bin"/><Relationship Id="rId5" Type="http://schemas.microsoft.com/office/2006/relationships/legacyDiagramText" Target="legacyDiagramText9.bin"/><Relationship Id="rId4" Type="http://schemas.microsoft.com/office/2006/relationships/legacyDiagramText" Target="legacyDiagramText8.bin"/><Relationship Id="rId9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A1669-87BB-4030-B120-761BADFF12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278BA-1F03-43B7-B387-D59977C3C5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0475C-07EB-45C8-863B-336999253B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2054D3-168B-4428-853C-CA82ACEF00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77449-45D6-473F-A2B5-5845ADF4C3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61447-EBE2-47C2-B2DA-EFB1CDBAE4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C0C97-A954-4B38-816E-0C16D95FAF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8A433-8792-42CD-B55A-DCC439073C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7778-5025-4A0B-9365-0BFC797C83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F064-3DC3-4840-B55D-26B48A7CDC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2EC4-021C-494B-A54E-BBD9D8BE31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F6F8D-F1B0-4006-BDC4-B939887019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6DCC8B-BA1B-4A20-92A0-665F1E2E737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50;&#1072;&#1088;&#1090;&#1080;&#1085;&#1099;%20&#1088;&#1091;&#1089;&#1089;&#1082;&#1086;&#1081;%20&#1079;&#1080;&#1084;&#1099;%20&#1074;%20&#1087;&#1086;&#1101;&#1079;&#1080;&#1080;%20&#1080;%20&#1078;&#1080;&#1074;&#1086;&#1087;&#1080;&#1089;&#1080;%2019%20&#1074;&#1077;&#1082;&#1072;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hyperlink" Target="&#1048;.%20&#1047;.%20&#1057;&#1091;&#1088;&#1080;&#1082;&#1086;&#1074;.ppt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&#1046;&#1077;&#1084;&#1095;&#1091;&#1078;&#1080;&#1085;&#1072;%20&#1070;&#1093;&#1086;&#1090;&#1089;&#1082;&#1086;&#1075;&#1086;%20&#1082;&#1088;&#1072;&#1103;.ppt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&#1060;&#1088;&#1086;&#1085;&#1090;&#1086;&#1074;&#1099;&#1077;%20&#1089;&#1090;&#1088;&#1072;&#1085;&#1080;&#1094;&#1099;%20&#1088;&#1091;&#1089;&#1089;&#1082;&#1086;&#1081;%20&#1087;&#1086;&#1101;&#1079;&#1080;&#1080;.ppt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7675" y="549275"/>
            <a:ext cx="5905500" cy="2519363"/>
          </a:xfrm>
        </p:spPr>
        <p:txBody>
          <a:bodyPr/>
          <a:lstStyle/>
          <a:p>
            <a:r>
              <a:rPr lang="ru-RU" sz="3200" b="1">
                <a:solidFill>
                  <a:srgbClr val="CC0066"/>
                </a:solidFill>
              </a:rPr>
              <a:t>Использование краеведческого материала на современных уроках литературы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860800"/>
            <a:ext cx="4681538" cy="23764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800"/>
          </a:p>
          <a:p>
            <a:pPr>
              <a:lnSpc>
                <a:spcPct val="90000"/>
              </a:lnSpc>
            </a:pPr>
            <a:endParaRPr lang="ru-RU" sz="2800"/>
          </a:p>
          <a:p>
            <a:pPr>
              <a:lnSpc>
                <a:spcPct val="90000"/>
              </a:lnSpc>
            </a:pPr>
            <a:r>
              <a:rPr lang="ru-RU" sz="2000"/>
              <a:t>Новикова И. А., учитель русского языка и литературы, МОУ Новосельская сош Большесельский район Ярославская область, 2012 г.</a:t>
            </a:r>
          </a:p>
        </p:txBody>
      </p:sp>
      <p:pic>
        <p:nvPicPr>
          <p:cNvPr id="2054" name="Picture 6" descr="S600008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825" y="3284538"/>
            <a:ext cx="3635375" cy="28225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2055" name="Picture 7" descr="img00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088" y="620713"/>
            <a:ext cx="1789112" cy="273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28" name="Group 128"/>
          <p:cNvGraphicFramePr>
            <a:graphicFrameLocks noGrp="1"/>
          </p:cNvGraphicFramePr>
          <p:nvPr/>
        </p:nvGraphicFramePr>
        <p:xfrm>
          <a:off x="323850" y="260350"/>
          <a:ext cx="8569325" cy="6240463"/>
        </p:xfrm>
        <a:graphic>
          <a:graphicData uri="http://schemas.openxmlformats.org/drawingml/2006/table">
            <a:tbl>
              <a:tblPr/>
              <a:tblGrid>
                <a:gridCol w="2855913"/>
                <a:gridCol w="2857500"/>
                <a:gridCol w="2855912"/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Краеведческий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Из мифологии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литературной гостиной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Легенды, мифы, предания своего края.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6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Из устного народного творчества.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рисунков, выразительное чтение и пересказ сказки.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Сказки писателей  Ярославской области.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0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Поэзия 19 века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стихов. Презентация.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 action="ppaction://hlinkpres?slideindex=1&amp;slidetitle="/>
                        </a:rPr>
                        <a:t>Родная природа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поэзии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 З. Сурикова и русских художников.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Н. А. Некрасов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Устный журнал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Карабиха в жизни поэта Н. А. Некрасова.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6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Родная природа в произведениях писателей 20 века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Встреча с поэтами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Стихи поэтов Юхотского края.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729" name="Picture 129" descr="06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64163" y="3429000"/>
            <a:ext cx="60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34" name="Group 62"/>
          <p:cNvGraphicFramePr>
            <a:graphicFrameLocks noGrp="1"/>
          </p:cNvGraphicFramePr>
          <p:nvPr/>
        </p:nvGraphicFramePr>
        <p:xfrm>
          <a:off x="468313" y="549275"/>
          <a:ext cx="8207375" cy="5759450"/>
        </p:xfrm>
        <a:graphic>
          <a:graphicData uri="http://schemas.openxmlformats.org/drawingml/2006/table">
            <a:tbl>
              <a:tblPr/>
              <a:tblGrid>
                <a:gridCol w="2735262"/>
                <a:gridCol w="2736850"/>
                <a:gridCol w="2735263"/>
              </a:tblGrid>
              <a:tr h="1924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класс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А. С. Пушкин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Беседа. Выставка книг.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А. С. Пушкин и Ярославский край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Н. А. Некрасов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Творческая мастерская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 А. Некрасов и художники-передвижники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Н. М. Рубцов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чтецов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 action="ppaction://hlinkpres?slideindex=1&amp;slidetitle="/>
                        </a:rPr>
                        <a:t>Поэты Юхотского края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родине, природе, о себе.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736" name="Picture 64" descr="Bs01080_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0200" y="5589588"/>
            <a:ext cx="7921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00" name="Group 104"/>
          <p:cNvGraphicFramePr>
            <a:graphicFrameLocks noGrp="1"/>
          </p:cNvGraphicFramePr>
          <p:nvPr/>
        </p:nvGraphicFramePr>
        <p:xfrm>
          <a:off x="539750" y="333375"/>
          <a:ext cx="8208963" cy="6259513"/>
        </p:xfrm>
        <a:graphic>
          <a:graphicData uri="http://schemas.openxmlformats.org/drawingml/2006/table">
            <a:tbl>
              <a:tblPr/>
              <a:tblGrid>
                <a:gridCol w="2736850"/>
                <a:gridCol w="2735263"/>
                <a:gridCol w="273685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класс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Из устного народного творчества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«Посиделки» в литературной гостиной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Песни И. З. Сурикова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Н. А. Некрасов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Литературно-краеведческая заочная экскурсия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«Сибирскими дорогами декабристок»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М. Е. Салтыков-Щедрин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 поэзии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Крестьянский труд и судьба землепашца в стихах русских поэтов и  поэтов-суриковцев.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К. Г. Паустовский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 рисунков и стихов собственного сочинения.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«Каждый край по-своему прекрасен»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 своей малой родине).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А. Т. Твардовский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Утренник. Презентация.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Ярославские поэты о Великой Отечественной войне.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41" name="Group 121"/>
          <p:cNvGraphicFramePr>
            <a:graphicFrameLocks noGrp="1"/>
          </p:cNvGraphicFramePr>
          <p:nvPr/>
        </p:nvGraphicFramePr>
        <p:xfrm>
          <a:off x="539750" y="549275"/>
          <a:ext cx="8208963" cy="5688013"/>
        </p:xfrm>
        <a:graphic>
          <a:graphicData uri="http://schemas.openxmlformats.org/drawingml/2006/table">
            <a:tbl>
              <a:tblPr/>
              <a:tblGrid>
                <a:gridCol w="2736850"/>
                <a:gridCol w="2735263"/>
                <a:gridCol w="2736850"/>
              </a:tblGrid>
              <a:tr h="132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А. А. Фет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Заочная экскурсия.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Москва в жизни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И. З. Сурикова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1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Из литературы 20 века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Волге-реке: Ярославль и ярославцы, города «Золотого кольца».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5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А. Т. Твардовский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Беседа. Выставка книг «О России - с болью и  любовью».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Проза Ярославского края о Великой Отечественной войне.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842" name="Picture 122" descr="s1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0800000" flipV="1">
            <a:off x="4211638" y="3500438"/>
            <a:ext cx="7921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07" name="Group 63"/>
          <p:cNvGraphicFramePr>
            <a:graphicFrameLocks noGrp="1"/>
          </p:cNvGraphicFramePr>
          <p:nvPr/>
        </p:nvGraphicFramePr>
        <p:xfrm>
          <a:off x="431800" y="620713"/>
          <a:ext cx="8280400" cy="5470843"/>
        </p:xfrm>
        <a:graphic>
          <a:graphicData uri="http://schemas.openxmlformats.org/drawingml/2006/table">
            <a:tbl>
              <a:tblPr/>
              <a:tblGrid>
                <a:gridCol w="2760663"/>
                <a:gridCol w="2819400"/>
                <a:gridCol w="2700337"/>
              </a:tblGrid>
              <a:tr h="1120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Из древнерусской литературы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 эстетического воспитания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«Слово о полку Игореве» в истории русской культуры.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5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Из поэзии Серебряного века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Защита рефератов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Многообразие поэтических голосов эпохи I половины XX века в литературе края.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9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А. И. Солженицын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Устный журнал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Люди и их любовь ко всему живому на земле в произведениях Ярославского (Юхотского) края.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806" name="Picture 62" descr="Копия (2) TEACHE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95738" y="4941888"/>
            <a:ext cx="10509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878" name="Group 110"/>
          <p:cNvGraphicFramePr>
            <a:graphicFrameLocks noGrp="1"/>
          </p:cNvGraphicFramePr>
          <p:nvPr/>
        </p:nvGraphicFramePr>
        <p:xfrm>
          <a:off x="539750" y="549275"/>
          <a:ext cx="8135938" cy="5616576"/>
        </p:xfrm>
        <a:graphic>
          <a:graphicData uri="http://schemas.openxmlformats.org/drawingml/2006/table">
            <a:tbl>
              <a:tblPr/>
              <a:tblGrid>
                <a:gridCol w="2711450"/>
                <a:gridCol w="2713038"/>
                <a:gridCol w="2711450"/>
              </a:tblGrid>
              <a:tr h="170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А. Н. Островский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Заочная экскурсия.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Презентация.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Ярославль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Ф. Волков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театр.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 action="ppaction://hlinkpres?slideindex=1&amp;slidetitle="/>
                        </a:rPr>
                        <a:t>(П. Ковалёва-Жемчугова).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Н. А. Некрасов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Литературная гостиная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Некрасовские мотивы в произведениях русских поэтов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19 -20 вв.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8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М. Е. Салтыков-Щедрин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Презентация. Доклады.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Фольклорные мотивы края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сказках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М. Е.Салтыкова-Щедрина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04" name="Group 112"/>
          <p:cNvGraphicFramePr>
            <a:graphicFrameLocks noGrp="1"/>
          </p:cNvGraphicFramePr>
          <p:nvPr/>
        </p:nvGraphicFramePr>
        <p:xfrm>
          <a:off x="611188" y="692150"/>
          <a:ext cx="7848600" cy="5545139"/>
        </p:xfrm>
        <a:graphic>
          <a:graphicData uri="http://schemas.openxmlformats.org/drawingml/2006/table">
            <a:tbl>
              <a:tblPr/>
              <a:tblGrid>
                <a:gridCol w="2616200"/>
                <a:gridCol w="2616200"/>
                <a:gridCol w="2616200"/>
              </a:tblGrid>
              <a:tr h="163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класс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У литературной карты России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Заочная экскурсия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М. М. Пришвин. Родина в судьбе писателя.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4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Литература Великой Отечественной войны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 поэзии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 action="ppaction://hlinkpres?slideindex=1&amp;slidetitle="/>
                        </a:rPr>
                        <a:t>Фронтовые страницы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русской поэзии Ярославского края.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Новейшая современная проза и поэзия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Устный журнал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 чего начинается Родина?»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905" name="Picture 113" descr="svesda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77050" y="4076700"/>
            <a:ext cx="5048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4638"/>
            <a:ext cx="316865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941888"/>
            <a:ext cx="2663825" cy="1582737"/>
          </a:xfrm>
        </p:spPr>
        <p:txBody>
          <a:bodyPr/>
          <a:lstStyle/>
          <a:p>
            <a:pPr>
              <a:buFontTx/>
              <a:buNone/>
            </a:pPr>
            <a:r>
              <a:rPr lang="ru-RU" sz="1800"/>
              <a:t>     </a:t>
            </a:r>
            <a:r>
              <a:rPr lang="ru-RU" sz="1800" b="1"/>
              <a:t>Первый сборник стихотворений </a:t>
            </a:r>
          </a:p>
          <a:p>
            <a:pPr>
              <a:buFontTx/>
              <a:buNone/>
            </a:pPr>
            <a:r>
              <a:rPr lang="ru-RU" sz="1800" b="1"/>
              <a:t>     </a:t>
            </a:r>
            <a:r>
              <a:rPr lang="ru-RU" sz="1800" b="1">
                <a:solidFill>
                  <a:srgbClr val="FF0000"/>
                </a:solidFill>
              </a:rPr>
              <a:t>«С любовью к Родине».</a:t>
            </a:r>
            <a:r>
              <a:rPr lang="ru-RU" sz="1800" b="1"/>
              <a:t> 1997 г.</a:t>
            </a:r>
          </a:p>
        </p:txBody>
      </p:sp>
      <p:pic>
        <p:nvPicPr>
          <p:cNvPr id="38916" name="Picture 4" descr="IM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88913"/>
            <a:ext cx="4968875" cy="42227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8917" name="Picture 5" descr="IM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64388" y="2924175"/>
            <a:ext cx="1784350" cy="3024188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chemeClr val="accent2"/>
              </a:bgClr>
            </a:pattFill>
            <a:miter lim="800000"/>
            <a:headEnd/>
            <a:tailEnd/>
          </a:ln>
        </p:spPr>
      </p:pic>
      <p:pic>
        <p:nvPicPr>
          <p:cNvPr id="38918" name="Picture 6" descr="IMG_000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363" y="3357563"/>
            <a:ext cx="2336800" cy="3095625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0000FF"/>
              </a:bgClr>
            </a:pattFill>
            <a:miter lim="800000"/>
            <a:headEnd/>
            <a:tailEnd/>
          </a:ln>
        </p:spPr>
      </p:pic>
      <p:pic>
        <p:nvPicPr>
          <p:cNvPr id="38919" name="Picture 7" descr="IMG_000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32138" y="3789363"/>
            <a:ext cx="1968500" cy="2835275"/>
          </a:xfrm>
          <a:prstGeom prst="rect">
            <a:avLst/>
          </a:prstGeom>
          <a:noFill/>
          <a:ln w="9525">
            <a:pattFill prst="smConfetti">
              <a:fgClr>
                <a:schemeClr val="tx1"/>
              </a:fgClr>
              <a:bgClr>
                <a:srgbClr val="FF0000"/>
              </a:bgClr>
            </a:pattFill>
            <a:miter lim="800000"/>
            <a:headEnd/>
            <a:tailEnd/>
          </a:ln>
        </p:spPr>
      </p:pic>
      <p:pic>
        <p:nvPicPr>
          <p:cNvPr id="38920" name="Picture 8" descr="IMG_000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95963" y="333375"/>
            <a:ext cx="2808287" cy="2486025"/>
          </a:xfrm>
          <a:prstGeom prst="rect">
            <a:avLst/>
          </a:prstGeom>
          <a:solidFill>
            <a:srgbClr val="990033"/>
          </a:solidFill>
          <a:ln w="9525">
            <a:pattFill prst="pct5">
              <a:fgClr>
                <a:schemeClr val="tx1"/>
              </a:fgClr>
              <a:bgClr>
                <a:srgbClr val="990033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1871662" cy="796925"/>
          </a:xfrm>
        </p:spPr>
        <p:txBody>
          <a:bodyPr/>
          <a:lstStyle/>
          <a:p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76700"/>
            <a:ext cx="8713788" cy="252095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/>
              <a:t>     </a:t>
            </a:r>
            <a:r>
              <a:rPr lang="ru-RU" sz="1800" b="1" u="sng"/>
              <a:t>Областные конкурсы исследовательских работ по краеведению:</a:t>
            </a:r>
            <a:r>
              <a:rPr lang="ru-RU" sz="1800" b="1"/>
              <a:t> </a:t>
            </a:r>
          </a:p>
          <a:p>
            <a:pPr>
              <a:buFontTx/>
              <a:buNone/>
            </a:pPr>
            <a:r>
              <a:rPr lang="ru-RU" sz="1800" b="1"/>
              <a:t>1. </a:t>
            </a:r>
            <a:r>
              <a:rPr lang="ru-RU" sz="1800" b="1">
                <a:solidFill>
                  <a:srgbClr val="009900"/>
                </a:solidFill>
              </a:rPr>
              <a:t>«Природа родного края в произведениях писателей  и поэтов Верхневолжья»,</a:t>
            </a:r>
            <a:r>
              <a:rPr lang="ru-RU" sz="1800" b="1"/>
              <a:t> Новоторова С., 10 кл., 1999 г., </a:t>
            </a:r>
            <a:r>
              <a:rPr lang="ru-RU" sz="1800" b="1">
                <a:solidFill>
                  <a:srgbClr val="FF0000"/>
                </a:solidFill>
              </a:rPr>
              <a:t>Диплом</a:t>
            </a:r>
            <a:r>
              <a:rPr lang="ru-RU" sz="1800" b="1"/>
              <a:t> 2 степени. </a:t>
            </a:r>
          </a:p>
          <a:p>
            <a:pPr>
              <a:buFontTx/>
              <a:buNone/>
            </a:pPr>
            <a:r>
              <a:rPr lang="ru-RU" sz="1800" b="1"/>
              <a:t>2. </a:t>
            </a:r>
            <a:r>
              <a:rPr lang="ru-RU" sz="1800" b="1">
                <a:solidFill>
                  <a:srgbClr val="CC0066"/>
                </a:solidFill>
              </a:rPr>
              <a:t>«Слово правды и добра…»</a:t>
            </a:r>
            <a:r>
              <a:rPr lang="ru-RU" sz="1800" b="1"/>
              <a:t> (творчество поэтов-суриковцев), Малафеева Ю., 10 кл., </a:t>
            </a:r>
            <a:r>
              <a:rPr lang="ru-RU" sz="1800" b="1">
                <a:solidFill>
                  <a:srgbClr val="FF0000"/>
                </a:solidFill>
              </a:rPr>
              <a:t>Почетная Грамота</a:t>
            </a:r>
            <a:r>
              <a:rPr lang="ru-RU" sz="1800" b="1"/>
              <a:t>, 1999 г. </a:t>
            </a:r>
          </a:p>
          <a:p>
            <a:pPr>
              <a:buFontTx/>
              <a:buNone/>
            </a:pPr>
            <a:r>
              <a:rPr lang="ru-RU" sz="1800" b="1"/>
              <a:t>3. </a:t>
            </a:r>
            <a:r>
              <a:rPr lang="ru-RU" sz="1800" b="1">
                <a:solidFill>
                  <a:srgbClr val="0000FF"/>
                </a:solidFill>
              </a:rPr>
              <a:t>«Великая Отечественная война и русский язык в стихах поэтов Ярославского края, Верхневолжья и в публицистике»,</a:t>
            </a:r>
            <a:r>
              <a:rPr lang="ru-RU" sz="1800" b="1"/>
              <a:t> Новикова С.,</a:t>
            </a:r>
          </a:p>
          <a:p>
            <a:pPr>
              <a:buFontTx/>
              <a:buNone/>
            </a:pPr>
            <a:r>
              <a:rPr lang="ru-RU" sz="1800" b="1"/>
              <a:t>     9 кл., 2000 г. </a:t>
            </a:r>
            <a:r>
              <a:rPr lang="ru-RU" sz="1800" b="1">
                <a:solidFill>
                  <a:srgbClr val="FF0000"/>
                </a:solidFill>
              </a:rPr>
              <a:t>Диплом</a:t>
            </a:r>
            <a:r>
              <a:rPr lang="ru-RU" sz="1800" b="1"/>
              <a:t> </a:t>
            </a:r>
            <a:r>
              <a:rPr lang="en-US" sz="1800" b="1">
                <a:cs typeface="Arial" charset="0"/>
              </a:rPr>
              <a:t>III</a:t>
            </a:r>
            <a:r>
              <a:rPr lang="ru-RU" sz="1800" b="1">
                <a:cs typeface="Arial" charset="0"/>
              </a:rPr>
              <a:t> степени.</a:t>
            </a:r>
            <a:endParaRPr lang="en-US" sz="1800" b="1">
              <a:cs typeface="Arial" charset="0"/>
            </a:endParaRPr>
          </a:p>
        </p:txBody>
      </p:sp>
      <p:pic>
        <p:nvPicPr>
          <p:cNvPr id="40964" name="Picture 4" descr="IMG_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7513" y="260350"/>
            <a:ext cx="2649537" cy="3744913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FF3300"/>
              </a:bgClr>
            </a:pattFill>
            <a:miter lim="800000"/>
            <a:headEnd/>
            <a:tailEnd/>
          </a:ln>
        </p:spPr>
      </p:pic>
      <p:pic>
        <p:nvPicPr>
          <p:cNvPr id="40965" name="Picture 5" descr="IMG_0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48038" y="260350"/>
            <a:ext cx="2641600" cy="3744913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chemeClr val="hlink"/>
              </a:bgClr>
            </a:pattFill>
            <a:miter lim="800000"/>
            <a:headEnd/>
            <a:tailEnd/>
          </a:ln>
        </p:spPr>
      </p:pic>
      <p:pic>
        <p:nvPicPr>
          <p:cNvPr id="40966" name="Picture 6" descr="IMG_000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788" y="333375"/>
            <a:ext cx="2428875" cy="3671888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CC0066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620713"/>
            <a:ext cx="4392612" cy="796925"/>
          </a:xfrm>
        </p:spPr>
        <p:txBody>
          <a:bodyPr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516563"/>
            <a:ext cx="8207375" cy="1341437"/>
          </a:xfrm>
        </p:spPr>
        <p:txBody>
          <a:bodyPr/>
          <a:lstStyle/>
          <a:p>
            <a:pPr>
              <a:buFontTx/>
              <a:buNone/>
            </a:pPr>
            <a:r>
              <a:rPr lang="ru-RU" sz="1600"/>
              <a:t>      </a:t>
            </a:r>
            <a:r>
              <a:rPr lang="ru-RU" sz="1600" b="1"/>
              <a:t>Литературный сборник </a:t>
            </a:r>
            <a:r>
              <a:rPr lang="ru-RU" sz="1600" b="1">
                <a:solidFill>
                  <a:schemeClr val="accent2"/>
                </a:solidFill>
              </a:rPr>
              <a:t>«Племя младое»,</a:t>
            </a:r>
            <a:r>
              <a:rPr lang="ru-RU" sz="1600" b="1"/>
              <a:t> 2001 г. Альманах </a:t>
            </a:r>
            <a:r>
              <a:rPr lang="ru-RU" sz="1600" b="1">
                <a:solidFill>
                  <a:schemeClr val="hlink"/>
                </a:solidFill>
              </a:rPr>
              <a:t>«Край мой Юхотский…»,</a:t>
            </a:r>
            <a:r>
              <a:rPr lang="ru-RU" sz="1600" b="1"/>
              <a:t> 2001 г. Альманах </a:t>
            </a:r>
            <a:r>
              <a:rPr lang="ru-RU" sz="1600" b="1">
                <a:solidFill>
                  <a:schemeClr val="hlink"/>
                </a:solidFill>
              </a:rPr>
              <a:t>«Край мой Юхотский…»,</a:t>
            </a:r>
            <a:r>
              <a:rPr lang="ru-RU" sz="1600" b="1"/>
              <a:t> 2002 г. Литературный сборник </a:t>
            </a:r>
            <a:r>
              <a:rPr lang="ru-RU" sz="1600" b="1">
                <a:solidFill>
                  <a:srgbClr val="FF3300"/>
                </a:solidFill>
              </a:rPr>
              <a:t>«Большесельские звёздочки»,</a:t>
            </a:r>
            <a:r>
              <a:rPr lang="ru-RU" sz="1600" b="1"/>
              <a:t> 2005 г. Сборник победителей творческих работ областного конкурса </a:t>
            </a:r>
            <a:r>
              <a:rPr lang="ru-RU" sz="1600" b="1">
                <a:solidFill>
                  <a:schemeClr val="accent2"/>
                </a:solidFill>
              </a:rPr>
              <a:t>«Проба пера»,</a:t>
            </a:r>
            <a:r>
              <a:rPr lang="ru-RU" sz="1600" b="1"/>
              <a:t> 2006 г.</a:t>
            </a:r>
          </a:p>
        </p:txBody>
      </p:sp>
      <p:pic>
        <p:nvPicPr>
          <p:cNvPr id="43012" name="Picture 4" descr="IMGP00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260350"/>
            <a:ext cx="6985000" cy="523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49275"/>
            <a:ext cx="8137525" cy="22320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/>
              <a:t>    </a:t>
            </a:r>
            <a:r>
              <a:rPr lang="ru-RU" sz="2800" b="1">
                <a:solidFill>
                  <a:srgbClr val="FF0000"/>
                </a:solidFill>
              </a:rPr>
              <a:t>Любовь к родному краю, знание его литературного наследия – основа, на которой осуществляется рост духовной культуры всего общества.</a:t>
            </a:r>
            <a:r>
              <a:rPr lang="ru-RU" sz="2800"/>
              <a:t>      </a:t>
            </a:r>
            <a:r>
              <a:rPr lang="ru-RU" sz="2000">
                <a:solidFill>
                  <a:srgbClr val="FF0000"/>
                </a:solidFill>
              </a:rPr>
              <a:t>Д. С. Лихачёв</a:t>
            </a:r>
            <a:endParaRPr lang="ru-RU" sz="28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/>
              <a:t>                             </a:t>
            </a:r>
          </a:p>
        </p:txBody>
      </p:sp>
      <p:pic>
        <p:nvPicPr>
          <p:cNvPr id="4100" name="Picture 4" descr="IMGP0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3716338"/>
            <a:ext cx="3602037" cy="2700337"/>
          </a:xfrm>
          <a:prstGeom prst="rect">
            <a:avLst/>
          </a:prstGeom>
          <a:noFill/>
        </p:spPr>
      </p:pic>
      <p:pic>
        <p:nvPicPr>
          <p:cNvPr id="4101" name="Picture 5" descr="SNC118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638" y="2997200"/>
            <a:ext cx="4679950" cy="3509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54438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789363"/>
            <a:ext cx="4608512" cy="254793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800"/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>
                <a:solidFill>
                  <a:srgbClr val="CC0066"/>
                </a:solidFill>
              </a:rPr>
              <a:t>      Краевед</a:t>
            </a:r>
            <a:r>
              <a:rPr lang="ru-RU" sz="1800" b="1"/>
              <a:t> – это прежде всего исследователь, маленький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/>
              <a:t>     Колумб. Он влюблён в свой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/>
              <a:t>     край, и это помогает ему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/>
              <a:t>     понять многое, что не доступно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/>
              <a:t>     пониманию равнодушных.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b="1"/>
              <a:t>                                                              В. Бианки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/>
              <a:t>                                                                   </a:t>
            </a:r>
          </a:p>
        </p:txBody>
      </p:sp>
      <p:pic>
        <p:nvPicPr>
          <p:cNvPr id="36868" name="Picture 4" descr="IMGP239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260350"/>
            <a:ext cx="4608512" cy="3454400"/>
          </a:xfrm>
          <a:prstGeom prst="rect">
            <a:avLst/>
          </a:prstGeom>
          <a:noFill/>
        </p:spPr>
      </p:pic>
      <p:pic>
        <p:nvPicPr>
          <p:cNvPr id="36869" name="Picture 5" descr="IMGP239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3800" y="260350"/>
            <a:ext cx="3852863" cy="2889250"/>
          </a:xfrm>
          <a:prstGeom prst="rect">
            <a:avLst/>
          </a:prstGeom>
          <a:noFill/>
        </p:spPr>
      </p:pic>
      <p:pic>
        <p:nvPicPr>
          <p:cNvPr id="36872" name="Picture 8" descr="Я в ромашках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6825" y="342900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rgbClr val="0000FF"/>
                </a:solidFill>
                <a:latin typeface="Monotype Corsiva" pitchFamily="66" charset="0"/>
              </a:rPr>
              <a:t>С чего начинается Родина?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0338" y="981075"/>
            <a:ext cx="5986462" cy="20161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1000"/>
          </a:p>
          <a:p>
            <a:pPr>
              <a:lnSpc>
                <a:spcPct val="80000"/>
              </a:lnSpc>
              <a:buFontTx/>
              <a:buNone/>
            </a:pPr>
            <a:endParaRPr lang="ru-RU" sz="1000"/>
          </a:p>
          <a:p>
            <a:pPr>
              <a:lnSpc>
                <a:spcPct val="80000"/>
              </a:lnSpc>
              <a:buFontTx/>
              <a:buNone/>
            </a:pPr>
            <a:endParaRPr lang="ru-RU" sz="1000"/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Родины себе не выбираем,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Имени себе мы не даём.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Землю, где родились и живём,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/>
              <a:t>С детства называем отчим краем!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3284538"/>
            <a:ext cx="5041900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4" name="Picture 8" descr="IMGP000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5600" y="4005263"/>
            <a:ext cx="345598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algn="l"/>
            <a:r>
              <a:rPr lang="ru-RU" sz="3200" b="1"/>
              <a:t>Выводы: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075613" cy="528955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b="1"/>
              <a:t>1.  Для успешного обучения и воспитания школьников словеснику необходимо знать, умело использовать в педагогической деятельности материалы литературного краеведения.</a:t>
            </a:r>
          </a:p>
          <a:p>
            <a:pPr>
              <a:buFontTx/>
              <a:buNone/>
            </a:pPr>
            <a:r>
              <a:rPr lang="ru-RU" sz="1800" b="1"/>
              <a:t>2.  Учебным заведениям по мере возможности способствовать преподаванию литературного краеведения.</a:t>
            </a:r>
          </a:p>
          <a:p>
            <a:pPr>
              <a:buFontTx/>
              <a:buNone/>
            </a:pPr>
            <a:r>
              <a:rPr lang="ru-RU" sz="1800" b="1"/>
              <a:t>3.  Организовать изучение литературы края на уровне района (конференции, круглые столы, мастер - классы, творческие мастерские, презентации по различным темам…)</a:t>
            </a:r>
          </a:p>
        </p:txBody>
      </p:sp>
      <p:pic>
        <p:nvPicPr>
          <p:cNvPr id="35844" name="Picture 4" descr="IMGP007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3644900"/>
            <a:ext cx="3959225" cy="2970213"/>
          </a:xfrm>
          <a:prstGeom prst="rect">
            <a:avLst/>
          </a:prstGeom>
          <a:noFill/>
        </p:spPr>
      </p:pic>
      <p:pic>
        <p:nvPicPr>
          <p:cNvPr id="35845" name="Picture 5" descr="IMGP009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3644900"/>
            <a:ext cx="3960813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WordArt 4"/>
          <p:cNvSpPr>
            <a:spLocks noChangeArrowheads="1" noChangeShapeType="1" noTextEdit="1"/>
          </p:cNvSpPr>
          <p:nvPr/>
        </p:nvSpPr>
        <p:spPr bwMode="auto">
          <a:xfrm>
            <a:off x="1042988" y="2636838"/>
            <a:ext cx="7129462" cy="1001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67100" cy="633412"/>
          </a:xfrm>
        </p:spPr>
        <p:txBody>
          <a:bodyPr/>
          <a:lstStyle/>
          <a:p>
            <a:pPr algn="l"/>
            <a:r>
              <a:rPr lang="ru-RU" sz="3200" b="1">
                <a:solidFill>
                  <a:schemeClr val="accent2"/>
                </a:solidFill>
              </a:rPr>
              <a:t>Цели и задачи: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91512" cy="5616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/>
              <a:t>воспитывать любовь к родному краю, чувство гордости историей, культурой, традициями, достижениями своего народа;</a:t>
            </a:r>
          </a:p>
          <a:p>
            <a:pPr>
              <a:lnSpc>
                <a:spcPct val="80000"/>
              </a:lnSpc>
            </a:pPr>
            <a:r>
              <a:rPr lang="ru-RU" sz="2000" b="1"/>
              <a:t>учить понимать и чувствовать образный язык произведений родного края;</a:t>
            </a:r>
          </a:p>
          <a:p>
            <a:pPr>
              <a:lnSpc>
                <a:spcPct val="80000"/>
              </a:lnSpc>
            </a:pPr>
            <a:r>
              <a:rPr lang="ru-RU" sz="2000" b="1"/>
              <a:t>развивать культуру чтения школьников; </a:t>
            </a:r>
          </a:p>
          <a:p>
            <a:pPr>
              <a:lnSpc>
                <a:spcPct val="80000"/>
              </a:lnSpc>
            </a:pPr>
            <a:r>
              <a:rPr lang="ru-RU" sz="2000" b="1"/>
              <a:t>развивать коммуникативные умения через освоение социокультурного пространства;</a:t>
            </a:r>
          </a:p>
          <a:p>
            <a:pPr>
              <a:lnSpc>
                <a:spcPct val="80000"/>
              </a:lnSpc>
            </a:pPr>
            <a:r>
              <a:rPr lang="ru-RU" sz="2000" b="1"/>
              <a:t>способствовать развитию индивидуальных склонностей и способностей учащихся;</a:t>
            </a:r>
          </a:p>
          <a:p>
            <a:pPr>
              <a:lnSpc>
                <a:spcPct val="80000"/>
              </a:lnSpc>
            </a:pPr>
            <a:r>
              <a:rPr lang="ru-RU" sz="2000" b="1"/>
              <a:t>формировать навыки исследовательской деятельности;</a:t>
            </a:r>
          </a:p>
          <a:p>
            <a:pPr>
              <a:lnSpc>
                <a:spcPct val="80000"/>
              </a:lnSpc>
            </a:pPr>
            <a:r>
              <a:rPr lang="ru-RU" sz="2000" b="1"/>
              <a:t>развивать речевую культуру школьников;</a:t>
            </a:r>
          </a:p>
          <a:p>
            <a:pPr>
              <a:lnSpc>
                <a:spcPct val="80000"/>
              </a:lnSpc>
            </a:pPr>
            <a:r>
              <a:rPr lang="ru-RU" sz="2000" b="1"/>
              <a:t>формировать у подрастающего поколения гражданское самосознание.</a:t>
            </a:r>
          </a:p>
          <a:p>
            <a:pPr>
              <a:lnSpc>
                <a:spcPct val="80000"/>
              </a:lnSpc>
            </a:pPr>
            <a:endParaRPr lang="ru-RU" sz="2000" b="1"/>
          </a:p>
        </p:txBody>
      </p:sp>
      <p:pic>
        <p:nvPicPr>
          <p:cNvPr id="5124" name="Picture 4" descr="SNC1182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7400" y="4652963"/>
            <a:ext cx="2663825" cy="1998662"/>
          </a:xfrm>
          <a:prstGeom prst="rect">
            <a:avLst/>
          </a:prstGeom>
          <a:noFill/>
        </p:spPr>
      </p:pic>
      <p:pic>
        <p:nvPicPr>
          <p:cNvPr id="5125" name="Picture 5" descr="Я у Юхоти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43213" y="4724400"/>
            <a:ext cx="2565400" cy="192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170113" cy="69850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5876925"/>
            <a:ext cx="3384550" cy="5762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1800" b="1"/>
              <a:t>Эмблема литературного краеведения</a:t>
            </a:r>
            <a:r>
              <a:rPr lang="ru-RU" sz="1800"/>
              <a:t> </a:t>
            </a:r>
          </a:p>
        </p:txBody>
      </p:sp>
      <p:pic>
        <p:nvPicPr>
          <p:cNvPr id="7172" name="Picture 4" descr="IMG_0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11413" y="1557338"/>
            <a:ext cx="4249737" cy="3816350"/>
          </a:xfrm>
          <a:prstGeom prst="rect">
            <a:avLst/>
          </a:prstGeom>
          <a:noFill/>
        </p:spPr>
      </p:pic>
      <p:pic>
        <p:nvPicPr>
          <p:cNvPr id="7173" name="Picture 5" descr="IMGP007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4581525"/>
            <a:ext cx="2808287" cy="2103438"/>
          </a:xfrm>
          <a:prstGeom prst="rect">
            <a:avLst/>
          </a:prstGeom>
          <a:noFill/>
        </p:spPr>
      </p:pic>
      <p:pic>
        <p:nvPicPr>
          <p:cNvPr id="7175" name="Picture 7" descr="IMGP004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6325" y="4581525"/>
            <a:ext cx="2808288" cy="2105025"/>
          </a:xfrm>
          <a:prstGeom prst="rect">
            <a:avLst/>
          </a:prstGeom>
          <a:noFill/>
        </p:spPr>
      </p:pic>
      <p:pic>
        <p:nvPicPr>
          <p:cNvPr id="7176" name="Picture 8" descr="IMG_000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388" y="188913"/>
            <a:ext cx="2952750" cy="1976437"/>
          </a:xfrm>
          <a:prstGeom prst="rect">
            <a:avLst/>
          </a:prstGeom>
          <a:noFill/>
        </p:spPr>
      </p:pic>
      <p:pic>
        <p:nvPicPr>
          <p:cNvPr id="7177" name="Picture 9" descr="IMG_000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84888" y="188913"/>
            <a:ext cx="2843212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3200" b="1">
                <a:solidFill>
                  <a:srgbClr val="CC0066"/>
                </a:solidFill>
              </a:rPr>
              <a:t>Совет краеведов: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1275" y="1052513"/>
            <a:ext cx="5041900" cy="2808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1800" b="1"/>
              <a:t>Председатель Совета краеведов</a:t>
            </a:r>
          </a:p>
          <a:p>
            <a:pPr>
              <a:lnSpc>
                <a:spcPct val="90000"/>
              </a:lnSpc>
            </a:pPr>
            <a:r>
              <a:rPr lang="ru-RU" sz="1800" b="1"/>
              <a:t>Заместитель председателя Совета краеведов.</a:t>
            </a:r>
          </a:p>
          <a:p>
            <a:pPr>
              <a:lnSpc>
                <a:spcPct val="90000"/>
              </a:lnSpc>
            </a:pPr>
            <a:r>
              <a:rPr lang="ru-RU" sz="1800" b="1"/>
              <a:t>Руководитель лекторской группы.</a:t>
            </a:r>
          </a:p>
          <a:p>
            <a:pPr>
              <a:lnSpc>
                <a:spcPct val="90000"/>
              </a:lnSpc>
            </a:pPr>
            <a:r>
              <a:rPr lang="ru-RU" sz="1800" b="1"/>
              <a:t>Редактор «Литературной газеты».</a:t>
            </a:r>
          </a:p>
          <a:p>
            <a:pPr>
              <a:lnSpc>
                <a:spcPct val="90000"/>
              </a:lnSpc>
            </a:pPr>
            <a:r>
              <a:rPr lang="ru-RU" sz="1800" b="1"/>
              <a:t>Экскурсоводы.</a:t>
            </a:r>
          </a:p>
          <a:p>
            <a:pPr>
              <a:lnSpc>
                <a:spcPct val="90000"/>
              </a:lnSpc>
            </a:pPr>
            <a:r>
              <a:rPr lang="ru-RU" sz="1800" b="1"/>
              <a:t>Корреспонденты.</a:t>
            </a:r>
          </a:p>
          <a:p>
            <a:pPr>
              <a:lnSpc>
                <a:spcPct val="90000"/>
              </a:lnSpc>
            </a:pPr>
            <a:r>
              <a:rPr lang="ru-RU" sz="1800" b="1"/>
              <a:t>Художники-оформители.</a:t>
            </a:r>
          </a:p>
        </p:txBody>
      </p:sp>
      <p:pic>
        <p:nvPicPr>
          <p:cNvPr id="18436" name="Picture 4" descr="IMG_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412875"/>
            <a:ext cx="3492500" cy="2366963"/>
          </a:xfrm>
          <a:prstGeom prst="rect">
            <a:avLst/>
          </a:prstGeom>
          <a:noFill/>
        </p:spPr>
      </p:pic>
      <p:pic>
        <p:nvPicPr>
          <p:cNvPr id="18437" name="Picture 5" descr="IMG_0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638" y="3644900"/>
            <a:ext cx="4537075" cy="3038475"/>
          </a:xfrm>
          <a:prstGeom prst="rect">
            <a:avLst/>
          </a:prstGeom>
          <a:noFill/>
        </p:spPr>
      </p:pic>
      <p:pic>
        <p:nvPicPr>
          <p:cNvPr id="18438" name="Picture 6" descr="sova2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61325" y="260350"/>
            <a:ext cx="73183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302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42988" y="4365625"/>
            <a:ext cx="2089150" cy="2016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r>
              <a:rPr lang="ru-RU" sz="3200" b="1">
                <a:solidFill>
                  <a:schemeClr val="accent2"/>
                </a:solidFill>
              </a:rPr>
              <a:t>Направления в работе учителя:</a:t>
            </a:r>
          </a:p>
        </p:txBody>
      </p:sp>
      <p:graphicFrame>
        <p:nvGraphicFramePr>
          <p:cNvPr id="11269" name="Diagram 5"/>
          <p:cNvGraphicFramePr>
            <a:graphicFrameLocks noChangeAspect="1"/>
          </p:cNvGraphicFramePr>
          <p:nvPr/>
        </p:nvGraphicFramePr>
        <p:xfrm>
          <a:off x="541338" y="836613"/>
          <a:ext cx="8207375" cy="5400675"/>
        </p:xfrm>
        <a:graphic>
          <a:graphicData uri="http://schemas.openxmlformats.org/drawingml/2006/compatibility">
            <com:legacyDrawing xmlns:com="http://schemas.openxmlformats.org/drawingml/2006/compatibility" spid="_x0000_s11269"/>
          </a:graphicData>
        </a:graphic>
      </p:graphicFrame>
      <p:sp>
        <p:nvSpPr>
          <p:cNvPr id="11279" name="Oval 15" descr="Розовая тисненая бумага"/>
          <p:cNvSpPr>
            <a:spLocks noChangeArrowheads="1"/>
          </p:cNvSpPr>
          <p:nvPr/>
        </p:nvSpPr>
        <p:spPr bwMode="auto">
          <a:xfrm>
            <a:off x="4427538" y="2997200"/>
            <a:ext cx="1727200" cy="1296988"/>
          </a:xfrm>
          <a:prstGeom prst="ellipse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FF"/>
                </a:solidFill>
              </a:rPr>
              <a:t>Внеклассное </a:t>
            </a:r>
          </a:p>
          <a:p>
            <a:pPr algn="ctr"/>
            <a:r>
              <a:rPr lang="ru-RU" b="1">
                <a:solidFill>
                  <a:srgbClr val="0000FF"/>
                </a:solidFill>
              </a:rPr>
              <a:t>чтение</a:t>
            </a:r>
          </a:p>
        </p:txBody>
      </p:sp>
      <p:sp>
        <p:nvSpPr>
          <p:cNvPr id="11280" name="Oval 16" descr="Розовая тисненая бумага"/>
          <p:cNvSpPr>
            <a:spLocks noChangeArrowheads="1"/>
          </p:cNvSpPr>
          <p:nvPr/>
        </p:nvSpPr>
        <p:spPr bwMode="auto">
          <a:xfrm>
            <a:off x="6659563" y="5229225"/>
            <a:ext cx="1728787" cy="1223963"/>
          </a:xfrm>
          <a:prstGeom prst="ellipse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0000FF"/>
                </a:solidFill>
              </a:rPr>
              <a:t>Внеурочная </a:t>
            </a:r>
          </a:p>
          <a:p>
            <a:pPr algn="ctr"/>
            <a:r>
              <a:rPr lang="ru-RU" b="1">
                <a:solidFill>
                  <a:srgbClr val="0000FF"/>
                </a:solidFill>
              </a:rPr>
              <a:t>деятельность</a:t>
            </a: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flipH="1" flipV="1">
            <a:off x="5795963" y="4005263"/>
            <a:ext cx="64928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6877050" y="4941888"/>
            <a:ext cx="3587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9" name="Rectangle 17"/>
          <p:cNvSpPr>
            <a:spLocks noGrp="1" noChangeArrowheads="1"/>
          </p:cNvSpPr>
          <p:nvPr>
            <p:ph type="title"/>
          </p:nvPr>
        </p:nvSpPr>
        <p:spPr>
          <a:xfrm flipV="1">
            <a:off x="4500563" y="620713"/>
            <a:ext cx="503237" cy="71437"/>
          </a:xfrm>
        </p:spPr>
        <p:txBody>
          <a:bodyPr/>
          <a:lstStyle/>
          <a:p>
            <a:endParaRPr lang="ru-RU" sz="4000"/>
          </a:p>
        </p:txBody>
      </p:sp>
      <p:graphicFrame>
        <p:nvGraphicFramePr>
          <p:cNvPr id="8212" name="Diagram 20"/>
          <p:cNvGraphicFramePr>
            <a:graphicFrameLocks noChangeAspect="1"/>
          </p:cNvGraphicFramePr>
          <p:nvPr>
            <p:ph type="dgm" idx="1"/>
          </p:nvPr>
        </p:nvGraphicFramePr>
        <p:xfrm>
          <a:off x="468313" y="333375"/>
          <a:ext cx="8207375" cy="6264275"/>
        </p:xfrm>
        <a:graphic>
          <a:graphicData uri="http://schemas.openxmlformats.org/drawingml/2006/compatibility">
            <com:legacyDrawing xmlns:com="http://schemas.openxmlformats.org/drawingml/2006/compatibility" spid="_x0000_s82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765175"/>
            <a:ext cx="647700" cy="142875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765175"/>
            <a:ext cx="504825" cy="50323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800"/>
          </a:p>
        </p:txBody>
      </p:sp>
      <p:sp>
        <p:nvSpPr>
          <p:cNvPr id="13321" name="Cloud" descr="Розовая тисненая бумага"/>
          <p:cNvSpPr>
            <a:spLocks noChangeAspect="1" noEditPoints="1" noChangeArrowheads="1"/>
          </p:cNvSpPr>
          <p:nvPr/>
        </p:nvSpPr>
        <p:spPr bwMode="auto">
          <a:xfrm>
            <a:off x="611188" y="4941888"/>
            <a:ext cx="2447925" cy="163988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2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1600" b="1"/>
              <a:t>Фотосъёмка, оформление карт-схем.</a:t>
            </a: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2987675" y="2133600"/>
            <a:ext cx="3095625" cy="2354263"/>
          </a:xfrm>
          <a:prstGeom prst="irregularSeal1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/>
              <a:t>Виды </a:t>
            </a:r>
          </a:p>
          <a:p>
            <a:pPr algn="ctr"/>
            <a:r>
              <a:rPr lang="ru-RU" sz="2000" b="1"/>
              <a:t>деятельности:</a:t>
            </a:r>
          </a:p>
        </p:txBody>
      </p:sp>
      <p:sp>
        <p:nvSpPr>
          <p:cNvPr id="13324" name="Cloud" descr="Букет"/>
          <p:cNvSpPr>
            <a:spLocks noChangeAspect="1" noEditPoints="1" noChangeArrowheads="1"/>
          </p:cNvSpPr>
          <p:nvPr/>
        </p:nvSpPr>
        <p:spPr bwMode="auto">
          <a:xfrm>
            <a:off x="6877050" y="2565400"/>
            <a:ext cx="1944688" cy="13033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ru-RU" sz="1600" b="1"/>
              <a:t>Уроки-утренники</a:t>
            </a:r>
          </a:p>
        </p:txBody>
      </p:sp>
      <p:sp>
        <p:nvSpPr>
          <p:cNvPr id="13325" name="Cloud" descr="Розовая тисненая бумага"/>
          <p:cNvSpPr>
            <a:spLocks noChangeAspect="1" noEditPoints="1" noChangeArrowheads="1"/>
          </p:cNvSpPr>
          <p:nvPr/>
        </p:nvSpPr>
        <p:spPr bwMode="auto">
          <a:xfrm>
            <a:off x="6443663" y="188913"/>
            <a:ext cx="1943100" cy="1301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2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Выпуск газеты</a:t>
            </a:r>
          </a:p>
        </p:txBody>
      </p:sp>
      <p:sp>
        <p:nvSpPr>
          <p:cNvPr id="13326" name="Cloud" descr="Розовая тисненая бумага"/>
          <p:cNvSpPr>
            <a:spLocks noChangeAspect="1" noEditPoints="1" noChangeArrowheads="1"/>
          </p:cNvSpPr>
          <p:nvPr/>
        </p:nvSpPr>
        <p:spPr bwMode="auto">
          <a:xfrm>
            <a:off x="179388" y="260350"/>
            <a:ext cx="2413000" cy="16176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2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Заочные экскурсии по родному краю</a:t>
            </a:r>
          </a:p>
        </p:txBody>
      </p:sp>
      <p:sp>
        <p:nvSpPr>
          <p:cNvPr id="13327" name="Cloud"/>
          <p:cNvSpPr>
            <a:spLocks noChangeAspect="1" noEditPoints="1" noChangeArrowheads="1"/>
          </p:cNvSpPr>
          <p:nvPr/>
        </p:nvSpPr>
        <p:spPr bwMode="auto">
          <a:xfrm>
            <a:off x="3348038" y="238125"/>
            <a:ext cx="2447925" cy="16398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1600" b="1"/>
              <a:t>Путешествие</a:t>
            </a:r>
            <a:r>
              <a:rPr lang="ru-RU" b="1"/>
              <a:t> в мир писателя</a:t>
            </a:r>
          </a:p>
        </p:txBody>
      </p:sp>
      <p:sp>
        <p:nvSpPr>
          <p:cNvPr id="13328" name="Cloud"/>
          <p:cNvSpPr>
            <a:spLocks noChangeAspect="1" noEditPoints="1" noChangeArrowheads="1"/>
          </p:cNvSpPr>
          <p:nvPr/>
        </p:nvSpPr>
        <p:spPr bwMode="auto">
          <a:xfrm>
            <a:off x="0" y="2205038"/>
            <a:ext cx="2160588" cy="1447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Встречи </a:t>
            </a:r>
          </a:p>
          <a:p>
            <a:pPr algn="ctr"/>
            <a:r>
              <a:rPr lang="ru-RU" b="1"/>
              <a:t>с поэтами Юхотского края</a:t>
            </a:r>
          </a:p>
        </p:txBody>
      </p:sp>
      <p:sp>
        <p:nvSpPr>
          <p:cNvPr id="13329" name="Cloud"/>
          <p:cNvSpPr>
            <a:spLocks noChangeAspect="1" noEditPoints="1" noChangeArrowheads="1"/>
          </p:cNvSpPr>
          <p:nvPr/>
        </p:nvSpPr>
        <p:spPr bwMode="auto">
          <a:xfrm>
            <a:off x="6948488" y="1412875"/>
            <a:ext cx="1944687" cy="13033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Уроки-ролевые игры</a:t>
            </a:r>
          </a:p>
        </p:txBody>
      </p:sp>
      <p:sp>
        <p:nvSpPr>
          <p:cNvPr id="13330" name="Cloud" descr="Букет"/>
          <p:cNvSpPr>
            <a:spLocks noChangeAspect="1" noEditPoints="1" noChangeArrowheads="1"/>
          </p:cNvSpPr>
          <p:nvPr/>
        </p:nvSpPr>
        <p:spPr bwMode="auto">
          <a:xfrm>
            <a:off x="4643438" y="1052513"/>
            <a:ext cx="2379662" cy="159543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1600" b="1"/>
              <a:t>Рабочие заседания.</a:t>
            </a:r>
          </a:p>
          <a:p>
            <a:pPr algn="ctr"/>
            <a:r>
              <a:rPr lang="ru-RU" sz="1600" b="1"/>
              <a:t>Творческие мастерские.</a:t>
            </a:r>
          </a:p>
        </p:txBody>
      </p:sp>
      <p:sp>
        <p:nvSpPr>
          <p:cNvPr id="13331" name="Cloud" descr="Букет"/>
          <p:cNvSpPr>
            <a:spLocks noChangeAspect="1" noEditPoints="1" noChangeArrowheads="1"/>
          </p:cNvSpPr>
          <p:nvPr/>
        </p:nvSpPr>
        <p:spPr bwMode="auto">
          <a:xfrm>
            <a:off x="6516688" y="5135563"/>
            <a:ext cx="2159000" cy="144621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1600" b="1"/>
              <a:t>Работа с толковым словарём.</a:t>
            </a:r>
          </a:p>
          <a:p>
            <a:pPr algn="ctr"/>
            <a:endParaRPr lang="ru-RU" b="1"/>
          </a:p>
        </p:txBody>
      </p:sp>
      <p:sp>
        <p:nvSpPr>
          <p:cNvPr id="13332" name="Cloud" descr="Букет"/>
          <p:cNvSpPr>
            <a:spLocks noChangeAspect="1" noEditPoints="1" noChangeArrowheads="1"/>
          </p:cNvSpPr>
          <p:nvPr/>
        </p:nvSpPr>
        <p:spPr bwMode="auto">
          <a:xfrm>
            <a:off x="2339975" y="3962400"/>
            <a:ext cx="2592388" cy="17367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Создание альбомов, сценариев, статей.</a:t>
            </a:r>
          </a:p>
        </p:txBody>
      </p:sp>
      <p:sp>
        <p:nvSpPr>
          <p:cNvPr id="13333" name="Cloud" descr="Папирус"/>
          <p:cNvSpPr>
            <a:spLocks noChangeAspect="1" noEditPoints="1" noChangeArrowheads="1"/>
          </p:cNvSpPr>
          <p:nvPr/>
        </p:nvSpPr>
        <p:spPr bwMode="auto">
          <a:xfrm>
            <a:off x="250825" y="3573463"/>
            <a:ext cx="2233613" cy="149701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Работа с архивным </a:t>
            </a:r>
            <a:r>
              <a:rPr lang="ru-RU" sz="1600" b="1"/>
              <a:t>материалом</a:t>
            </a:r>
          </a:p>
        </p:txBody>
      </p:sp>
      <p:sp>
        <p:nvSpPr>
          <p:cNvPr id="13334" name="Cloud"/>
          <p:cNvSpPr>
            <a:spLocks noChangeAspect="1" noEditPoints="1" noChangeArrowheads="1"/>
          </p:cNvSpPr>
          <p:nvPr/>
        </p:nvSpPr>
        <p:spPr bwMode="auto">
          <a:xfrm>
            <a:off x="5508625" y="3382963"/>
            <a:ext cx="2663825" cy="17843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1600" b="1"/>
              <a:t>Литературные</a:t>
            </a:r>
            <a:r>
              <a:rPr lang="ru-RU" b="1"/>
              <a:t> вечера.</a:t>
            </a:r>
          </a:p>
          <a:p>
            <a:pPr algn="ctr"/>
            <a:r>
              <a:rPr lang="ru-RU" sz="1600" b="1"/>
              <a:t>Презентации.</a:t>
            </a:r>
          </a:p>
          <a:p>
            <a:pPr algn="ctr"/>
            <a:r>
              <a:rPr lang="ru-RU" sz="1600" b="1"/>
              <a:t>Выступления.</a:t>
            </a:r>
          </a:p>
          <a:p>
            <a:pPr algn="ctr"/>
            <a:endParaRPr lang="ru-RU" sz="1600" b="1"/>
          </a:p>
        </p:txBody>
      </p:sp>
      <p:sp>
        <p:nvSpPr>
          <p:cNvPr id="13335" name="Cloud" descr="Букет"/>
          <p:cNvSpPr>
            <a:spLocks noChangeAspect="1" noEditPoints="1" noChangeArrowheads="1"/>
          </p:cNvSpPr>
          <p:nvPr/>
        </p:nvSpPr>
        <p:spPr bwMode="auto">
          <a:xfrm>
            <a:off x="1619250" y="1268413"/>
            <a:ext cx="2592388" cy="17367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ru-RU" sz="1400" b="1"/>
          </a:p>
          <a:p>
            <a:pPr algn="ctr"/>
            <a:r>
              <a:rPr lang="ru-RU" sz="1400" b="1"/>
              <a:t>Инсценирование </a:t>
            </a:r>
            <a:r>
              <a:rPr lang="ru-RU" sz="1600" b="1"/>
              <a:t>произведений литературы</a:t>
            </a:r>
          </a:p>
        </p:txBody>
      </p:sp>
      <p:sp>
        <p:nvSpPr>
          <p:cNvPr id="13336" name="Cloud"/>
          <p:cNvSpPr>
            <a:spLocks noChangeAspect="1" noEditPoints="1" noChangeArrowheads="1"/>
          </p:cNvSpPr>
          <p:nvPr/>
        </p:nvSpPr>
        <p:spPr bwMode="auto">
          <a:xfrm>
            <a:off x="3995738" y="5013325"/>
            <a:ext cx="2595562" cy="15938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Викторины.</a:t>
            </a:r>
          </a:p>
          <a:p>
            <a:pPr algn="ctr"/>
            <a:r>
              <a:rPr lang="ru-RU" b="1"/>
              <a:t>Олимпиады.</a:t>
            </a:r>
          </a:p>
          <a:p>
            <a:pPr algn="ctr"/>
            <a:r>
              <a:rPr lang="ru-RU" b="1"/>
              <a:t>Конкурсы.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921625" cy="1228725"/>
          </a:xfrm>
        </p:spPr>
        <p:txBody>
          <a:bodyPr/>
          <a:lstStyle/>
          <a:p>
            <a:r>
              <a:rPr lang="ru-RU" sz="2000" b="1">
                <a:solidFill>
                  <a:schemeClr val="accent2"/>
                </a:solidFill>
              </a:rPr>
              <a:t>Программа по литературе для 5-11 классов общеобразовательной школы. Авторы-составители:</a:t>
            </a:r>
            <a:br>
              <a:rPr lang="ru-RU" sz="2000" b="1">
                <a:solidFill>
                  <a:schemeClr val="accent2"/>
                </a:solidFill>
              </a:rPr>
            </a:br>
            <a:r>
              <a:rPr lang="ru-RU" sz="2000" b="1">
                <a:solidFill>
                  <a:schemeClr val="accent2"/>
                </a:solidFill>
              </a:rPr>
              <a:t>Г. С. Меркин, С. А. Зинин, В. А. Чалмаев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rgbClr val="0000FF"/>
                </a:solidFill>
              </a:rPr>
              <a:t>5 класс</a:t>
            </a:r>
            <a:r>
              <a:rPr lang="ru-RU"/>
              <a:t> – </a:t>
            </a:r>
            <a:r>
              <a:rPr lang="ru-RU">
                <a:solidFill>
                  <a:srgbClr val="990033"/>
                </a:solidFill>
              </a:rPr>
              <a:t>детство писателя</a:t>
            </a:r>
          </a:p>
          <a:p>
            <a:pPr algn="ctr"/>
            <a:r>
              <a:rPr lang="ru-RU" b="1">
                <a:solidFill>
                  <a:srgbClr val="0000FF"/>
                </a:solidFill>
              </a:rPr>
              <a:t>6 класс</a:t>
            </a:r>
            <a:r>
              <a:rPr lang="ru-RU"/>
              <a:t> – </a:t>
            </a:r>
            <a:r>
              <a:rPr lang="ru-RU">
                <a:solidFill>
                  <a:srgbClr val="990033"/>
                </a:solidFill>
              </a:rPr>
              <a:t>годы учения</a:t>
            </a:r>
          </a:p>
          <a:p>
            <a:pPr algn="ctr"/>
            <a:r>
              <a:rPr lang="ru-RU" b="1">
                <a:solidFill>
                  <a:srgbClr val="0000FF"/>
                </a:solidFill>
              </a:rPr>
              <a:t>7 класс</a:t>
            </a:r>
            <a:r>
              <a:rPr lang="ru-RU"/>
              <a:t> – </a:t>
            </a:r>
            <a:r>
              <a:rPr lang="ru-RU">
                <a:solidFill>
                  <a:srgbClr val="990033"/>
                </a:solidFill>
              </a:rPr>
              <a:t>творческая лаборатория     писателя</a:t>
            </a:r>
          </a:p>
          <a:p>
            <a:pPr algn="ctr"/>
            <a:r>
              <a:rPr lang="ru-RU" b="1">
                <a:solidFill>
                  <a:srgbClr val="0000FF"/>
                </a:solidFill>
              </a:rPr>
              <a:t>8 класс</a:t>
            </a:r>
            <a:r>
              <a:rPr lang="ru-RU"/>
              <a:t> – </a:t>
            </a:r>
            <a:r>
              <a:rPr lang="ru-RU">
                <a:solidFill>
                  <a:srgbClr val="990033"/>
                </a:solidFill>
              </a:rPr>
              <a:t>своеобразие личности</a:t>
            </a:r>
          </a:p>
          <a:p>
            <a:pPr algn="ctr"/>
            <a:r>
              <a:rPr lang="ru-RU" b="1">
                <a:solidFill>
                  <a:srgbClr val="0000FF"/>
                </a:solidFill>
              </a:rPr>
              <a:t>9 класс</a:t>
            </a:r>
            <a:r>
              <a:rPr lang="ru-RU"/>
              <a:t> – </a:t>
            </a:r>
            <a:r>
              <a:rPr lang="ru-RU">
                <a:solidFill>
                  <a:srgbClr val="990033"/>
                </a:solidFill>
              </a:rPr>
              <a:t>основные вехи творческой биографии</a:t>
            </a:r>
          </a:p>
          <a:p>
            <a:pPr algn="ctr"/>
            <a:r>
              <a:rPr lang="ru-RU" b="1">
                <a:solidFill>
                  <a:srgbClr val="0000FF"/>
                </a:solidFill>
              </a:rPr>
              <a:t>10-11 класс</a:t>
            </a:r>
            <a:r>
              <a:rPr lang="ru-RU"/>
              <a:t> – </a:t>
            </a:r>
            <a:r>
              <a:rPr lang="ru-RU">
                <a:solidFill>
                  <a:srgbClr val="990033"/>
                </a:solidFill>
              </a:rPr>
              <a:t>книга – писатель</a:t>
            </a:r>
            <a:r>
              <a:rPr lang="ru-RU"/>
              <a:t> </a:t>
            </a:r>
          </a:p>
        </p:txBody>
      </p:sp>
      <p:pic>
        <p:nvPicPr>
          <p:cNvPr id="15366" name="Picture 6" descr="Bs01080_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981075"/>
            <a:ext cx="144145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sova2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56550" y="5300663"/>
            <a:ext cx="7318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1120</Words>
  <Application>Microsoft Office PowerPoint</Application>
  <PresentationFormat>Экран (4:3)</PresentationFormat>
  <Paragraphs>281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Times New Roman</vt:lpstr>
      <vt:lpstr>Monotype Corsiva</vt:lpstr>
      <vt:lpstr>Оформление по умолчанию</vt:lpstr>
      <vt:lpstr>Использование краеведческого материала на современных уроках литературы</vt:lpstr>
      <vt:lpstr>Слайд 2</vt:lpstr>
      <vt:lpstr>Цели и задачи:</vt:lpstr>
      <vt:lpstr>Слайд 4</vt:lpstr>
      <vt:lpstr>Совет краеведов:</vt:lpstr>
      <vt:lpstr>Направления в работе учителя:</vt:lpstr>
      <vt:lpstr>Слайд 7</vt:lpstr>
      <vt:lpstr>Слайд 8</vt:lpstr>
      <vt:lpstr>Программа по литературе для 5-11 классов общеобразовательной школы. Авторы-составители: Г. С. Меркин, С. А. Зинин, В. А. Чалмаев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 чего начинается Родина?</vt:lpstr>
      <vt:lpstr>Выводы: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краеведческого материала на современных уроках литературы</dc:title>
  <dc:creator>Новикова И. А.МОУ Новосельская сош</dc:creator>
  <cp:lastModifiedBy>revaz</cp:lastModifiedBy>
  <cp:revision>38</cp:revision>
  <dcterms:created xsi:type="dcterms:W3CDTF">2010-01-04T09:08:50Z</dcterms:created>
  <dcterms:modified xsi:type="dcterms:W3CDTF">2013-01-15T15:23:57Z</dcterms:modified>
</cp:coreProperties>
</file>