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sldIdLst>
    <p:sldId id="256" r:id="rId2"/>
    <p:sldId id="264" r:id="rId3"/>
    <p:sldId id="288" r:id="rId4"/>
    <p:sldId id="289" r:id="rId5"/>
    <p:sldId id="259" r:id="rId6"/>
    <p:sldId id="260" r:id="rId7"/>
    <p:sldId id="272" r:id="rId8"/>
    <p:sldId id="283" r:id="rId9"/>
    <p:sldId id="282" r:id="rId10"/>
    <p:sldId id="281" r:id="rId11"/>
    <p:sldId id="280" r:id="rId12"/>
    <p:sldId id="279" r:id="rId13"/>
    <p:sldId id="258" r:id="rId14"/>
    <p:sldId id="268" r:id="rId15"/>
    <p:sldId id="261" r:id="rId16"/>
    <p:sldId id="262" r:id="rId17"/>
    <p:sldId id="263" r:id="rId18"/>
    <p:sldId id="271" r:id="rId19"/>
    <p:sldId id="276" r:id="rId20"/>
    <p:sldId id="257" r:id="rId21"/>
    <p:sldId id="284" r:id="rId22"/>
    <p:sldId id="287" r:id="rId23"/>
    <p:sldId id="29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  <a:srgbClr val="FF33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49AF2-E943-419E-9B18-4DCBC3DA24D9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62D74-3638-4CFD-8747-35BD582FD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1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12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EAD9733-5F8C-43E0-B7E4-ABD541D46A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5133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1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5B988-DD84-4D72-AF6F-D654264E23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43625-AE78-4FBA-A223-2DEB2DCAD2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E37B3A6-23EF-4948-ABD2-778C54B586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63CDAF8-8793-495D-8EC5-5BE8EBDCF9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46294AC-CC93-4ECC-98A1-82DCEA2FCA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BEC88-201B-423B-AB76-8846227650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4532C-88B0-4510-A572-6366CE56C7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4061D-29AD-4B2A-9262-DCE6694989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55440-AD09-426B-9FAB-D50895E60B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2592A-D6B7-4A01-8D07-8C36E05A2C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1E698-6357-4348-A9D8-5A98CA8605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20B3A-730D-4C14-8F95-1353383A72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D6299-595E-4EC1-8809-6E73900555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FE3B3A-1139-4A1D-8B87-3B2D8B046E8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6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857232"/>
            <a:ext cx="7772400" cy="2281256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FF3300"/>
                </a:solidFill>
              </a:rPr>
              <a:t/>
            </a:r>
            <a:br>
              <a:rPr lang="ru-RU" sz="4000" dirty="0">
                <a:solidFill>
                  <a:srgbClr val="FF33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Подготовка к ГИА.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Изучение поведения  функций и построение их графиков.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Решение систем уравнений.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57356" y="3857628"/>
            <a:ext cx="5857916" cy="204313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Подготовила: Учитель математики второй квалификационной категории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Муниципальной общеобразовательной средней школы №7 города Лениногорска Республики Татарстан</a:t>
            </a:r>
          </a:p>
          <a:p>
            <a:pPr>
              <a:lnSpc>
                <a:spcPct val="80000"/>
              </a:lnSpc>
            </a:pPr>
            <a:r>
              <a:rPr lang="ru-RU" sz="2400" dirty="0" err="1" smtClean="0">
                <a:solidFill>
                  <a:schemeClr val="tx2"/>
                </a:solidFill>
              </a:rPr>
              <a:t>Болкисева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Гульнара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Марсильевна</a:t>
            </a:r>
            <a:endParaRPr lang="ru-RU" sz="24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Задание 8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 На рисунке изображен график функции </a:t>
            </a:r>
            <a:endParaRPr lang="en-US" sz="2800"/>
          </a:p>
          <a:p>
            <a:pPr>
              <a:buFont typeface="Wingdings" pitchFamily="2" charset="2"/>
              <a:buNone/>
            </a:pPr>
            <a:r>
              <a:rPr lang="en-US" sz="2800"/>
              <a:t>y=    -x</a:t>
            </a:r>
            <a:r>
              <a:rPr lang="en-US" sz="2800">
                <a:cs typeface="Tahoma" pitchFamily="34" charset="0"/>
              </a:rPr>
              <a:t>²-4x+4 </a:t>
            </a:r>
            <a:r>
              <a:rPr lang="ru-RU" sz="2800">
                <a:cs typeface="Tahoma" pitchFamily="34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cs typeface="Tahoma" pitchFamily="34" charset="0"/>
              </a:rPr>
              <a:t>Найдите координаты точек  А, В и С</a:t>
            </a:r>
            <a:endParaRPr lang="en-US" sz="2800">
              <a:cs typeface="Tahoma" pitchFamily="34" charset="0"/>
            </a:endParaRPr>
          </a:p>
        </p:txBody>
      </p:sp>
      <p:pic>
        <p:nvPicPr>
          <p:cNvPr id="55300" name="Picture 4" descr="сканирование00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12000"/>
          </a:blip>
          <a:srcRect l="53375" t="36378" r="29784" b="38513"/>
          <a:stretch>
            <a:fillRect/>
          </a:stretch>
        </p:blipFill>
        <p:spPr>
          <a:xfrm>
            <a:off x="5145088" y="2601913"/>
            <a:ext cx="3810000" cy="2944812"/>
          </a:xfrm>
        </p:spPr>
      </p:pic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5301" name="Формула" r:id="rId4" imgW="114120" imgH="215640" progId="Equation.3">
              <p:embed/>
            </p:oleObj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763713" y="3357563"/>
          <a:ext cx="504825" cy="576262"/>
        </p:xfrm>
        <a:graphic>
          <a:graphicData uri="http://schemas.openxmlformats.org/presentationml/2006/ole">
            <p:oleObj spid="_x0000_s55302" name="Формула" r:id="rId5" imgW="1774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Задание 9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  На рисунке изображена парабола. Запишите уравнение параболы, симметричной данной относительно оси координат</a:t>
            </a:r>
          </a:p>
        </p:txBody>
      </p:sp>
      <p:pic>
        <p:nvPicPr>
          <p:cNvPr id="54276" name="Picture 4" descr="сканирование00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2000"/>
          </a:blip>
          <a:srcRect l="51891" t="14995" r="25348" b="52187"/>
          <a:stretch>
            <a:fillRect/>
          </a:stretch>
        </p:blipFill>
        <p:spPr>
          <a:xfrm>
            <a:off x="5003800" y="2060575"/>
            <a:ext cx="3008313" cy="3240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Задание 10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     Найдите координаты  точек, в которых парабола, изображённая на рисунке, пересекает ось х</a:t>
            </a:r>
          </a:p>
        </p:txBody>
      </p:sp>
      <p:pic>
        <p:nvPicPr>
          <p:cNvPr id="53252" name="Picture 4" descr="сканирование00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2000"/>
          </a:blip>
          <a:srcRect l="3511" t="61726" r="79013"/>
          <a:stretch>
            <a:fillRect/>
          </a:stretch>
        </p:blipFill>
        <p:spPr>
          <a:xfrm>
            <a:off x="5219700" y="1916113"/>
            <a:ext cx="2808288" cy="331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Задание </a:t>
            </a:r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/>
              <a:t>           На рисунке изображен график квадратичной функции. Какая из перечисленных формул задает эту функцию?</a:t>
            </a:r>
          </a:p>
        </p:txBody>
      </p:sp>
      <p:pic>
        <p:nvPicPr>
          <p:cNvPr id="9223" name="Picture 7" descr="сканирование00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6708" t="13109" r="38750" b="27855"/>
          <a:stretch>
            <a:fillRect/>
          </a:stretch>
        </p:blipFill>
        <p:spPr>
          <a:xfrm>
            <a:off x="5580063" y="2133600"/>
            <a:ext cx="3024187" cy="3527425"/>
          </a:xfrm>
          <a:ln/>
        </p:spPr>
      </p:pic>
      <p:pic>
        <p:nvPicPr>
          <p:cNvPr id="9224" name="Picture 8" descr="сканирование0011"/>
          <p:cNvPicPr>
            <a:picLocks noChangeAspect="1" noChangeArrowheads="1"/>
          </p:cNvPicPr>
          <p:nvPr/>
        </p:nvPicPr>
        <p:blipFill>
          <a:blip r:embed="rId2"/>
          <a:srcRect l="2744" t="85995" r="24010"/>
          <a:stretch>
            <a:fillRect/>
          </a:stretch>
        </p:blipFill>
        <p:spPr bwMode="auto">
          <a:xfrm>
            <a:off x="250825" y="5229225"/>
            <a:ext cx="5184775" cy="87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Системы уравнений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Задания направлены  на проверку умений: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- решать системы  линейных уравнений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- отвечать на вопросы, связанные с исследованием систем, содержащих буквенные коэффициенты, используя графические представления.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pPr algn="ctr"/>
            <a:r>
              <a:rPr lang="ru-RU" dirty="0"/>
              <a:t>Задание </a:t>
            </a:r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2017713"/>
            <a:ext cx="3960813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 Используя рисунок, выберите систему уравнений с двумя переменными, решением которой является пара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   (-2;1)</a:t>
            </a:r>
          </a:p>
        </p:txBody>
      </p:sp>
      <p:pic>
        <p:nvPicPr>
          <p:cNvPr id="14342" name="Picture 6" descr="сканирование00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l="29124" t="16972" r="29292" b="35857"/>
          <a:stretch>
            <a:fillRect/>
          </a:stretch>
        </p:blipFill>
        <p:spPr>
          <a:xfrm>
            <a:off x="4643438" y="2133600"/>
            <a:ext cx="2808287" cy="2952750"/>
          </a:xfrm>
          <a:ln/>
        </p:spPr>
      </p:pic>
      <p:pic>
        <p:nvPicPr>
          <p:cNvPr id="14343" name="Picture 7" descr="сканирование0001"/>
          <p:cNvPicPr>
            <a:picLocks noChangeAspect="1" noChangeArrowheads="1"/>
          </p:cNvPicPr>
          <p:nvPr/>
        </p:nvPicPr>
        <p:blipFill>
          <a:blip r:embed="rId2"/>
          <a:srcRect l="8662" t="75209" r="37396" b="4861"/>
          <a:stretch>
            <a:fillRect/>
          </a:stretch>
        </p:blipFill>
        <p:spPr bwMode="auto">
          <a:xfrm>
            <a:off x="900113" y="5157788"/>
            <a:ext cx="4932362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Задание </a:t>
            </a:r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989138"/>
            <a:ext cx="3810000" cy="29241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/>
              <a:t>    Используя рисунок, выберите систему уравнений с двумя переменными, решением которой является пара</a:t>
            </a:r>
          </a:p>
          <a:p>
            <a:pPr>
              <a:buFont typeface="Wingdings" pitchFamily="2" charset="2"/>
              <a:buNone/>
            </a:pPr>
            <a:r>
              <a:rPr lang="ru-RU" sz="2400" dirty="0"/>
              <a:t>    (4;-3)</a:t>
            </a:r>
          </a:p>
        </p:txBody>
      </p:sp>
      <p:pic>
        <p:nvPicPr>
          <p:cNvPr id="17415" name="Picture 7" descr="сканирование0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25375" t="10381" r="19833" b="27101"/>
          <a:stretch>
            <a:fillRect/>
          </a:stretch>
        </p:blipFill>
        <p:spPr>
          <a:xfrm>
            <a:off x="5326063" y="1989138"/>
            <a:ext cx="3133725" cy="3094037"/>
          </a:xfrm>
          <a:noFill/>
          <a:ln/>
        </p:spPr>
      </p:pic>
      <p:pic>
        <p:nvPicPr>
          <p:cNvPr id="17417" name="Picture 9" descr="сканирование0003"/>
          <p:cNvPicPr>
            <a:picLocks noChangeAspect="1" noChangeArrowheads="1"/>
          </p:cNvPicPr>
          <p:nvPr/>
        </p:nvPicPr>
        <p:blipFill>
          <a:blip r:embed="rId2"/>
          <a:srcRect l="4135" t="81380" r="31125"/>
          <a:stretch>
            <a:fillRect/>
          </a:stretch>
        </p:blipFill>
        <p:spPr bwMode="auto">
          <a:xfrm>
            <a:off x="971550" y="5229225"/>
            <a:ext cx="5113338" cy="107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Задание </a:t>
            </a:r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989138"/>
            <a:ext cx="3810000" cy="30670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Используя рисунок, выберите систему уравнений с двумя переменными, решением которой является пара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  (5;2)</a:t>
            </a:r>
          </a:p>
        </p:txBody>
      </p:sp>
      <p:pic>
        <p:nvPicPr>
          <p:cNvPr id="19463" name="Picture 7" descr="сканирование00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21233" t="15230" r="29196" b="2203"/>
          <a:stretch>
            <a:fillRect/>
          </a:stretch>
        </p:blipFill>
        <p:spPr>
          <a:xfrm>
            <a:off x="5580063" y="1773238"/>
            <a:ext cx="2960687" cy="3529012"/>
          </a:xfrm>
          <a:noFill/>
          <a:ln/>
        </p:spPr>
      </p:pic>
      <p:pic>
        <p:nvPicPr>
          <p:cNvPr id="19467" name="Picture 11" descr="сканирование0006"/>
          <p:cNvPicPr>
            <a:picLocks noChangeAspect="1" noChangeArrowheads="1"/>
          </p:cNvPicPr>
          <p:nvPr/>
        </p:nvPicPr>
        <p:blipFill>
          <a:blip r:embed="rId3"/>
          <a:srcRect t="8510" r="2507"/>
          <a:stretch>
            <a:fillRect/>
          </a:stretch>
        </p:blipFill>
        <p:spPr bwMode="auto">
          <a:xfrm>
            <a:off x="179388" y="5300663"/>
            <a:ext cx="5616575" cy="1296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93037" cy="1462087"/>
          </a:xfrm>
        </p:spPr>
        <p:txBody>
          <a:bodyPr/>
          <a:lstStyle/>
          <a:p>
            <a:r>
              <a:rPr lang="ru-RU" dirty="0"/>
              <a:t>Задание </a:t>
            </a:r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989138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Для каждой системы уравнений  укажите число</a:t>
            </a:r>
            <a:r>
              <a:rPr lang="en-US" sz="2800"/>
              <a:t> </a:t>
            </a:r>
            <a:r>
              <a:rPr lang="ru-RU" sz="2800"/>
              <a:t>её решений. (Для ответа используйте графики; график уравнения </a:t>
            </a:r>
            <a:r>
              <a:rPr lang="en-US" sz="2800"/>
              <a:t>x</a:t>
            </a:r>
            <a:r>
              <a:rPr lang="en-US" sz="2800">
                <a:cs typeface="Tahoma" pitchFamily="34" charset="0"/>
              </a:rPr>
              <a:t>²+y²=9</a:t>
            </a:r>
            <a:r>
              <a:rPr lang="ru-RU" sz="2800">
                <a:cs typeface="Tahoma" pitchFamily="34" charset="0"/>
              </a:rPr>
              <a:t> изображен на рисунке)</a:t>
            </a:r>
            <a:endParaRPr lang="ru-RU" sz="2800"/>
          </a:p>
        </p:txBody>
      </p:sp>
      <p:pic>
        <p:nvPicPr>
          <p:cNvPr id="32772" name="Picture 4" descr="сканирование00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bright="18000"/>
          </a:blip>
          <a:srcRect l="18843" t="8553" r="66159" b="67387"/>
          <a:stretch>
            <a:fillRect/>
          </a:stretch>
        </p:blipFill>
        <p:spPr>
          <a:xfrm>
            <a:off x="6227763" y="2349500"/>
            <a:ext cx="2160587" cy="2592388"/>
          </a:xfrm>
        </p:spPr>
      </p:pic>
      <p:graphicFrame>
        <p:nvGraphicFramePr>
          <p:cNvPr id="32773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6864350" y="4791075"/>
          <a:ext cx="371475" cy="701675"/>
        </p:xfrm>
        <a:graphic>
          <a:graphicData uri="http://schemas.openxmlformats.org/presentationml/2006/ole">
            <p:oleObj spid="_x0000_s32773" name="Формула" r:id="rId4" imgW="114120" imgH="215640" progId="Equation.3">
              <p:embed/>
            </p:oleObj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2774" name="Формула" r:id="rId5" imgW="114120" imgH="215640" progId="Equation.3">
              <p:embed/>
            </p:oleObj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2775" name="Формула" r:id="rId6" imgW="114120" imgH="215640" progId="Equation.3">
              <p:embed/>
            </p:oleObj>
          </a:graphicData>
        </a:graphic>
      </p:graphicFrame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2776" name="Формула" r:id="rId7" imgW="114120" imgH="215640" progId="Equation.3">
              <p:embed/>
            </p:oleObj>
          </a:graphicData>
        </a:graphic>
      </p:graphicFrame>
      <p:pic>
        <p:nvPicPr>
          <p:cNvPr id="32777" name="Picture 9" descr="сканирование0007"/>
          <p:cNvPicPr>
            <a:picLocks noChangeAspect="1" noChangeArrowheads="1"/>
          </p:cNvPicPr>
          <p:nvPr/>
        </p:nvPicPr>
        <p:blipFill>
          <a:blip r:embed="rId3">
            <a:lum bright="18000" contrast="24000"/>
          </a:blip>
          <a:srcRect l="7722" t="34431" r="53700" b="44051"/>
          <a:stretch>
            <a:fillRect/>
          </a:stretch>
        </p:blipFill>
        <p:spPr bwMode="auto">
          <a:xfrm>
            <a:off x="5292725" y="4941888"/>
            <a:ext cx="3600450" cy="1512887"/>
          </a:xfrm>
          <a:prstGeom prst="rect">
            <a:avLst/>
          </a:prstGeom>
          <a:noFill/>
        </p:spPr>
      </p:pic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1187450" y="1989138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800"/>
              <a:t>   Для каждой системы уравнений  укажите число</a:t>
            </a:r>
            <a:r>
              <a:rPr lang="en-US" sz="2800"/>
              <a:t> </a:t>
            </a:r>
            <a:r>
              <a:rPr lang="ru-RU" sz="2800"/>
              <a:t>её решений. (Для ответа используйте графики; график уравнения </a:t>
            </a:r>
            <a:r>
              <a:rPr lang="en-US" sz="2800"/>
              <a:t>x</a:t>
            </a:r>
            <a:r>
              <a:rPr lang="en-US" sz="2800">
                <a:cs typeface="Tahoma" pitchFamily="34" charset="0"/>
              </a:rPr>
              <a:t>²+y²=9</a:t>
            </a:r>
            <a:r>
              <a:rPr lang="ru-RU" sz="2800">
                <a:cs typeface="Tahoma" pitchFamily="34" charset="0"/>
              </a:rPr>
              <a:t> изображен на рисунке)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</a:t>
            </a:r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 Используя графики функций у=      и 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         у=-х+2, 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решите уравнение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    +х-2=0</a:t>
            </a:r>
          </a:p>
        </p:txBody>
      </p:sp>
      <p:pic>
        <p:nvPicPr>
          <p:cNvPr id="47110" name="Picture 6" descr="сканирование00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bright="6000"/>
          </a:blip>
          <a:srcRect l="19522" t="53154" r="63966" b="11548"/>
          <a:stretch>
            <a:fillRect/>
          </a:stretch>
        </p:blipFill>
        <p:spPr>
          <a:xfrm>
            <a:off x="5578475" y="1700213"/>
            <a:ext cx="2773363" cy="3673475"/>
          </a:xfrm>
          <a:ln/>
        </p:spPr>
      </p:pic>
      <p:graphicFrame>
        <p:nvGraphicFramePr>
          <p:cNvPr id="47112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3635375" y="2349500"/>
          <a:ext cx="487363" cy="557213"/>
        </p:xfrm>
        <a:graphic>
          <a:graphicData uri="http://schemas.openxmlformats.org/presentationml/2006/ole">
            <p:oleObj spid="_x0000_s47112" name="Формула" r:id="rId4" imgW="177480" imgH="203040" progId="Equation.3">
              <p:embed/>
            </p:oleObj>
          </a:graphicData>
        </a:graphic>
      </p:graphicFrame>
      <p:graphicFrame>
        <p:nvGraphicFramePr>
          <p:cNvPr id="47114" name="Object 10"/>
          <p:cNvGraphicFramePr>
            <a:graphicFrameLocks noChangeAspect="1"/>
          </p:cNvGraphicFramePr>
          <p:nvPr/>
        </p:nvGraphicFramePr>
        <p:xfrm>
          <a:off x="1547813" y="3862388"/>
          <a:ext cx="503237" cy="574675"/>
        </p:xfrm>
        <a:graphic>
          <a:graphicData uri="http://schemas.openxmlformats.org/presentationml/2006/ole">
            <p:oleObj spid="_x0000_s47114" name="Формула" r:id="rId5" imgW="1774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Функция, её график и свойства </a:t>
            </a:r>
            <a:endParaRPr lang="ru-RU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None/>
            </a:pPr>
            <a:r>
              <a:rPr lang="ru-RU" dirty="0" smtClean="0"/>
              <a:t> Задания раздела направлены на проверку умений использовать графические представления для ответа на вопросы , связанные с исследованием функций.</a:t>
            </a:r>
          </a:p>
          <a:p>
            <a:pPr lvl="1">
              <a:buNone/>
            </a:pPr>
            <a:r>
              <a:rPr lang="ru-RU" dirty="0" smtClean="0">
                <a:solidFill>
                  <a:srgbClr val="FF0000"/>
                </a:solidFill>
              </a:rPr>
              <a:t>Квадратичная функция </a:t>
            </a:r>
            <a:r>
              <a:rPr lang="ru-RU" dirty="0" smtClean="0"/>
              <a:t>– функция, которую можно задать формулой вида </a:t>
            </a:r>
            <a:r>
              <a:rPr lang="en-US" dirty="0" smtClean="0"/>
              <a:t>y=ax</a:t>
            </a:r>
            <a:r>
              <a:rPr lang="en-US" dirty="0" smtClean="0">
                <a:cs typeface="Tahoma" pitchFamily="34" charset="0"/>
              </a:rPr>
              <a:t>²+bx+c, </a:t>
            </a:r>
            <a:r>
              <a:rPr lang="ru-RU" dirty="0" smtClean="0">
                <a:cs typeface="Tahoma" pitchFamily="34" charset="0"/>
              </a:rPr>
              <a:t>где</a:t>
            </a:r>
            <a:r>
              <a:rPr lang="en-US" dirty="0" smtClean="0">
                <a:cs typeface="Tahoma" pitchFamily="34" charset="0"/>
              </a:rPr>
              <a:t> x</a:t>
            </a:r>
            <a:r>
              <a:rPr lang="ru-RU" dirty="0" smtClean="0">
                <a:cs typeface="Tahoma" pitchFamily="34" charset="0"/>
              </a:rPr>
              <a:t> </a:t>
            </a:r>
            <a:r>
              <a:rPr lang="en-US" dirty="0" smtClean="0">
                <a:cs typeface="Tahoma" pitchFamily="34" charset="0"/>
              </a:rPr>
              <a:t>-</a:t>
            </a:r>
            <a:r>
              <a:rPr lang="ru-RU" dirty="0" smtClean="0">
                <a:cs typeface="Tahoma" pitchFamily="34" charset="0"/>
              </a:rPr>
              <a:t> независимая переменная, </a:t>
            </a:r>
            <a:r>
              <a:rPr lang="en-US" dirty="0" err="1" smtClean="0">
                <a:cs typeface="Tahoma" pitchFamily="34" charset="0"/>
              </a:rPr>
              <a:t>a,b</a:t>
            </a:r>
            <a:r>
              <a:rPr lang="en-US" dirty="0" smtClean="0">
                <a:cs typeface="Tahoma" pitchFamily="34" charset="0"/>
              </a:rPr>
              <a:t> </a:t>
            </a:r>
            <a:r>
              <a:rPr lang="ru-RU" dirty="0" smtClean="0">
                <a:cs typeface="Tahoma" pitchFamily="34" charset="0"/>
              </a:rPr>
              <a:t>и </a:t>
            </a:r>
            <a:r>
              <a:rPr lang="en-US" dirty="0" smtClean="0">
                <a:cs typeface="Tahoma" pitchFamily="34" charset="0"/>
              </a:rPr>
              <a:t>c – </a:t>
            </a:r>
            <a:r>
              <a:rPr lang="ru-RU" dirty="0" smtClean="0">
                <a:cs typeface="Tahoma" pitchFamily="34" charset="0"/>
              </a:rPr>
              <a:t>некоторые числа, </a:t>
            </a:r>
            <a:r>
              <a:rPr lang="en-US" dirty="0" smtClean="0">
                <a:cs typeface="Tahoma" pitchFamily="34" charset="0"/>
              </a:rPr>
              <a:t>a </a:t>
            </a:r>
            <a:r>
              <a:rPr lang="ru-RU" dirty="0" smtClean="0">
                <a:cs typeface="Tahoma" pitchFamily="34" charset="0"/>
              </a:rPr>
              <a:t>– не равняется нулю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17</a:t>
            </a:r>
            <a:endParaRPr lang="ru-RU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ru-RU" sz="2000" dirty="0"/>
              <a:t>               На рисунке изображен график функции </a:t>
            </a:r>
            <a:r>
              <a:rPr lang="en-US" sz="2000" dirty="0"/>
              <a:t>y=f(x)</a:t>
            </a:r>
            <a:r>
              <a:rPr lang="ru-RU" sz="2000" dirty="0"/>
              <a:t>, областью определения  которой  является промежуток</a:t>
            </a:r>
            <a:r>
              <a:rPr lang="en-US" sz="2000" dirty="0"/>
              <a:t>[-4</a:t>
            </a:r>
            <a:r>
              <a:rPr lang="ru-RU" sz="2000" dirty="0"/>
              <a:t>;4</a:t>
            </a:r>
            <a:r>
              <a:rPr lang="en-US" sz="2000" dirty="0"/>
              <a:t>]</a:t>
            </a:r>
            <a:r>
              <a:rPr lang="ru-RU" sz="2000" dirty="0"/>
              <a:t>. Ответьте ,какое из утверждений неверно:</a:t>
            </a:r>
          </a:p>
          <a:p>
            <a:pPr marL="457200" indent="-457200">
              <a:buFont typeface="Wingdings" pitchFamily="2" charset="2"/>
              <a:buNone/>
            </a:pPr>
            <a:r>
              <a:rPr lang="ru-RU" sz="2000" dirty="0"/>
              <a:t>       1) Функция возрастает на промежутке </a:t>
            </a:r>
            <a:r>
              <a:rPr lang="en-US" sz="2000" dirty="0"/>
              <a:t>[-4</a:t>
            </a:r>
            <a:r>
              <a:rPr lang="ru-RU" sz="2000" dirty="0"/>
              <a:t>;2</a:t>
            </a:r>
            <a:r>
              <a:rPr lang="en-US" sz="2000" dirty="0"/>
              <a:t>]</a:t>
            </a:r>
          </a:p>
          <a:p>
            <a:pPr marL="457200" indent="-457200">
              <a:buFont typeface="Wingdings" pitchFamily="2" charset="2"/>
              <a:buNone/>
            </a:pPr>
            <a:r>
              <a:rPr lang="ru-RU" sz="2000" dirty="0"/>
              <a:t>       </a:t>
            </a:r>
            <a:r>
              <a:rPr lang="en-US" sz="2000" dirty="0"/>
              <a:t>2) f(x)=0</a:t>
            </a:r>
          </a:p>
          <a:p>
            <a:pPr marL="457200" indent="-457200">
              <a:buFont typeface="Wingdings" pitchFamily="2" charset="2"/>
              <a:buNone/>
            </a:pPr>
            <a:r>
              <a:rPr lang="ru-RU" sz="2000" dirty="0"/>
              <a:t>       </a:t>
            </a:r>
            <a:r>
              <a:rPr lang="en-US" sz="2000" dirty="0"/>
              <a:t>3) f(-2)&gt; f(2)</a:t>
            </a:r>
          </a:p>
          <a:p>
            <a:pPr marL="457200" indent="-457200">
              <a:buFont typeface="Wingdings" pitchFamily="2" charset="2"/>
              <a:buNone/>
            </a:pPr>
            <a:r>
              <a:rPr lang="ru-RU" sz="2000" dirty="0"/>
              <a:t>       </a:t>
            </a:r>
            <a:r>
              <a:rPr lang="en-US" sz="2000" dirty="0"/>
              <a:t>4) f(x)&lt;0  </a:t>
            </a:r>
            <a:r>
              <a:rPr lang="ru-RU" sz="2000" dirty="0"/>
              <a:t>при</a:t>
            </a:r>
            <a:r>
              <a:rPr lang="en-US" sz="2000" dirty="0"/>
              <a:t>     0&lt;x&lt;4 </a:t>
            </a:r>
            <a:endParaRPr lang="ru-RU" sz="2000" dirty="0"/>
          </a:p>
        </p:txBody>
      </p:sp>
      <p:pic>
        <p:nvPicPr>
          <p:cNvPr id="7175" name="Picture 7" descr="сканирование00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1311" t="20943" r="31781" b="39580"/>
          <a:stretch>
            <a:fillRect/>
          </a:stretch>
        </p:blipFill>
        <p:spPr>
          <a:xfrm>
            <a:off x="5292725" y="2205038"/>
            <a:ext cx="3240088" cy="28082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Ответы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/>
              <a:t>1.  6</a:t>
            </a:r>
          </a:p>
          <a:p>
            <a:pPr>
              <a:buFont typeface="Wingdings" pitchFamily="2" charset="2"/>
              <a:buNone/>
            </a:pPr>
            <a:r>
              <a:rPr lang="ru-RU" sz="2400" dirty="0"/>
              <a:t>2.  </a:t>
            </a:r>
            <a:r>
              <a:rPr lang="ru-RU" sz="2400" dirty="0" smtClean="0"/>
              <a:t>1</a:t>
            </a:r>
            <a:endParaRPr lang="ru-RU" sz="2400" dirty="0"/>
          </a:p>
          <a:p>
            <a:pPr>
              <a:buFont typeface="Wingdings" pitchFamily="2" charset="2"/>
              <a:buNone/>
            </a:pPr>
            <a:r>
              <a:rPr lang="ru-RU" sz="2400" dirty="0"/>
              <a:t>3.   3</a:t>
            </a:r>
          </a:p>
          <a:p>
            <a:pPr>
              <a:buFont typeface="Wingdings" pitchFamily="2" charset="2"/>
              <a:buNone/>
            </a:pPr>
            <a:r>
              <a:rPr lang="ru-RU" sz="2400" dirty="0"/>
              <a:t>4.   3</a:t>
            </a:r>
          </a:p>
          <a:p>
            <a:pPr>
              <a:buFont typeface="Wingdings" pitchFamily="2" charset="2"/>
              <a:buNone/>
            </a:pPr>
            <a:r>
              <a:rPr lang="ru-RU" sz="2400" dirty="0"/>
              <a:t>5.   Б</a:t>
            </a:r>
          </a:p>
          <a:p>
            <a:pPr>
              <a:buFont typeface="Wingdings" pitchFamily="2" charset="2"/>
              <a:buNone/>
            </a:pPr>
            <a:r>
              <a:rPr lang="ru-RU" sz="2400" dirty="0"/>
              <a:t>6.  (3;0)</a:t>
            </a:r>
          </a:p>
          <a:p>
            <a:pPr>
              <a:buFont typeface="Wingdings" pitchFamily="2" charset="2"/>
              <a:buNone/>
            </a:pPr>
            <a:r>
              <a:rPr lang="ru-RU" sz="2400" dirty="0"/>
              <a:t>7.А(1;0),В(0;1),С(1/3;0)</a:t>
            </a:r>
          </a:p>
          <a:p>
            <a:pPr>
              <a:buFont typeface="Wingdings" pitchFamily="2" charset="2"/>
              <a:buNone/>
            </a:pPr>
            <a:r>
              <a:rPr lang="ru-RU" sz="2400" dirty="0"/>
              <a:t>8. А(-2;0);В(0;4); С(2;0) 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/>
              <a:t>9.   у=1/2 </a:t>
            </a:r>
            <a:r>
              <a:rPr lang="ru-RU" sz="2400" dirty="0" err="1"/>
              <a:t>х</a:t>
            </a:r>
            <a:r>
              <a:rPr lang="en-US" sz="2400" dirty="0">
                <a:cs typeface="Tahoma" pitchFamily="34" charset="0"/>
              </a:rPr>
              <a:t>²</a:t>
            </a:r>
            <a:r>
              <a:rPr lang="ru-RU" sz="2400" dirty="0">
                <a:cs typeface="Tahoma" pitchFamily="34" charset="0"/>
              </a:rPr>
              <a:t>+6х+10</a:t>
            </a:r>
            <a:endParaRPr lang="en-US" sz="2400" dirty="0"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 dirty="0"/>
              <a:t>10. (-3;0) и (1;0)</a:t>
            </a:r>
          </a:p>
          <a:p>
            <a:pPr>
              <a:buFont typeface="Wingdings" pitchFamily="2" charset="2"/>
              <a:buNone/>
            </a:pPr>
            <a:r>
              <a:rPr lang="ru-RU" sz="2400" dirty="0"/>
              <a:t>11. </a:t>
            </a:r>
            <a:r>
              <a:rPr lang="ru-RU" sz="2400" dirty="0" smtClean="0"/>
              <a:t>4</a:t>
            </a:r>
            <a:endParaRPr lang="ru-RU" sz="2400" dirty="0"/>
          </a:p>
          <a:p>
            <a:pPr>
              <a:buFont typeface="Wingdings" pitchFamily="2" charset="2"/>
              <a:buNone/>
            </a:pPr>
            <a:r>
              <a:rPr lang="ru-RU" sz="2400" dirty="0"/>
              <a:t>12.  3</a:t>
            </a:r>
          </a:p>
          <a:p>
            <a:pPr>
              <a:buFont typeface="Wingdings" pitchFamily="2" charset="2"/>
              <a:buNone/>
            </a:pPr>
            <a:r>
              <a:rPr lang="ru-RU" sz="2400" dirty="0"/>
              <a:t>13. 2</a:t>
            </a:r>
          </a:p>
          <a:p>
            <a:pPr>
              <a:buFont typeface="Wingdings" pitchFamily="2" charset="2"/>
              <a:buNone/>
            </a:pPr>
            <a:r>
              <a:rPr lang="ru-RU" sz="2400" dirty="0"/>
              <a:t>14. 1   в,   2     б ,3     а   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15.  х=1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16.  1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17.  4</a:t>
            </a:r>
            <a:endParaRPr lang="ru-RU" sz="2400" dirty="0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5940425" y="44370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7164388" y="44370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7092950" y="44370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8027988" y="443706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Использованная литература</a:t>
            </a:r>
            <a:br>
              <a:rPr lang="ru-RU"/>
            </a:b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800"/>
              <a:t>Алгебра. 9 класс. Итоговая аттестация-2008. Под редакцией Ф.Ф. Лысенко.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800"/>
              <a:t>Алгебра. 9 класс. Итоговая аттестация-2009. Под редакцией Ф.Ф. Лысенко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800"/>
              <a:t>Алгебра. 9 класс. Итоговая аттестация-2010. Под редакцией Ф.Ф. Лысенко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800"/>
              <a:t>Алгебра: сборник заданий для подготовки к ГИА в 9 классе./</a:t>
            </a:r>
            <a:r>
              <a:rPr lang="en-US" sz="2800"/>
              <a:t>[ </a:t>
            </a:r>
            <a:r>
              <a:rPr lang="ru-RU" sz="2800"/>
              <a:t>Л.В. Кузнецова, С. Б. Суворова, Е.А. Бунимович и др. </a:t>
            </a:r>
            <a:r>
              <a:rPr lang="en-US" sz="2800"/>
              <a:t>]</a:t>
            </a:r>
            <a:r>
              <a:rPr lang="ru-RU" sz="2800"/>
              <a:t>М. :Просвещение.</a:t>
            </a:r>
            <a:r>
              <a:rPr lang="en-US" sz="2800"/>
              <a:t> 2010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Спасибо за внимание. До </a:t>
            </a:r>
            <a:r>
              <a:rPr lang="ru-RU" b="1" dirty="0" smtClean="0">
                <a:solidFill>
                  <a:srgbClr val="002060"/>
                </a:solidFill>
              </a:rPr>
              <a:t>новых встреч!</a:t>
            </a:r>
            <a:endParaRPr lang="ru-RU" dirty="0"/>
          </a:p>
        </p:txBody>
      </p:sp>
      <p:pic>
        <p:nvPicPr>
          <p:cNvPr id="4" name="Содержимое 3" descr="k2801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298" y="1785926"/>
            <a:ext cx="5072098" cy="46020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500306"/>
            <a:ext cx="2590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85984" y="142852"/>
            <a:ext cx="53578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/>
                </a:solidFill>
              </a:rPr>
              <a:t>Задача 1</a:t>
            </a:r>
            <a:endParaRPr lang="ru-RU" sz="1100" dirty="0" smtClean="0"/>
          </a:p>
          <a:p>
            <a:r>
              <a:rPr lang="ru-RU" dirty="0" smtClean="0"/>
              <a:t>Найти сумму целых значений числа </a:t>
            </a:r>
            <a:r>
              <a:rPr lang="ru-RU" dirty="0" err="1" smtClean="0"/>
              <a:t>p</a:t>
            </a:r>
            <a:r>
              <a:rPr lang="ru-RU" dirty="0" smtClean="0"/>
              <a:t>, при которых вершина параболы </a:t>
            </a:r>
            <a:r>
              <a:rPr lang="ru-RU" dirty="0" err="1" smtClean="0"/>
              <a:t>y</a:t>
            </a:r>
            <a:r>
              <a:rPr lang="ru-RU" dirty="0" smtClean="0"/>
              <a:t> = 1/3x2 – 2px + 12p расположена выше оси </a:t>
            </a:r>
            <a:r>
              <a:rPr lang="ru-RU" dirty="0" err="1" smtClean="0"/>
              <a:t>Ox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928802"/>
            <a:ext cx="564360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/>
          </a:p>
          <a:p>
            <a:r>
              <a:rPr lang="ru-RU" sz="1100" b="1" dirty="0" smtClean="0"/>
              <a:t>Решение.</a:t>
            </a:r>
          </a:p>
          <a:p>
            <a:endParaRPr lang="ru-RU" sz="1100" b="1" dirty="0" smtClean="0"/>
          </a:p>
          <a:p>
            <a:r>
              <a:rPr lang="ru-RU" sz="1100" b="1" dirty="0" smtClean="0"/>
              <a:t>Ветви параболы направлены вверх (</a:t>
            </a:r>
            <a:r>
              <a:rPr lang="ru-RU" sz="1100" b="1" dirty="0" err="1" smtClean="0"/>
              <a:t>a</a:t>
            </a:r>
            <a:r>
              <a:rPr lang="ru-RU" sz="1100" b="1" dirty="0" smtClean="0"/>
              <a:t> = 1/3 &gt; 0). Так как вершина параболы лежит выше оси </a:t>
            </a:r>
            <a:r>
              <a:rPr lang="ru-RU" sz="1100" b="1" dirty="0" err="1" smtClean="0"/>
              <a:t>Ox</a:t>
            </a:r>
            <a:r>
              <a:rPr lang="ru-RU" sz="1100" b="1" dirty="0" smtClean="0"/>
              <a:t>, то парабола не пересекает ось абсцисс (рис. 1). Значит, функция</a:t>
            </a:r>
          </a:p>
          <a:p>
            <a:endParaRPr lang="ru-RU" sz="1100" b="1" dirty="0" smtClean="0"/>
          </a:p>
          <a:p>
            <a:r>
              <a:rPr lang="ru-RU" sz="1100" b="1" dirty="0" err="1" smtClean="0"/>
              <a:t>y</a:t>
            </a:r>
            <a:r>
              <a:rPr lang="ru-RU" sz="1100" b="1" dirty="0" smtClean="0"/>
              <a:t> = 1/3x2 – 2px + 12p не имеет нулей,</a:t>
            </a:r>
          </a:p>
          <a:p>
            <a:endParaRPr lang="ru-RU" sz="1100" b="1" dirty="0" smtClean="0"/>
          </a:p>
          <a:p>
            <a:r>
              <a:rPr lang="ru-RU" sz="1100" b="1" dirty="0" smtClean="0"/>
              <a:t>а уравнение</a:t>
            </a:r>
          </a:p>
          <a:p>
            <a:endParaRPr lang="ru-RU" sz="1100" b="1" dirty="0" smtClean="0"/>
          </a:p>
          <a:p>
            <a:r>
              <a:rPr lang="ru-RU" sz="1100" b="1" dirty="0" smtClean="0"/>
              <a:t>1/3x2 – 2px + 12p = 0 не имеет корней.</a:t>
            </a:r>
          </a:p>
          <a:p>
            <a:endParaRPr lang="ru-RU" sz="1100" b="1" dirty="0" smtClean="0"/>
          </a:p>
          <a:p>
            <a:r>
              <a:rPr lang="ru-RU" sz="1100" b="1" dirty="0" smtClean="0"/>
              <a:t>Это возможно, если дискриминант последнего уравнения окажется отрицательным.</a:t>
            </a:r>
          </a:p>
          <a:p>
            <a:endParaRPr lang="ru-RU" sz="1100" b="1" dirty="0" smtClean="0"/>
          </a:p>
          <a:p>
            <a:r>
              <a:rPr lang="ru-RU" sz="1100" b="1" dirty="0" smtClean="0"/>
              <a:t>Вычислим его:</a:t>
            </a:r>
          </a:p>
          <a:p>
            <a:endParaRPr lang="ru-RU" sz="1100" b="1" dirty="0" smtClean="0"/>
          </a:p>
          <a:p>
            <a:r>
              <a:rPr lang="ru-RU" sz="1100" b="1" dirty="0" smtClean="0"/>
              <a:t>D/4 = p2 – 1/3·12p = p2 – 4p;</a:t>
            </a:r>
          </a:p>
          <a:p>
            <a:endParaRPr lang="ru-RU" sz="1100" b="1" dirty="0" smtClean="0"/>
          </a:p>
          <a:p>
            <a:r>
              <a:rPr lang="ru-RU" sz="1100" b="1" dirty="0" smtClean="0"/>
              <a:t>p2 – 4p &lt; 0;</a:t>
            </a:r>
          </a:p>
          <a:p>
            <a:endParaRPr lang="ru-RU" sz="1100" b="1" dirty="0" smtClean="0"/>
          </a:p>
          <a:p>
            <a:r>
              <a:rPr lang="ru-RU" sz="1100" b="1" dirty="0" err="1" smtClean="0"/>
              <a:t>p</a:t>
            </a:r>
            <a:r>
              <a:rPr lang="ru-RU" sz="1100" b="1" dirty="0" smtClean="0"/>
              <a:t>(</a:t>
            </a:r>
            <a:r>
              <a:rPr lang="ru-RU" sz="1100" b="1" dirty="0" err="1" smtClean="0"/>
              <a:t>p</a:t>
            </a:r>
            <a:r>
              <a:rPr lang="ru-RU" sz="1100" b="1" dirty="0" smtClean="0"/>
              <a:t> – 4) &lt; 0;</a:t>
            </a:r>
          </a:p>
          <a:p>
            <a:endParaRPr lang="ru-RU" sz="1100" b="1" dirty="0" smtClean="0"/>
          </a:p>
          <a:p>
            <a:r>
              <a:rPr lang="ru-RU" sz="1100" b="1" dirty="0" err="1" smtClean="0"/>
              <a:t>p</a:t>
            </a:r>
            <a:r>
              <a:rPr lang="ru-RU" sz="1100" b="1" dirty="0" smtClean="0"/>
              <a:t> принадлежит интервалу (0; 4).</a:t>
            </a:r>
          </a:p>
          <a:p>
            <a:r>
              <a:rPr lang="ru-RU" sz="1100" b="1" dirty="0" smtClean="0"/>
              <a:t>Сумма целых значений числа </a:t>
            </a:r>
            <a:r>
              <a:rPr lang="ru-RU" sz="1100" b="1" dirty="0" err="1" smtClean="0"/>
              <a:t>p</a:t>
            </a:r>
            <a:r>
              <a:rPr lang="ru-RU" sz="1100" b="1" dirty="0" smtClean="0"/>
              <a:t> из промежутка (0; 4): 1 + 2 + 3 = 6.</a:t>
            </a:r>
          </a:p>
          <a:p>
            <a:r>
              <a:rPr lang="ru-RU" sz="1100" b="1" dirty="0" smtClean="0"/>
              <a:t>Ответ: 6.</a:t>
            </a:r>
            <a:endParaRPr lang="ru-RU" sz="11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214290"/>
            <a:ext cx="58579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/>
                </a:solidFill>
              </a:rPr>
              <a:t>Задача 2</a:t>
            </a:r>
          </a:p>
          <a:p>
            <a:pPr algn="just"/>
            <a:r>
              <a:rPr lang="ru-RU" dirty="0" smtClean="0"/>
              <a:t> Найти наименьшее значение квадратичной функции </a:t>
            </a:r>
            <a:r>
              <a:rPr lang="ru-RU" dirty="0" err="1" smtClean="0"/>
              <a:t>y</a:t>
            </a:r>
            <a:r>
              <a:rPr lang="ru-RU" dirty="0" smtClean="0"/>
              <a:t> = ax2 – (</a:t>
            </a:r>
            <a:r>
              <a:rPr lang="ru-RU" dirty="0" err="1" smtClean="0"/>
              <a:t>a</a:t>
            </a:r>
            <a:r>
              <a:rPr lang="ru-RU" dirty="0" smtClean="0"/>
              <a:t> + 6)</a:t>
            </a:r>
            <a:r>
              <a:rPr lang="ru-RU" dirty="0" err="1" smtClean="0"/>
              <a:t>x</a:t>
            </a:r>
            <a:r>
              <a:rPr lang="ru-RU" dirty="0" smtClean="0"/>
              <a:t> + 9, если известно, что прямая </a:t>
            </a:r>
            <a:r>
              <a:rPr lang="ru-RU" dirty="0" err="1" smtClean="0"/>
              <a:t>x</a:t>
            </a:r>
            <a:r>
              <a:rPr lang="ru-RU" dirty="0" smtClean="0"/>
              <a:t> = 2 является осью симметрии ее графика.</a:t>
            </a:r>
            <a:endParaRPr lang="ru-RU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000240"/>
            <a:ext cx="29241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2071678"/>
            <a:ext cx="3714776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Решение.</a:t>
            </a:r>
          </a:p>
          <a:p>
            <a:endParaRPr lang="ru-RU" sz="1100" dirty="0" smtClean="0"/>
          </a:p>
          <a:p>
            <a:r>
              <a:rPr lang="ru-RU" sz="1100" b="1" dirty="0" smtClean="0"/>
              <a:t>1) Так как прямая </a:t>
            </a:r>
            <a:r>
              <a:rPr lang="ru-RU" sz="1100" b="1" dirty="0" err="1" smtClean="0"/>
              <a:t>x</a:t>
            </a:r>
            <a:r>
              <a:rPr lang="ru-RU" sz="1100" b="1" dirty="0" smtClean="0"/>
              <a:t> = 2 является осью симметрии данного графика, то </a:t>
            </a:r>
            <a:r>
              <a:rPr lang="ru-RU" sz="1100" b="1" dirty="0" err="1" smtClean="0"/>
              <a:t>xв</a:t>
            </a:r>
            <a:r>
              <a:rPr lang="ru-RU" sz="1100" b="1" dirty="0" smtClean="0"/>
              <a:t> = 2. Воспользуемся формулой</a:t>
            </a:r>
          </a:p>
          <a:p>
            <a:endParaRPr lang="ru-RU" sz="1100" b="1" dirty="0" smtClean="0"/>
          </a:p>
          <a:p>
            <a:r>
              <a:rPr lang="ru-RU" sz="1100" b="1" dirty="0" err="1" smtClean="0"/>
              <a:t>xв</a:t>
            </a:r>
            <a:r>
              <a:rPr lang="ru-RU" sz="1100" b="1" dirty="0" smtClean="0"/>
              <a:t> = -</a:t>
            </a:r>
            <a:r>
              <a:rPr lang="ru-RU" sz="1100" b="1" dirty="0" err="1" smtClean="0"/>
              <a:t>b</a:t>
            </a:r>
            <a:r>
              <a:rPr lang="ru-RU" sz="1100" b="1" dirty="0" smtClean="0"/>
              <a:t> / 2a, тогда </a:t>
            </a:r>
            <a:r>
              <a:rPr lang="ru-RU" sz="1100" b="1" dirty="0" err="1" smtClean="0"/>
              <a:t>xв</a:t>
            </a:r>
            <a:r>
              <a:rPr lang="ru-RU" sz="1100" b="1" dirty="0" smtClean="0"/>
              <a:t> = (</a:t>
            </a:r>
            <a:r>
              <a:rPr lang="ru-RU" sz="1100" b="1" dirty="0" err="1" smtClean="0"/>
              <a:t>a</a:t>
            </a:r>
            <a:r>
              <a:rPr lang="ru-RU" sz="1100" b="1" dirty="0" smtClean="0"/>
              <a:t> + 6) / 2a. Но </a:t>
            </a:r>
            <a:r>
              <a:rPr lang="ru-RU" sz="1100" b="1" dirty="0" err="1" smtClean="0"/>
              <a:t>xв</a:t>
            </a:r>
            <a:r>
              <a:rPr lang="ru-RU" sz="1100" b="1" dirty="0" smtClean="0"/>
              <a:t> = 2.</a:t>
            </a:r>
          </a:p>
          <a:p>
            <a:endParaRPr lang="ru-RU" sz="1100" b="1" dirty="0" smtClean="0"/>
          </a:p>
          <a:p>
            <a:r>
              <a:rPr lang="ru-RU" sz="1100" b="1" dirty="0" smtClean="0"/>
              <a:t>Составим уравнение:</a:t>
            </a:r>
          </a:p>
          <a:p>
            <a:endParaRPr lang="ru-RU" sz="1100" b="1" dirty="0" smtClean="0"/>
          </a:p>
          <a:p>
            <a:r>
              <a:rPr lang="ru-RU" sz="1100" b="1" dirty="0" smtClean="0"/>
              <a:t>(</a:t>
            </a:r>
            <a:r>
              <a:rPr lang="ru-RU" sz="1100" b="1" dirty="0" err="1" smtClean="0"/>
              <a:t>a</a:t>
            </a:r>
            <a:r>
              <a:rPr lang="ru-RU" sz="1100" b="1" dirty="0" smtClean="0"/>
              <a:t> + 6) / 2a = 2;</a:t>
            </a:r>
          </a:p>
          <a:p>
            <a:endParaRPr lang="ru-RU" sz="1100" b="1" dirty="0" smtClean="0"/>
          </a:p>
          <a:p>
            <a:r>
              <a:rPr lang="ru-RU" sz="1100" b="1" dirty="0" err="1" smtClean="0"/>
              <a:t>a</a:t>
            </a:r>
            <a:r>
              <a:rPr lang="ru-RU" sz="1100" b="1" dirty="0" smtClean="0"/>
              <a:t> + 6 = 4a;</a:t>
            </a:r>
          </a:p>
          <a:p>
            <a:endParaRPr lang="ru-RU" sz="1100" b="1" dirty="0" smtClean="0"/>
          </a:p>
          <a:p>
            <a:r>
              <a:rPr lang="ru-RU" sz="1100" b="1" dirty="0" smtClean="0"/>
              <a:t>3a = 6;</a:t>
            </a:r>
          </a:p>
          <a:p>
            <a:endParaRPr lang="ru-RU" sz="1100" b="1" dirty="0" smtClean="0"/>
          </a:p>
          <a:p>
            <a:r>
              <a:rPr lang="ru-RU" sz="1100" b="1" dirty="0" err="1" smtClean="0"/>
              <a:t>a</a:t>
            </a:r>
            <a:r>
              <a:rPr lang="ru-RU" sz="1100" b="1" dirty="0" smtClean="0"/>
              <a:t> = 2.</a:t>
            </a:r>
            <a:endParaRPr lang="ru-RU" sz="11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3429000"/>
            <a:ext cx="592935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Тогда функция принимает вид</a:t>
            </a:r>
          </a:p>
          <a:p>
            <a:endParaRPr lang="ru-RU" sz="1100" b="1" dirty="0" smtClean="0"/>
          </a:p>
          <a:p>
            <a:r>
              <a:rPr lang="ru-RU" sz="1100" b="1" dirty="0" err="1" smtClean="0"/>
              <a:t>y</a:t>
            </a:r>
            <a:r>
              <a:rPr lang="ru-RU" sz="1100" b="1" dirty="0" smtClean="0"/>
              <a:t> = 2x2 – (2 + 6)</a:t>
            </a:r>
            <a:r>
              <a:rPr lang="ru-RU" sz="1100" b="1" dirty="0" err="1" smtClean="0"/>
              <a:t>x</a:t>
            </a:r>
            <a:r>
              <a:rPr lang="ru-RU" sz="1100" b="1" dirty="0" smtClean="0"/>
              <a:t> + 9;</a:t>
            </a:r>
          </a:p>
          <a:p>
            <a:endParaRPr lang="ru-RU" sz="1100" b="1" dirty="0" smtClean="0"/>
          </a:p>
          <a:p>
            <a:r>
              <a:rPr lang="ru-RU" sz="1100" b="1" dirty="0" err="1" smtClean="0"/>
              <a:t>y</a:t>
            </a:r>
            <a:r>
              <a:rPr lang="ru-RU" sz="1100" b="1" dirty="0" smtClean="0"/>
              <a:t> = 2x2 – 8x + 9.</a:t>
            </a:r>
          </a:p>
          <a:p>
            <a:endParaRPr lang="ru-RU" sz="1100" b="1" dirty="0" smtClean="0"/>
          </a:p>
          <a:p>
            <a:r>
              <a:rPr lang="ru-RU" sz="1100" b="1" dirty="0" smtClean="0"/>
              <a:t>2) Ветви параболы</a:t>
            </a:r>
          </a:p>
          <a:p>
            <a:endParaRPr lang="ru-RU" sz="1100" b="1" dirty="0" smtClean="0"/>
          </a:p>
          <a:p>
            <a:r>
              <a:rPr lang="ru-RU" sz="1100" b="1" dirty="0" err="1" smtClean="0"/>
              <a:t>y</a:t>
            </a:r>
            <a:r>
              <a:rPr lang="ru-RU" sz="1100" b="1" dirty="0" smtClean="0"/>
              <a:t> = 2x2 – 8x + 9 направлены вверх (</a:t>
            </a:r>
            <a:r>
              <a:rPr lang="ru-RU" sz="1100" b="1" dirty="0" err="1" smtClean="0"/>
              <a:t>a</a:t>
            </a:r>
            <a:r>
              <a:rPr lang="ru-RU" sz="1100" b="1" dirty="0" smtClean="0"/>
              <a:t> = 2 &gt; 0).</a:t>
            </a:r>
          </a:p>
          <a:p>
            <a:endParaRPr lang="ru-RU" sz="1100" b="1" dirty="0" smtClean="0"/>
          </a:p>
          <a:p>
            <a:r>
              <a:rPr lang="ru-RU" sz="1100" b="1" dirty="0" smtClean="0"/>
              <a:t>Наименьшее значение данной функции равно ординате вершины параболы (рис. 2), которую легко найти, воспользовавшись формулой</a:t>
            </a:r>
          </a:p>
          <a:p>
            <a:endParaRPr lang="ru-RU" sz="1100" b="1" dirty="0" smtClean="0"/>
          </a:p>
          <a:p>
            <a:r>
              <a:rPr lang="ru-RU" sz="1100" b="1" dirty="0" err="1" smtClean="0"/>
              <a:t>yв</a:t>
            </a:r>
            <a:r>
              <a:rPr lang="ru-RU" sz="1100" b="1" dirty="0" smtClean="0"/>
              <a:t> = (4ac – b2) / 4a.</a:t>
            </a:r>
          </a:p>
          <a:p>
            <a:endParaRPr lang="ru-RU" sz="1100" b="1" dirty="0" smtClean="0"/>
          </a:p>
          <a:p>
            <a:r>
              <a:rPr lang="ru-RU" sz="1100" b="1" dirty="0" err="1" smtClean="0"/>
              <a:t>yв</a:t>
            </a:r>
            <a:r>
              <a:rPr lang="ru-RU" sz="1100" b="1" dirty="0" smtClean="0"/>
              <a:t> = (4 · 2 · 9 – 82) /4 · 2 = (72 – 64) / 8 = 8/8 = 1.</a:t>
            </a:r>
          </a:p>
          <a:p>
            <a:endParaRPr lang="ru-RU" sz="1100" b="1" dirty="0" smtClean="0"/>
          </a:p>
          <a:p>
            <a:r>
              <a:rPr lang="ru-RU" sz="1100" b="1" dirty="0" smtClean="0"/>
              <a:t>Наименьшее значение рассматриваемой функции равно 1.</a:t>
            </a:r>
          </a:p>
          <a:p>
            <a:endParaRPr lang="ru-RU" sz="1100" b="1" dirty="0" smtClean="0"/>
          </a:p>
          <a:p>
            <a:r>
              <a:rPr lang="ru-RU" sz="1100" b="1" dirty="0" smtClean="0"/>
              <a:t>Ответ: 1.</a:t>
            </a:r>
            <a:endParaRPr lang="ru-RU" sz="11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3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2060575"/>
            <a:ext cx="3810000" cy="32829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/>
              <a:t>         На рисунке изображен график квадратичной функции. Какая из перечисленных формул задает эту функцию?</a:t>
            </a:r>
          </a:p>
          <a:p>
            <a:endParaRPr lang="ru-RU" sz="2800" dirty="0"/>
          </a:p>
        </p:txBody>
      </p:sp>
      <p:pic>
        <p:nvPicPr>
          <p:cNvPr id="11271" name="Picture 7" descr="сканирование0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8583" t="13152" r="29292" b="26419"/>
          <a:stretch>
            <a:fillRect/>
          </a:stretch>
        </p:blipFill>
        <p:spPr>
          <a:xfrm>
            <a:off x="6005513" y="1989138"/>
            <a:ext cx="2382837" cy="3095625"/>
          </a:xfrm>
          <a:noFill/>
          <a:ln/>
        </p:spPr>
      </p:pic>
      <p:pic>
        <p:nvPicPr>
          <p:cNvPr id="11272" name="Picture 8" descr="сканирование0009"/>
          <p:cNvPicPr>
            <a:picLocks noChangeAspect="1" noChangeArrowheads="1"/>
          </p:cNvPicPr>
          <p:nvPr/>
        </p:nvPicPr>
        <p:blipFill>
          <a:blip r:embed="rId2"/>
          <a:srcRect l="9283" t="86769" r="25731" b="2240"/>
          <a:stretch>
            <a:fillRect/>
          </a:stretch>
        </p:blipFill>
        <p:spPr bwMode="auto">
          <a:xfrm>
            <a:off x="971550" y="5157788"/>
            <a:ext cx="4464050" cy="5762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Задание 4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0000" cy="29956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      На рисунке изображен график квадратичной функции. Какая из перечисленных формул задает эту функцию?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/>
          </a:p>
        </p:txBody>
      </p:sp>
      <p:pic>
        <p:nvPicPr>
          <p:cNvPr id="13314" name="Picture 2" descr="сканирование00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4084" t="17249" r="26208" b="28966"/>
          <a:stretch>
            <a:fillRect/>
          </a:stretch>
        </p:blipFill>
        <p:spPr>
          <a:xfrm>
            <a:off x="5508625" y="2276475"/>
            <a:ext cx="2879725" cy="2447925"/>
          </a:xfrm>
        </p:spPr>
      </p:pic>
      <p:pic>
        <p:nvPicPr>
          <p:cNvPr id="13317" name="Picture 5" descr="сканирование0012"/>
          <p:cNvPicPr>
            <a:picLocks noChangeAspect="1" noChangeArrowheads="1"/>
          </p:cNvPicPr>
          <p:nvPr/>
        </p:nvPicPr>
        <p:blipFill>
          <a:blip r:embed="rId2"/>
          <a:srcRect l="5504" t="87082" r="26372"/>
          <a:stretch>
            <a:fillRect/>
          </a:stretch>
        </p:blipFill>
        <p:spPr bwMode="auto">
          <a:xfrm>
            <a:off x="611188" y="4724400"/>
            <a:ext cx="4895850" cy="747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Задание 5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989138"/>
            <a:ext cx="38100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    На каком рисунке изображён график функции </a:t>
            </a:r>
            <a:r>
              <a:rPr lang="en-US" sz="2800"/>
              <a:t>y=f(x)</a:t>
            </a:r>
            <a:r>
              <a:rPr lang="ru-RU" sz="2800"/>
              <a:t>, обладающий  свойствами:</a:t>
            </a:r>
            <a:r>
              <a:rPr lang="en-US" sz="2800"/>
              <a:t>f(0)=2</a:t>
            </a:r>
            <a:r>
              <a:rPr lang="ru-RU" sz="2800"/>
              <a:t> и функция убывает на промежутке 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  (-   ; 1</a:t>
            </a:r>
            <a:r>
              <a:rPr lang="en-US" sz="2800"/>
              <a:t>]</a:t>
            </a:r>
            <a:r>
              <a:rPr lang="ru-RU" sz="2800"/>
              <a:t>?</a:t>
            </a:r>
          </a:p>
        </p:txBody>
      </p:sp>
      <p:pic>
        <p:nvPicPr>
          <p:cNvPr id="33799" name="Picture 7" descr="сканирование00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bright="12000"/>
          </a:blip>
          <a:srcRect l="56320" t="7211" r="5452" b="52805"/>
          <a:stretch>
            <a:fillRect/>
          </a:stretch>
        </p:blipFill>
        <p:spPr>
          <a:xfrm>
            <a:off x="5076825" y="1989138"/>
            <a:ext cx="3598863" cy="3527425"/>
          </a:xfrm>
        </p:spPr>
      </p:pic>
      <p:graphicFrame>
        <p:nvGraphicFramePr>
          <p:cNvPr id="33800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2124075" y="5157788"/>
          <a:ext cx="360363" cy="357187"/>
        </p:xfrm>
        <a:graphic>
          <a:graphicData uri="http://schemas.openxmlformats.org/presentationml/2006/ole">
            <p:oleObj spid="_x0000_s33800" name="Формула" r:id="rId4" imgW="152280" imgH="12672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Задание 6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/>
              <a:t>     На рисунке изображён график функции </a:t>
            </a:r>
          </a:p>
          <a:p>
            <a:pPr>
              <a:buFont typeface="Wingdings" pitchFamily="2" charset="2"/>
              <a:buNone/>
            </a:pPr>
            <a:r>
              <a:rPr lang="ru-RU" sz="2800" dirty="0"/>
              <a:t>      у=2х</a:t>
            </a:r>
            <a:r>
              <a:rPr lang="en-US" sz="2800" dirty="0">
                <a:cs typeface="Tahoma" pitchFamily="34" charset="0"/>
              </a:rPr>
              <a:t>²</a:t>
            </a:r>
            <a:r>
              <a:rPr lang="ru-RU" sz="2800" dirty="0">
                <a:cs typeface="Tahoma" pitchFamily="34" charset="0"/>
              </a:rPr>
              <a:t>-4х-6.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cs typeface="Tahoma" pitchFamily="34" charset="0"/>
              </a:rPr>
              <a:t>      Вычислите координаты точки А</a:t>
            </a:r>
            <a:endParaRPr lang="en-US" sz="2800" dirty="0">
              <a:cs typeface="Tahoma" pitchFamily="34" charset="0"/>
            </a:endParaRPr>
          </a:p>
        </p:txBody>
      </p:sp>
      <p:pic>
        <p:nvPicPr>
          <p:cNvPr id="57348" name="Picture 4" descr="сканирование00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6000"/>
          </a:blip>
          <a:srcRect l="80516" t="67744" r="3406" b="4030"/>
          <a:stretch>
            <a:fillRect/>
          </a:stretch>
        </p:blipFill>
        <p:spPr>
          <a:xfrm>
            <a:off x="5435600" y="1916113"/>
            <a:ext cx="3024188" cy="3457575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93037" cy="1462087"/>
          </a:xfrm>
        </p:spPr>
        <p:txBody>
          <a:bodyPr/>
          <a:lstStyle/>
          <a:p>
            <a:r>
              <a:rPr lang="ru-RU"/>
              <a:t>Задание 7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     На рисунке изображен график функции </a:t>
            </a:r>
            <a:endParaRPr lang="en-US" sz="2800"/>
          </a:p>
          <a:p>
            <a:pPr>
              <a:buFont typeface="Wingdings" pitchFamily="2" charset="2"/>
              <a:buNone/>
            </a:pPr>
            <a:r>
              <a:rPr lang="en-US" sz="2800"/>
              <a:t>y= </a:t>
            </a:r>
            <a:r>
              <a:rPr lang="ru-RU" sz="2800"/>
              <a:t>-9</a:t>
            </a:r>
            <a:r>
              <a:rPr lang="en-US" sz="2800"/>
              <a:t>   </a:t>
            </a:r>
            <a:r>
              <a:rPr lang="ru-RU" sz="2800"/>
              <a:t>+10  -1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cs typeface="Tahoma" pitchFamily="34" charset="0"/>
              </a:rPr>
              <a:t>Найдите координаты точек  А, В и С</a:t>
            </a:r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124075" y="3284538"/>
          <a:ext cx="492125" cy="561975"/>
        </p:xfrm>
        <a:graphic>
          <a:graphicData uri="http://schemas.openxmlformats.org/presentationml/2006/ole">
            <p:oleObj spid="_x0000_s56324" name="Формула" r:id="rId3" imgW="177480" imgH="203040" progId="Equation.3">
              <p:embed/>
            </p:oleObj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3076575" y="3303588"/>
          <a:ext cx="487363" cy="557212"/>
        </p:xfrm>
        <a:graphic>
          <a:graphicData uri="http://schemas.openxmlformats.org/presentationml/2006/ole">
            <p:oleObj spid="_x0000_s56325" name="Формула" r:id="rId4" imgW="177480" imgH="203040" progId="Equation.3">
              <p:embed/>
            </p:oleObj>
          </a:graphicData>
        </a:graphic>
      </p:graphicFrame>
      <p:pic>
        <p:nvPicPr>
          <p:cNvPr id="56326" name="Picture 6" descr="сканирование0005"/>
          <p:cNvPicPr>
            <a:picLocks noChangeAspect="1" noChangeArrowheads="1"/>
          </p:cNvPicPr>
          <p:nvPr/>
        </p:nvPicPr>
        <p:blipFill>
          <a:blip r:embed="rId5">
            <a:lum bright="12000"/>
          </a:blip>
          <a:srcRect l="52724" t="75700" r="28813" b="8093"/>
          <a:stretch>
            <a:fillRect/>
          </a:stretch>
        </p:blipFill>
        <p:spPr bwMode="auto">
          <a:xfrm>
            <a:off x="5148263" y="1844675"/>
            <a:ext cx="3600450" cy="338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574</TotalTime>
  <Words>1017</Words>
  <Application>Microsoft Office PowerPoint</Application>
  <PresentationFormat>Экран (4:3)</PresentationFormat>
  <Paragraphs>145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Палитра</vt:lpstr>
      <vt:lpstr>Формула</vt:lpstr>
      <vt:lpstr> Подготовка к ГИА. Изучение поведения  функций и построение их графиков. Решение систем уравнений.</vt:lpstr>
      <vt:lpstr>Функция, её график и свойства </vt:lpstr>
      <vt:lpstr>Слайд 3</vt:lpstr>
      <vt:lpstr>Слайд 4</vt:lpstr>
      <vt:lpstr>Задание 3</vt:lpstr>
      <vt:lpstr>Задание 4</vt:lpstr>
      <vt:lpstr>Задание 5</vt:lpstr>
      <vt:lpstr>Задание 6</vt:lpstr>
      <vt:lpstr>Задание 7</vt:lpstr>
      <vt:lpstr>Задание 8</vt:lpstr>
      <vt:lpstr>Задание 9</vt:lpstr>
      <vt:lpstr>Задание 10</vt:lpstr>
      <vt:lpstr>Задание 11</vt:lpstr>
      <vt:lpstr>Системы уравнений</vt:lpstr>
      <vt:lpstr>Задание 12</vt:lpstr>
      <vt:lpstr>Задание 13</vt:lpstr>
      <vt:lpstr>Задание 14</vt:lpstr>
      <vt:lpstr>Задание 15</vt:lpstr>
      <vt:lpstr>Задание 16</vt:lpstr>
      <vt:lpstr>Задание 17</vt:lpstr>
      <vt:lpstr>Ответы</vt:lpstr>
      <vt:lpstr>Использованная литература </vt:lpstr>
      <vt:lpstr>Спасибо за внимание. До новых встреч!</vt:lpstr>
    </vt:vector>
  </TitlesOfParts>
  <Company>вЕРХНЕИНДЫРЧИНСКАЯ 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123</cp:lastModifiedBy>
  <cp:revision>60</cp:revision>
  <dcterms:created xsi:type="dcterms:W3CDTF">2010-01-17T11:04:58Z</dcterms:created>
  <dcterms:modified xsi:type="dcterms:W3CDTF">2012-10-02T09:33:40Z</dcterms:modified>
</cp:coreProperties>
</file>