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1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81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80" r:id="rId21"/>
    <p:sldId id="282" r:id="rId22"/>
    <p:sldId id="275" r:id="rId23"/>
    <p:sldId id="283" r:id="rId24"/>
    <p:sldId id="284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B3B7C2-07F4-4CDD-B46D-BC6D961062DB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ACB2A83-4FC2-4D28-9099-F2D3E6EB3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5F9064-D429-4DA0-A4F8-8673B3B8567A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E29E39C-1359-4A3D-8BE3-38D69FBFB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99C9D-EA17-48CA-BABD-1120016B4458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EB03-CAA8-476B-B860-E3081A2C6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EAE0-FFA0-40D5-BFD0-8C6DABBDDE16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98A78-E410-465B-AB85-C53014ED4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8A7B2-AF22-4D48-925C-42402EF43B16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3B2C2-5421-4135-8C95-44B932654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6A74-DD37-4028-B2B3-B94553AEB39A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31806-2A12-4303-919E-7B18D0064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02E14-D370-4A9E-8757-18C0CE4B1BAA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C4FE2-3C3E-427C-B2CF-A9956B463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17E47-5EFE-48D9-BC42-53D18F9A49B0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F0D83-E8BA-4559-AAD8-87D859819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1377-452C-4CC0-A30D-BAF2E9F06D77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CF225-2F0F-4E33-A169-BA8D38F18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FFC9-C2F1-433E-82F9-90672DD42BA5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6D24E-3227-4916-A5B8-97F3A76EA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7FBB6-2D6F-4FBD-9406-64BA5C05F244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A5D62-0AAE-4030-8CB6-EDBD031C8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29D00-0EB3-44CD-876F-4F81F8C9C093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F9C7-862A-496D-AFDD-0AFA86D78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CE8A2-101A-4F74-B250-44D02D26C8A9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3DB89-E417-4655-9F68-4E864CB19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CE09FD-5B28-424F-88E2-683EBBB08611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6F5879-418F-4180-A076-92A0616AE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-sounds.r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nlain-films5.ucoz.ru/publ/knizhki_animashki/9" TargetMode="External"/><Relationship Id="rId4" Type="http://schemas.openxmlformats.org/officeDocument/2006/relationships/hyperlink" Target="http://download-sounds.ru/ovaci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50;&#1086;&#1085;&#1082;&#1091;&#1088;&#1089;&#1099;%20&#1085;&#1086;&#1074;&#1099;&#1077;\&#1054;&#1084;&#1077;&#1083;&#1100;&#1095;&#1091;&#1082;%20&#1045;&#1048;-&#1088;&#1091;&#1089;&#1089;&#1082;&#1080;&#1081;%20&#1103;&#1079;&#1099;&#1082;-8%20&#1082;&#1083;&#1072;&#1089;&#1089;\Crowds_Applause__01636301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Клюквинская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СОШИ»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Русский язык, 8 класс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Kozuka Gothic Pro B" pitchFamily="34" charset="-128"/>
                <a:cs typeface="Times New Roman" pitchFamily="18" charset="0"/>
              </a:rPr>
              <a:t>Главные члены предложения.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Kozuka Gothic Pro B" pitchFamily="34" charset="-128"/>
                <a:cs typeface="Times New Roman" pitchFamily="18" charset="0"/>
              </a:rPr>
              <a:t>Подлежащее.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Омельчук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Е.И.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Какое сочетание слов не является словосочетанием? Почему?</a:t>
            </a:r>
            <a:endParaRPr lang="ru-RU" sz="96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Черемуха душистая с весною расцвела.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214313" y="2428875"/>
            <a:ext cx="4214812" cy="1071563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а)черемуха душистая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285750" y="4643438"/>
            <a:ext cx="4214813" cy="1071562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б)черемуха расцвела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4714875" y="2500313"/>
            <a:ext cx="4143375" cy="1071562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в)расцвела с весною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://www.artsides.ru/big/item_38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642938"/>
            <a:ext cx="47625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4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Главные члены </a:t>
            </a:r>
          </a:p>
          <a:p>
            <a:pPr algn="ctr">
              <a:buFont typeface="Arial" charset="0"/>
              <a:buNone/>
            </a:pPr>
            <a:r>
              <a:rPr lang="ru-RU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предложения.</a:t>
            </a:r>
          </a:p>
          <a:p>
            <a:pPr algn="ctr">
              <a:buFont typeface="Arial" charset="0"/>
              <a:buNone/>
            </a:pPr>
            <a:r>
              <a:rPr lang="ru-RU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Подлежащее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Главные члены предложения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928794" y="1428736"/>
            <a:ext cx="142876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143636" y="1428736"/>
            <a:ext cx="1285884" cy="357190"/>
          </a:xfrm>
          <a:prstGeom prst="downArrow">
            <a:avLst>
              <a:gd name="adj1" fmla="val 50000"/>
              <a:gd name="adj2" fmla="val 62048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одержимое 12"/>
          <p:cNvSpPr>
            <a:spLocks noGrp="1"/>
          </p:cNvSpPr>
          <p:nvPr>
            <p:ph idx="1"/>
          </p:nvPr>
        </p:nvSpPr>
        <p:spPr>
          <a:xfrm>
            <a:off x="500063" y="1785938"/>
            <a:ext cx="3786187" cy="714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12"/>
          <p:cNvSpPr txBox="1">
            <a:spLocks/>
          </p:cNvSpPr>
          <p:nvPr/>
        </p:nvSpPr>
        <p:spPr>
          <a:xfrm>
            <a:off x="4714875" y="1785938"/>
            <a:ext cx="4000500" cy="714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500" y="2500313"/>
            <a:ext cx="3286125" cy="4286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313" y="3000375"/>
            <a:ext cx="3929062" cy="14287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6313" y="3000375"/>
            <a:ext cx="3929062" cy="14287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28938" y="4500563"/>
            <a:ext cx="3286125" cy="5000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отвечает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50" y="5072063"/>
            <a:ext cx="3929063" cy="14287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86313" y="5072063"/>
            <a:ext cx="3929062" cy="14287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75" y="500063"/>
            <a:ext cx="7715250" cy="7858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Главные члены предложения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57750" y="1571625"/>
            <a:ext cx="4143375" cy="714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сказуемое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42875" y="1571625"/>
            <a:ext cx="4000500" cy="714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подлежащее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2000232" y="1285860"/>
            <a:ext cx="142876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143636" y="1285860"/>
            <a:ext cx="1285884" cy="357190"/>
          </a:xfrm>
          <a:prstGeom prst="downArrow">
            <a:avLst>
              <a:gd name="adj1" fmla="val 50000"/>
              <a:gd name="adj2" fmla="val 62048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57500" y="2500313"/>
            <a:ext cx="3286125" cy="4286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313" y="3000375"/>
            <a:ext cx="3929062" cy="14287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ком или о чем говорится в предложении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625" y="3143250"/>
            <a:ext cx="3929063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Что говорится о подлежащем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28938" y="4500563"/>
            <a:ext cx="3286125" cy="5000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отвечает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7188" y="5286375"/>
            <a:ext cx="3714750" cy="1214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Что?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72063" y="5072063"/>
            <a:ext cx="3714750" cy="16430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делает предмет? каков он? что он такое?</a:t>
            </a:r>
            <a:endParaRPr lang="ru-RU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выражения подлежащего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071934" y="1428736"/>
            <a:ext cx="92869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5715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1.Имя существительное в именительном падеже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625" y="2571750"/>
            <a:ext cx="8215313" cy="7858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Местоимение, числительное в именительном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падеже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625" y="3571875"/>
            <a:ext cx="8215313" cy="7858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3.Любая часть речи в значении существительного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625" y="4572000"/>
            <a:ext cx="8215313" cy="7858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4.Инфинитив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>
            <a:hlinkClick r:id="rId2" action="ppaction://hlinksldjump"/>
          </p:cNvPr>
          <p:cNvSpPr/>
          <p:nvPr/>
        </p:nvSpPr>
        <p:spPr>
          <a:xfrm>
            <a:off x="428625" y="5643563"/>
            <a:ext cx="8215313" cy="7858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Неделимое словосочетание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7429500" y="1857375"/>
            <a:ext cx="1143000" cy="42862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Стрелка вправо 15">
            <a:hlinkClick r:id="rId4" action="ppaction://hlinksldjump"/>
          </p:cNvPr>
          <p:cNvSpPr/>
          <p:nvPr/>
        </p:nvSpPr>
        <p:spPr>
          <a:xfrm>
            <a:off x="7358063" y="2714625"/>
            <a:ext cx="1143000" cy="42862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Стрелка вправо 16">
            <a:hlinkClick r:id="rId5" action="ppaction://hlinksldjump"/>
          </p:cNvPr>
          <p:cNvSpPr/>
          <p:nvPr/>
        </p:nvSpPr>
        <p:spPr>
          <a:xfrm>
            <a:off x="7500938" y="3786188"/>
            <a:ext cx="1143000" cy="42862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Стрелка вправо 17">
            <a:hlinkClick r:id="rId6" action="ppaction://hlinksldjump"/>
          </p:cNvPr>
          <p:cNvSpPr/>
          <p:nvPr/>
        </p:nvSpPr>
        <p:spPr>
          <a:xfrm>
            <a:off x="7429500" y="4714875"/>
            <a:ext cx="1143000" cy="42862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>
            <a:off x="7429500" y="5857875"/>
            <a:ext cx="1143000" cy="42862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38" y="1714500"/>
            <a:ext cx="7929562" cy="27860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Поезд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мчался в неясную даль.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71625" y="3357563"/>
            <a:ext cx="1143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трелка влево 8">
            <a:hlinkClick r:id="rId2" action="ppaction://hlinksldjump"/>
          </p:cNvPr>
          <p:cNvSpPr/>
          <p:nvPr/>
        </p:nvSpPr>
        <p:spPr>
          <a:xfrm>
            <a:off x="428625" y="4857750"/>
            <a:ext cx="1357313" cy="428625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>
            <a:off x="7072313" y="4857750"/>
            <a:ext cx="1357312" cy="42862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625" y="642938"/>
            <a:ext cx="8229600" cy="30718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утомились за день до изнеможения.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Двое уже обогнали меня.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это такое?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42938" y="1500188"/>
            <a:ext cx="6429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500" y="2714625"/>
            <a:ext cx="10001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лево 10">
            <a:hlinkClick r:id="rId2" action="ppaction://hlinksldjump"/>
          </p:cNvPr>
          <p:cNvSpPr/>
          <p:nvPr/>
        </p:nvSpPr>
        <p:spPr>
          <a:xfrm>
            <a:off x="428625" y="4286250"/>
            <a:ext cx="1357313" cy="428625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14375" y="3357563"/>
            <a:ext cx="8572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>
            <a:off x="7072313" y="4357688"/>
            <a:ext cx="1357312" cy="42862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42862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36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раздалося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ау вдалеке.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Слабенькое гав-гав собачонки никого не пугало.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время детского чая большие сидели на балконе.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Танцующие теснились и толкали друг друга.</a:t>
            </a:r>
            <a:endParaRPr lang="en-US" sz="36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00625" y="2928938"/>
            <a:ext cx="164306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42938" y="3929063"/>
            <a:ext cx="23574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00438" y="1428750"/>
            <a:ext cx="5715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лево 11">
            <a:hlinkClick r:id="rId2" action="ppaction://hlinksldjump"/>
          </p:cNvPr>
          <p:cNvSpPr/>
          <p:nvPr/>
        </p:nvSpPr>
        <p:spPr>
          <a:xfrm>
            <a:off x="428625" y="5429250"/>
            <a:ext cx="1357313" cy="428625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928938" y="1928813"/>
            <a:ext cx="12858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7143750" y="5500688"/>
            <a:ext cx="1357313" cy="42862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38" y="500063"/>
            <a:ext cx="8229600" cy="31432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Врага уничтожить – большая заслуга, а друга спасти – это высшая честь.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71500" y="4286250"/>
            <a:ext cx="1357313" cy="428625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28875" y="1785938"/>
            <a:ext cx="27146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357688" y="2286000"/>
            <a:ext cx="14287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право 11">
            <a:hlinkClick r:id="rId3" action="ppaction://hlinksldjump"/>
          </p:cNvPr>
          <p:cNvSpPr/>
          <p:nvPr/>
        </p:nvSpPr>
        <p:spPr>
          <a:xfrm>
            <a:off x="7358063" y="4286250"/>
            <a:ext cx="1357312" cy="42862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одержимое 3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37861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Две капли брызнули в стекло.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Мы с приятелем вдвоем замечательно живем.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571500" y="4929188"/>
            <a:ext cx="1357313" cy="428625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00125" y="1857375"/>
            <a:ext cx="20002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28688" y="2500313"/>
            <a:ext cx="3429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12"/>
          <p:cNvSpPr/>
          <p:nvPr/>
        </p:nvSpPr>
        <p:spPr>
          <a:xfrm>
            <a:off x="6643688" y="4929188"/>
            <a:ext cx="1357312" cy="42862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www.artsides.ru/big/item_38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1714500"/>
            <a:ext cx="47625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Повторение.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«Виды связи 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словосочетании»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500" y="1714500"/>
            <a:ext cx="8001000" cy="28575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Дополни таблицу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«Способы выражения подлежащего» примерами, пользуясь материалом упражнений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§ 11(№115-119).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для самостоятельной работы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0" name="Picture 12" descr="Рисунок7">
            <a:hlinkClick r:id="" action="ppaction://hlinkshowjump?jump=first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4857750"/>
            <a:ext cx="106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63" y="1714500"/>
            <a:ext cx="8001000" cy="33575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285750"/>
            <a:ext cx="7929563" cy="1143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Подчеркните подлежащее и дополнение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64306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1.Хороший снежок урожай сбережет.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2.Проспект засыпал снег.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3.Кленовый лист срывает ветер сильный.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429625" cy="7858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285750"/>
            <a:ext cx="8001000" cy="9286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50" y="1571625"/>
            <a:ext cx="8501063" cy="48577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1.Хороший снежок урожай сбережет.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2.Проспект засыпал снег.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3.Кленовый лист срывает ветер сильный.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714625" y="3000375"/>
            <a:ext cx="12858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5000" y="3000375"/>
            <a:ext cx="178593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15000" y="3071813"/>
            <a:ext cx="178593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429125" y="4000500"/>
            <a:ext cx="7143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786063" y="4000500"/>
            <a:ext cx="14287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86063" y="4071938"/>
            <a:ext cx="14287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429250" y="4929188"/>
            <a:ext cx="10001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857625" y="5000625"/>
            <a:ext cx="15001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857625" y="4929188"/>
            <a:ext cx="15001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214813" y="3000375"/>
            <a:ext cx="1357312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57250" y="4000500"/>
            <a:ext cx="1857375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786063" y="4929188"/>
            <a:ext cx="1000125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мы усвоили урок?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 подлежащее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49006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1.Гости приехали утром.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2.Он был в музее.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3.Старшие помогали младшим.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4.Желающие могли покататься на лодке.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5.Два да два – четыре.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6.Курить- здоровью вредить.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7.Завтра не наступит никогда.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8.Га-га-га слышалось на лугу.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9.Мы с сестрой радовались возвращению домой.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Содержимое 4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1.Гости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2.Он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3.Старшие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4.Желающие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5.Два да два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6.Курить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7.Завтра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8.Га-га-га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9.Мы с сестрой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§ 11, упражнение 119. Подчеркнуть подлежащие, указать способ выражения подлежащего.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9" name="Picture 12" descr="Рисунок7">
            <a:hlinkClick r:id="" action="ppaction://hlinkshowjump?jump=first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3214688"/>
            <a:ext cx="106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нового вы узнали о подлежащем?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Какими частями речи может быть выражено подлежащее?</a:t>
            </a:r>
          </a:p>
        </p:txBody>
      </p:sp>
      <p:pic>
        <p:nvPicPr>
          <p:cNvPr id="4" name="Picture 4" descr="C:\Documents and Settings\Наталия\Application Data\Microsoft\Media Catalog\Downloaded Clips\cl0\AG00315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3643313"/>
            <a:ext cx="150018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Ресурсы Интернет</a:t>
            </a:r>
          </a:p>
        </p:txBody>
      </p:sp>
      <p:pic>
        <p:nvPicPr>
          <p:cNvPr id="4198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43188" y="3130550"/>
            <a:ext cx="4400550" cy="2798763"/>
          </a:xfrm>
        </p:spPr>
      </p:pic>
      <p:sp>
        <p:nvSpPr>
          <p:cNvPr id="41987" name="Прямоугольник 5"/>
          <p:cNvSpPr>
            <a:spLocks noChangeArrowheads="1"/>
          </p:cNvSpPr>
          <p:nvPr/>
        </p:nvSpPr>
        <p:spPr bwMode="auto">
          <a:xfrm>
            <a:off x="1357313" y="1785938"/>
            <a:ext cx="5857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hlinkClick r:id="rId3"/>
              </a:rPr>
              <a:t>download-sounds.ru</a:t>
            </a:r>
            <a:r>
              <a:rPr lang="en-US" sz="2400" b="1">
                <a:latin typeface="Calibri" pitchFamily="34" charset="0"/>
              </a:rPr>
              <a:t>›</a:t>
            </a:r>
            <a:r>
              <a:rPr lang="en-US" sz="2400" b="1" u="sng">
                <a:latin typeface="Calibri" pitchFamily="34" charset="0"/>
                <a:hlinkClick r:id="rId4"/>
              </a:rPr>
              <a:t>ovacii/</a:t>
            </a:r>
            <a:endParaRPr lang="ru-RU" sz="2400" b="1" u="sng">
              <a:latin typeface="Calibri" pitchFamily="34" charset="0"/>
            </a:endParaRPr>
          </a:p>
          <a:p>
            <a:endParaRPr lang="ru-RU" sz="2400" b="1">
              <a:latin typeface="Calibri" pitchFamily="34" charset="0"/>
            </a:endParaRPr>
          </a:p>
        </p:txBody>
      </p:sp>
      <p:sp>
        <p:nvSpPr>
          <p:cNvPr id="41988" name="Прямоугольник 6"/>
          <p:cNvSpPr>
            <a:spLocks noChangeArrowheads="1"/>
          </p:cNvSpPr>
          <p:nvPr/>
        </p:nvSpPr>
        <p:spPr bwMode="auto">
          <a:xfrm>
            <a:off x="1428750" y="2428875"/>
            <a:ext cx="6786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hlinkClick r:id="rId5"/>
              </a:rPr>
              <a:t>http://onlain-films5.ucoz.ru/publ/knizhki_animashki/9</a:t>
            </a:r>
            <a:endParaRPr lang="ru-RU" sz="2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2875" y="1285875"/>
            <a:ext cx="2571750" cy="714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Виды связи слов в словосочетании</a:t>
            </a:r>
            <a:endParaRPr lang="ru-RU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8858250" cy="55006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согласование</a:t>
            </a:r>
          </a:p>
          <a:p>
            <a:pPr>
              <a:buFont typeface="Arial" charset="0"/>
              <a:buNone/>
            </a:pPr>
            <a:endParaRPr lang="ru-RU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4688" y="1285875"/>
            <a:ext cx="2714625" cy="714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endParaRPr lang="ru-RU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57938" y="1285875"/>
            <a:ext cx="2571750" cy="714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примыкание</a:t>
            </a:r>
            <a:endParaRPr lang="ru-RU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071934" y="2071678"/>
            <a:ext cx="642942" cy="64294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000100" y="2071678"/>
            <a:ext cx="642942" cy="64294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82" y="2071678"/>
            <a:ext cx="642942" cy="64294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42875" y="2786063"/>
            <a:ext cx="2571750" cy="33575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зависимое слово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отвечает на вопросы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КАКОЙ? КОТОРЫЙ? ЧЕЙ?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согласуется с главным в роде, числе, падеже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14688" y="2786063"/>
            <a:ext cx="2571750" cy="33575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зависимое слово отвечает на  вопросы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падежей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57938" y="2786063"/>
            <a:ext cx="2571750" cy="33575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зависимое слово – неизменяемая часть речи: 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наречие, деепричастие, инфинитив, притяжательное местоимение: </a:t>
            </a:r>
            <a:r>
              <a:rPr lang="ru-RU" sz="2400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её, его, их</a:t>
            </a:r>
            <a:endParaRPr lang="ru-RU" sz="2400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3" y="357188"/>
            <a:ext cx="8215312" cy="9286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1.В каком словосочетании вид связи – управление?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одним вырезанным скругленным углом 7">
            <a:hlinkClick r:id="rId2" action="ppaction://hlinksldjump"/>
          </p:cNvPr>
          <p:cNvSpPr/>
          <p:nvPr/>
        </p:nvSpPr>
        <p:spPr>
          <a:xfrm>
            <a:off x="500063" y="1857375"/>
            <a:ext cx="4500562" cy="642938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запах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черемухи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скругленным углом 12"/>
          <p:cNvSpPr/>
          <p:nvPr/>
        </p:nvSpPr>
        <p:spPr>
          <a:xfrm>
            <a:off x="500063" y="4214813"/>
            <a:ext cx="4500562" cy="642937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приятный запах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одним вырезанным скругленным углом 15"/>
          <p:cNvSpPr/>
          <p:nvPr/>
        </p:nvSpPr>
        <p:spPr>
          <a:xfrm>
            <a:off x="500063" y="3000375"/>
            <a:ext cx="4500562" cy="71437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цветочный аромат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2.Определите вид связи в словосочетании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приятный запах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857375"/>
            <a:ext cx="4614863" cy="642938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управление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одним вырезанным скругленным углом 9"/>
          <p:cNvSpPr/>
          <p:nvPr/>
        </p:nvSpPr>
        <p:spPr>
          <a:xfrm>
            <a:off x="428625" y="3214688"/>
            <a:ext cx="4643438" cy="71437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согласование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одним вырезанным скругленным углом 10"/>
          <p:cNvSpPr/>
          <p:nvPr/>
        </p:nvSpPr>
        <p:spPr>
          <a:xfrm>
            <a:off x="428625" y="4572000"/>
            <a:ext cx="4643438" cy="71437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примыкание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3.В каком словосочетании связь – согласование?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928813"/>
            <a:ext cx="4614863" cy="785812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душистая черемуха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одним вырезанным скругленным углом 8"/>
          <p:cNvSpPr/>
          <p:nvPr/>
        </p:nvSpPr>
        <p:spPr>
          <a:xfrm>
            <a:off x="428625" y="3357563"/>
            <a:ext cx="5357813" cy="71437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наслаждается красотой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одним вырезанным скругленным углом 9"/>
          <p:cNvSpPr/>
          <p:nvPr/>
        </p:nvSpPr>
        <p:spPr>
          <a:xfrm>
            <a:off x="428625" y="4714875"/>
            <a:ext cx="4500563" cy="71437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любуясь цветами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4.В каком словосочетании связь – управление?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457200" y="1928813"/>
            <a:ext cx="5043488" cy="71437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цветущие сады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с одним вырезанным скругленным углом 17"/>
          <p:cNvSpPr/>
          <p:nvPr/>
        </p:nvSpPr>
        <p:spPr>
          <a:xfrm>
            <a:off x="500063" y="4643438"/>
            <a:ext cx="5000625" cy="71437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ветка черемухи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с одним вырезанным скругленным углом 18"/>
          <p:cNvSpPr/>
          <p:nvPr/>
        </p:nvSpPr>
        <p:spPr>
          <a:xfrm>
            <a:off x="500063" y="3286125"/>
            <a:ext cx="5000625" cy="71437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чудесный букет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5.Укажи «третье лишнее»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000250"/>
            <a:ext cx="4972050" cy="785813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ветка сирени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500063" y="4857750"/>
            <a:ext cx="4929187" cy="71437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наш подъезд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одним вырезанным скругленным углом 7"/>
          <p:cNvSpPr/>
          <p:nvPr/>
        </p:nvSpPr>
        <p:spPr>
          <a:xfrm>
            <a:off x="500063" y="3500438"/>
            <a:ext cx="4929187" cy="71437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стать читателем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6.В каком словосочетании связь – примыкание?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071688"/>
            <a:ext cx="5114925" cy="785812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написать диктант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571500" y="5143500"/>
            <a:ext cx="4929188" cy="71437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хорошая оценка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одним вырезанным скругленным углом 7"/>
          <p:cNvSpPr/>
          <p:nvPr/>
        </p:nvSpPr>
        <p:spPr>
          <a:xfrm>
            <a:off x="500063" y="3714750"/>
            <a:ext cx="5072062" cy="785813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написать отлично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00875" y="1714500"/>
            <a:ext cx="714375" cy="292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1.а)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2.б)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3.а)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6.б)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ятно 2 9"/>
          <p:cNvSpPr/>
          <p:nvPr/>
        </p:nvSpPr>
        <p:spPr>
          <a:xfrm>
            <a:off x="5643563" y="4786313"/>
            <a:ext cx="2928937" cy="1643062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Молодцы!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1" name="Crowds_Applause__016363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500" y="5715000"/>
            <a:ext cx="2333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419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426</Words>
  <PresentationFormat>Экран (4:3)</PresentationFormat>
  <Paragraphs>157</Paragraphs>
  <Slides>27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Calibri</vt:lpstr>
      <vt:lpstr>Arial</vt:lpstr>
      <vt:lpstr>Times New Roman</vt:lpstr>
      <vt:lpstr>Kozuka Gothic Pro B</vt:lpstr>
      <vt:lpstr>Тема Office</vt:lpstr>
      <vt:lpstr>МБОУ «Клюквинская СОШИ»</vt:lpstr>
      <vt:lpstr>Повторение. «Виды связи  в словосочетании»</vt:lpstr>
      <vt:lpstr>Виды связи слов в словосочетании</vt:lpstr>
      <vt:lpstr>Слайд 4</vt:lpstr>
      <vt:lpstr>2.Определите вид связи в словосочетании приятный запах </vt:lpstr>
      <vt:lpstr>3.В каком словосочетании связь – согласование?</vt:lpstr>
      <vt:lpstr>4.В каком словосочетании связь – управление?</vt:lpstr>
      <vt:lpstr>5.Укажи «третье лишнее»</vt:lpstr>
      <vt:lpstr>6.В каком словосочетании связь – примыкание?</vt:lpstr>
      <vt:lpstr>Какое сочетание слов не является словосочетанием? Почему?</vt:lpstr>
      <vt:lpstr>Слайд 11</vt:lpstr>
      <vt:lpstr>Главные члены предложения</vt:lpstr>
      <vt:lpstr>Слайд 13</vt:lpstr>
      <vt:lpstr>Способы выражения подлежащего</vt:lpstr>
      <vt:lpstr>Слайд 15</vt:lpstr>
      <vt:lpstr>Слайд 16</vt:lpstr>
      <vt:lpstr>Слайд 17</vt:lpstr>
      <vt:lpstr>Слайд 18</vt:lpstr>
      <vt:lpstr>Слайд 19</vt:lpstr>
      <vt:lpstr>Задание для самостоятельной работы</vt:lpstr>
      <vt:lpstr> Подчеркните подлежащее и дополнение </vt:lpstr>
      <vt:lpstr>Слайд 22</vt:lpstr>
      <vt:lpstr> Как мы усвоили урок? Найди подлежащее </vt:lpstr>
      <vt:lpstr>Проверка </vt:lpstr>
      <vt:lpstr>Домашнее задание</vt:lpstr>
      <vt:lpstr>Итоги урока</vt:lpstr>
      <vt:lpstr>Ресурсы Интернет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«Клюквинская СОШИ»</dc:title>
  <cp:lastModifiedBy>User</cp:lastModifiedBy>
  <cp:revision>70</cp:revision>
  <dcterms:modified xsi:type="dcterms:W3CDTF">2012-12-15T15:23:30Z</dcterms:modified>
</cp:coreProperties>
</file>