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6167-A54E-400A-9C85-FAF18EDD24A7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76DF-B5E4-4586-AB7F-0ACB9501D5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6167-A54E-400A-9C85-FAF18EDD24A7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76DF-B5E4-4586-AB7F-0ACB9501D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6167-A54E-400A-9C85-FAF18EDD24A7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76DF-B5E4-4586-AB7F-0ACB9501D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6167-A54E-400A-9C85-FAF18EDD24A7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76DF-B5E4-4586-AB7F-0ACB9501D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6167-A54E-400A-9C85-FAF18EDD24A7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B3976DF-B5E4-4586-AB7F-0ACB9501D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6167-A54E-400A-9C85-FAF18EDD24A7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76DF-B5E4-4586-AB7F-0ACB9501D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6167-A54E-400A-9C85-FAF18EDD24A7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76DF-B5E4-4586-AB7F-0ACB9501D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6167-A54E-400A-9C85-FAF18EDD24A7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76DF-B5E4-4586-AB7F-0ACB9501D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6167-A54E-400A-9C85-FAF18EDD24A7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76DF-B5E4-4586-AB7F-0ACB9501D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6167-A54E-400A-9C85-FAF18EDD24A7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76DF-B5E4-4586-AB7F-0ACB9501D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6167-A54E-400A-9C85-FAF18EDD24A7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76DF-B5E4-4586-AB7F-0ACB9501D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8B6167-A54E-400A-9C85-FAF18EDD24A7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3976DF-B5E4-4586-AB7F-0ACB9501D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Актуальные проблемы подготовки школьников к ЕГЭ по физике и математике.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4929198"/>
            <a:ext cx="4000496" cy="17526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Будко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М.В.,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Карбан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Т.А.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Школа-интернат № 20 ОАО «РЖД»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D:\Doc\Открытая олимпиада 6-8.12.11\DSC_004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643182"/>
            <a:ext cx="5214974" cy="372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329642" cy="4214842"/>
          </a:xfrm>
        </p:spPr>
        <p:txBody>
          <a:bodyPr>
            <a:normAutofit fontScale="92500"/>
          </a:bodyPr>
          <a:lstStyle/>
          <a:p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 12 ( ЕГЭ математика) Камень брошен вертикально вверх. Пока камень не упал, высота, на которой он находится, описывается формулой 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) = -5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</a:t>
            </a:r>
            <a:r>
              <a:rPr lang="ru-RU" sz="3600" baseline="30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+18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где 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– высота в метрах, 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время в секундах, прошедшее с момента броска. Сколько секунд камень находился на высоте не менее 9 метров. </a:t>
            </a:r>
          </a:p>
          <a:p>
            <a:endParaRPr lang="ru-RU" dirty="0"/>
          </a:p>
        </p:txBody>
      </p:sp>
      <p:pic>
        <p:nvPicPr>
          <p:cNvPr id="2052" name="Picture 4" descr="http://www.bestreferat.ru/images/paper/13/60/425601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572008"/>
            <a:ext cx="3758029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6"/>
                </a:solidFill>
                <a:effectLst/>
                <a:latin typeface="+mn-lt"/>
              </a:rPr>
              <a:t>( ЕГЭ по физике) А6 В таблице представлены данные о положении шарика, колеблющегося вдоль оси Ох, в различные моменты времени.</a:t>
            </a:r>
            <a:br>
              <a:rPr lang="ru-RU" sz="2800" dirty="0" smtClean="0">
                <a:solidFill>
                  <a:schemeClr val="accent6"/>
                </a:solidFill>
                <a:effectLst/>
                <a:latin typeface="+mn-lt"/>
              </a:rPr>
            </a:br>
            <a:endParaRPr lang="ru-RU" sz="2800" dirty="0">
              <a:solidFill>
                <a:schemeClr val="accent6"/>
              </a:solidFill>
              <a:effectLst/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9" y="2428868"/>
          <a:ext cx="8929711" cy="1588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939"/>
                <a:gridCol w="514516"/>
                <a:gridCol w="514516"/>
                <a:gridCol w="514516"/>
                <a:gridCol w="514516"/>
                <a:gridCol w="514516"/>
                <a:gridCol w="514516"/>
                <a:gridCol w="514516"/>
                <a:gridCol w="514516"/>
                <a:gridCol w="514516"/>
                <a:gridCol w="514516"/>
                <a:gridCol w="514516"/>
                <a:gridCol w="514516"/>
                <a:gridCol w="514516"/>
                <a:gridCol w="514516"/>
                <a:gridCol w="514516"/>
                <a:gridCol w="514516"/>
                <a:gridCol w="514516"/>
              </a:tblGrid>
              <a:tr h="857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,с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2,8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х,мм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20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0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20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20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-5</a:t>
                      </a:r>
                      <a:endParaRPr lang="ru-RU" sz="20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-10</a:t>
                      </a:r>
                      <a:endParaRPr lang="ru-RU" sz="20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-13</a:t>
                      </a:r>
                      <a:endParaRPr lang="ru-RU" sz="20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-15</a:t>
                      </a:r>
                      <a:endParaRPr lang="ru-RU" sz="20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-13</a:t>
                      </a:r>
                      <a:endParaRPr lang="ru-RU" sz="20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4429132"/>
            <a:ext cx="8786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7,5 мм; 2) 13 мм;  3) 15 мм;  4) 30 мм.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6"/>
                </a:solidFill>
              </a:rPr>
              <a:t>Какая доля от большого количества радиоактивных ядер остаётся </a:t>
            </a:r>
            <a:r>
              <a:rPr lang="ru-RU" sz="3600" dirty="0" err="1" smtClean="0">
                <a:solidFill>
                  <a:schemeClr val="accent6"/>
                </a:solidFill>
              </a:rPr>
              <a:t>нераспавшимися</a:t>
            </a:r>
            <a:r>
              <a:rPr lang="ru-RU" sz="3600" dirty="0" smtClean="0">
                <a:solidFill>
                  <a:schemeClr val="accent6"/>
                </a:solidFill>
              </a:rPr>
              <a:t> через интервал времени, равный двум периодам полураспада?</a:t>
            </a:r>
          </a:p>
          <a:p>
            <a:endParaRPr lang="ru-RU" dirty="0"/>
          </a:p>
        </p:txBody>
      </p:sp>
      <p:pic>
        <p:nvPicPr>
          <p:cNvPr id="24578" name="Picture 2" descr="http://upload.wikimedia.org/wikipedia/commons/thumb/7/7d/NuclearReaction.png/200px-NuclearReac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429000"/>
            <a:ext cx="4857784" cy="2914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714348" y="2143116"/>
            <a:ext cx="7972452" cy="4500594"/>
          </a:xfrm>
        </p:spPr>
        <p:txBody>
          <a:bodyPr>
            <a:normAutofit fontScale="92500" lnSpcReduction="20000"/>
          </a:bodyPr>
          <a:lstStyle/>
          <a:p>
            <a:r>
              <a:rPr lang="ru-RU" sz="2900" dirty="0" smtClean="0">
                <a:solidFill>
                  <a:schemeClr val="accent6"/>
                </a:solidFill>
              </a:rPr>
              <a:t>По прямому горизонтальному проводнику длиной 1 м с площадью поперечного сечения1,25 •10</a:t>
            </a:r>
            <a:r>
              <a:rPr lang="ru-RU" sz="2900" baseline="30000" dirty="0" smtClean="0">
                <a:solidFill>
                  <a:schemeClr val="accent6"/>
                </a:solidFill>
              </a:rPr>
              <a:t>-5</a:t>
            </a:r>
            <a:r>
              <a:rPr lang="ru-RU" sz="2900" dirty="0" smtClean="0">
                <a:solidFill>
                  <a:schemeClr val="accent6"/>
                </a:solidFill>
              </a:rPr>
              <a:t> м</a:t>
            </a:r>
            <a:r>
              <a:rPr lang="ru-RU" sz="2900" baseline="30000" dirty="0" smtClean="0">
                <a:solidFill>
                  <a:schemeClr val="accent6"/>
                </a:solidFill>
              </a:rPr>
              <a:t>2</a:t>
            </a:r>
            <a:r>
              <a:rPr lang="ru-RU" sz="2900" dirty="0" smtClean="0">
                <a:solidFill>
                  <a:schemeClr val="accent6"/>
                </a:solidFill>
              </a:rPr>
              <a:t> , подвешенному с помощью двух одинаковых невесомых пружинок жесткостью 100 Н/м, течет ток </a:t>
            </a:r>
            <a:r>
              <a:rPr lang="en-US" sz="2900" dirty="0" smtClean="0">
                <a:solidFill>
                  <a:schemeClr val="accent6"/>
                </a:solidFill>
              </a:rPr>
              <a:t>I</a:t>
            </a:r>
            <a:r>
              <a:rPr lang="ru-RU" sz="2900" dirty="0" smtClean="0">
                <a:solidFill>
                  <a:schemeClr val="accent6"/>
                </a:solidFill>
              </a:rPr>
              <a:t>=10А (см. рисунок). </a:t>
            </a:r>
          </a:p>
          <a:p>
            <a:r>
              <a:rPr lang="ru-RU" sz="2900" dirty="0" smtClean="0">
                <a:solidFill>
                  <a:schemeClr val="accent6"/>
                </a:solidFill>
              </a:rPr>
              <a:t>Какой угол а составляют оси пружинок с вертикалью после включения вертикального магнитного поля с индукцией В=0,1 Тл, если абсолютное удлинение каждой из пружинок при этом составляет 7•10</a:t>
            </a:r>
            <a:r>
              <a:rPr lang="ru-RU" sz="2900" baseline="30000" dirty="0" smtClean="0">
                <a:solidFill>
                  <a:schemeClr val="accent6"/>
                </a:solidFill>
              </a:rPr>
              <a:t>-3</a:t>
            </a:r>
            <a:r>
              <a:rPr lang="ru-RU" sz="2900" dirty="0" smtClean="0">
                <a:solidFill>
                  <a:schemeClr val="accent6"/>
                </a:solidFill>
              </a:rPr>
              <a:t>м ? (Плотность материала проводника 8•10</a:t>
            </a:r>
            <a:r>
              <a:rPr lang="ru-RU" sz="2900" baseline="30000" dirty="0" smtClean="0">
                <a:solidFill>
                  <a:schemeClr val="accent6"/>
                </a:solidFill>
              </a:rPr>
              <a:t>3</a:t>
            </a:r>
            <a:r>
              <a:rPr lang="ru-RU" sz="2900" dirty="0" smtClean="0">
                <a:solidFill>
                  <a:schemeClr val="accent6"/>
                </a:solidFill>
              </a:rPr>
              <a:t> кг/м</a:t>
            </a:r>
            <a:r>
              <a:rPr lang="ru-RU" sz="2900" baseline="30000" dirty="0" smtClean="0">
                <a:solidFill>
                  <a:schemeClr val="accent6"/>
                </a:solidFill>
              </a:rPr>
              <a:t>3</a:t>
            </a:r>
            <a:r>
              <a:rPr lang="ru-RU" sz="2900" dirty="0" smtClean="0">
                <a:solidFill>
                  <a:schemeClr val="accent6"/>
                </a:solidFill>
              </a:rPr>
              <a:t>.)</a:t>
            </a:r>
          </a:p>
          <a:p>
            <a:endParaRPr lang="ru-RU" dirty="0"/>
          </a:p>
        </p:txBody>
      </p:sp>
      <p:pic>
        <p:nvPicPr>
          <p:cNvPr id="7" name="Рисунок 6" descr="http://phys.reshuege.ru/get_file?id=177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385765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В12 ( раздел « Термодинамика») Коэффициент полезного действия некоторого двигателя определяется формулой  </a:t>
            </a:r>
            <a:r>
              <a:rPr lang="ru-RU" dirty="0" err="1" smtClean="0">
                <a:solidFill>
                  <a:schemeClr val="accent6"/>
                </a:solidFill>
              </a:rPr>
              <a:t>ŋ</a:t>
            </a:r>
            <a:r>
              <a:rPr lang="ru-RU" dirty="0" smtClean="0">
                <a:solidFill>
                  <a:schemeClr val="accent6"/>
                </a:solidFill>
              </a:rPr>
              <a:t>=(Т</a:t>
            </a:r>
            <a:r>
              <a:rPr lang="ru-RU" baseline="-25000" dirty="0" smtClean="0">
                <a:solidFill>
                  <a:schemeClr val="accent6"/>
                </a:solidFill>
              </a:rPr>
              <a:t>1</a:t>
            </a:r>
            <a:r>
              <a:rPr lang="ru-RU" dirty="0" smtClean="0">
                <a:solidFill>
                  <a:schemeClr val="accent6"/>
                </a:solidFill>
              </a:rPr>
              <a:t>-Т</a:t>
            </a:r>
            <a:r>
              <a:rPr lang="ru-RU" baseline="-25000" dirty="0" smtClean="0">
                <a:solidFill>
                  <a:schemeClr val="accent6"/>
                </a:solidFill>
              </a:rPr>
              <a:t>2</a:t>
            </a:r>
            <a:r>
              <a:rPr lang="ru-RU" dirty="0" smtClean="0">
                <a:solidFill>
                  <a:schemeClr val="accent6"/>
                </a:solidFill>
              </a:rPr>
              <a:t>)/Т</a:t>
            </a:r>
            <a:r>
              <a:rPr lang="ru-RU" baseline="-25000" dirty="0" smtClean="0">
                <a:solidFill>
                  <a:schemeClr val="accent6"/>
                </a:solidFill>
              </a:rPr>
              <a:t>1 </a:t>
            </a:r>
            <a:r>
              <a:rPr lang="ru-RU" dirty="0" smtClean="0">
                <a:solidFill>
                  <a:schemeClr val="accent6"/>
                </a:solidFill>
              </a:rPr>
              <a:t>∙100%. При каком наименьшем значении температуры нагревателя Т</a:t>
            </a:r>
            <a:r>
              <a:rPr lang="ru-RU" baseline="-25000" dirty="0" smtClean="0">
                <a:solidFill>
                  <a:schemeClr val="accent6"/>
                </a:solidFill>
              </a:rPr>
              <a:t>1</a:t>
            </a:r>
            <a:r>
              <a:rPr lang="ru-RU" dirty="0" smtClean="0">
                <a:solidFill>
                  <a:schemeClr val="accent6"/>
                </a:solidFill>
              </a:rPr>
              <a:t> КПД этого двигателя будет не менее 80%, если температура холодильника Т</a:t>
            </a:r>
            <a:r>
              <a:rPr lang="ru-RU" baseline="-25000" dirty="0" smtClean="0">
                <a:solidFill>
                  <a:schemeClr val="accent6"/>
                </a:solidFill>
              </a:rPr>
              <a:t>2</a:t>
            </a:r>
            <a:r>
              <a:rPr lang="ru-RU" dirty="0" smtClean="0">
                <a:solidFill>
                  <a:schemeClr val="accent6"/>
                </a:solidFill>
              </a:rPr>
              <a:t> =400 К.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29698" name="Picture 2" descr="http://upload.wikimedia.org/wikipedia/commons/d/dc/4StrokeEngine_Ortho_3D_Smal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000372"/>
            <a:ext cx="2714644" cy="361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5992"/>
            <a:ext cx="9001156" cy="45720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 Для определения эффективной температуры звёзд используют закон Стефана–Больцмана, согласно которому мощность излучения нагретого тела вычисляется по формуле </a:t>
            </a:r>
            <a:r>
              <a:rPr lang="ru-RU" i="1" dirty="0" smtClean="0">
                <a:solidFill>
                  <a:schemeClr val="accent6"/>
                </a:solidFill>
              </a:rPr>
              <a:t>P</a:t>
            </a:r>
            <a:r>
              <a:rPr lang="ru-RU" dirty="0" smtClean="0">
                <a:solidFill>
                  <a:schemeClr val="accent6"/>
                </a:solidFill>
              </a:rPr>
              <a:t> = σ</a:t>
            </a:r>
            <a:r>
              <a:rPr lang="ru-RU" i="1" dirty="0" smtClean="0">
                <a:solidFill>
                  <a:schemeClr val="accent6"/>
                </a:solidFill>
              </a:rPr>
              <a:t>ST</a:t>
            </a:r>
            <a:r>
              <a:rPr lang="ru-RU" baseline="30000" dirty="0" smtClean="0">
                <a:solidFill>
                  <a:schemeClr val="accent6"/>
                </a:solidFill>
              </a:rPr>
              <a:t>4</a:t>
            </a:r>
            <a:r>
              <a:rPr lang="ru-RU" dirty="0" smtClean="0">
                <a:solidFill>
                  <a:schemeClr val="accent6"/>
                </a:solidFill>
              </a:rPr>
              <a:t>, где  </a:t>
            </a:r>
            <a:r>
              <a:rPr lang="ru-RU" dirty="0" err="1" smtClean="0">
                <a:solidFill>
                  <a:schemeClr val="accent6"/>
                </a:solidFill>
              </a:rPr>
              <a:t>σ </a:t>
            </a:r>
            <a:r>
              <a:rPr lang="ru-RU" dirty="0" smtClean="0">
                <a:solidFill>
                  <a:schemeClr val="accent6"/>
                </a:solidFill>
              </a:rPr>
              <a:t>= 5,7 · 10</a:t>
            </a:r>
            <a:r>
              <a:rPr lang="ru-RU" baseline="30000" dirty="0" smtClean="0">
                <a:solidFill>
                  <a:schemeClr val="accent6"/>
                </a:solidFill>
              </a:rPr>
              <a:t>-8</a:t>
            </a:r>
            <a:r>
              <a:rPr lang="ru-RU" dirty="0" smtClean="0">
                <a:solidFill>
                  <a:schemeClr val="accent6"/>
                </a:solidFill>
              </a:rPr>
              <a:t>, площадь </a:t>
            </a:r>
            <a:r>
              <a:rPr lang="ru-RU" i="1" dirty="0" smtClean="0">
                <a:solidFill>
                  <a:schemeClr val="accent6"/>
                </a:solidFill>
              </a:rPr>
              <a:t>S</a:t>
            </a:r>
            <a:r>
              <a:rPr lang="ru-RU" dirty="0" smtClean="0">
                <a:solidFill>
                  <a:schemeClr val="accent6"/>
                </a:solidFill>
              </a:rPr>
              <a:t> поверхности выражается в квадратных метрах, температура T – в кельвинах, а мощность – в ваттах. Известно, что некоторая звезда имеет площадь </a:t>
            </a:r>
            <a:r>
              <a:rPr lang="ru-RU" i="1" dirty="0" smtClean="0">
                <a:solidFill>
                  <a:schemeClr val="accent6"/>
                </a:solidFill>
              </a:rPr>
              <a:t>S</a:t>
            </a:r>
            <a:r>
              <a:rPr lang="ru-RU" dirty="0" smtClean="0">
                <a:solidFill>
                  <a:schemeClr val="accent6"/>
                </a:solidFill>
              </a:rPr>
              <a:t> = (1/16) · 10</a:t>
            </a:r>
            <a:r>
              <a:rPr lang="ru-RU" baseline="30000" dirty="0" smtClean="0">
                <a:solidFill>
                  <a:schemeClr val="accent6"/>
                </a:solidFill>
              </a:rPr>
              <a:t>14</a:t>
            </a:r>
            <a:r>
              <a:rPr lang="ru-RU" dirty="0" smtClean="0">
                <a:solidFill>
                  <a:schemeClr val="accent6"/>
                </a:solidFill>
              </a:rPr>
              <a:t> м</a:t>
            </a:r>
            <a:r>
              <a:rPr lang="ru-RU" baseline="30000" dirty="0" smtClean="0">
                <a:solidFill>
                  <a:schemeClr val="accent6"/>
                </a:solidFill>
              </a:rPr>
              <a:t>2</a:t>
            </a:r>
            <a:r>
              <a:rPr lang="ru-RU" dirty="0" smtClean="0">
                <a:solidFill>
                  <a:schemeClr val="accent6"/>
                </a:solidFill>
              </a:rPr>
              <a:t>, а излучаемая ею мощность не менее 0,57 · 10</a:t>
            </a:r>
            <a:r>
              <a:rPr lang="ru-RU" baseline="30000" dirty="0" smtClean="0">
                <a:solidFill>
                  <a:schemeClr val="accent6"/>
                </a:solidFill>
              </a:rPr>
              <a:t>15</a:t>
            </a:r>
            <a:r>
              <a:rPr lang="ru-RU" dirty="0" smtClean="0">
                <a:solidFill>
                  <a:schemeClr val="accent6"/>
                </a:solidFill>
              </a:rPr>
              <a:t> Вт. Определите наименьшую возможную температуру этой звезды (в кельвинах).</a:t>
            </a:r>
          </a:p>
          <a:p>
            <a:endParaRPr lang="ru-RU" dirty="0"/>
          </a:p>
        </p:txBody>
      </p:sp>
      <p:pic>
        <p:nvPicPr>
          <p:cNvPr id="31746" name="Picture 2" descr="http://www.stihi.ru/pics/2010/05/18/41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0"/>
            <a:ext cx="3829050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85720" y="500042"/>
            <a:ext cx="5500726" cy="600079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</a:rPr>
              <a:t>( ЕГЭ физика) Конденсатор емкостью С= 50пФ сначала подключили к источнику с ЭДС </a:t>
            </a:r>
            <a:r>
              <a:rPr lang="ru-RU" sz="3200" dirty="0" err="1" smtClean="0">
                <a:solidFill>
                  <a:schemeClr val="accent6"/>
                </a:solidFill>
              </a:rPr>
              <a:t>ξ </a:t>
            </a:r>
            <a:r>
              <a:rPr lang="ru-RU" sz="3200" dirty="0" smtClean="0">
                <a:solidFill>
                  <a:schemeClr val="accent6"/>
                </a:solidFill>
              </a:rPr>
              <a:t>= 3 В , а затем к катушке с индуктивностью </a:t>
            </a:r>
            <a:r>
              <a:rPr lang="en-US" sz="3200" dirty="0" smtClean="0">
                <a:solidFill>
                  <a:schemeClr val="accent6"/>
                </a:solidFill>
              </a:rPr>
              <a:t>L</a:t>
            </a:r>
            <a:r>
              <a:rPr lang="ru-RU" sz="3200" dirty="0" smtClean="0">
                <a:solidFill>
                  <a:schemeClr val="accent6"/>
                </a:solidFill>
              </a:rPr>
              <a:t> =5,1 мкГн. Найдите частоту колебаний, возникающих в контуре, максимальное значение силы тока в контуре и его действующее значение.</a:t>
            </a:r>
          </a:p>
          <a:p>
            <a:endParaRPr lang="ru-RU" dirty="0"/>
          </a:p>
        </p:txBody>
      </p:sp>
      <p:pic>
        <p:nvPicPr>
          <p:cNvPr id="10" name="Содержимое 9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976" y="2000240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551837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6"/>
                </a:solidFill>
              </a:rPr>
              <a:t>Могучий аппарат современного курса математики должен быть эффективно использован на уроках физики, а богатый фактический материал курса физики должен служить одним из рычагов формирования математических понятий. </a:t>
            </a:r>
          </a:p>
        </p:txBody>
      </p:sp>
      <p:pic>
        <p:nvPicPr>
          <p:cNvPr id="32771" name="Picture 3" descr="http://school28.edu-kolomna.ru/local/images/school28/051109_jpg_13168665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06" y="428604"/>
            <a:ext cx="1958261" cy="2305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4">
      <a:dk1>
        <a:sysClr val="windowText" lastClr="000000"/>
      </a:dk1>
      <a:lt1>
        <a:srgbClr val="00B050"/>
      </a:lt1>
      <a:dk2>
        <a:srgbClr val="00B0F0"/>
      </a:dk2>
      <a:lt2>
        <a:srgbClr val="38A0AE"/>
      </a:lt2>
      <a:accent1>
        <a:srgbClr val="272084"/>
      </a:accent1>
      <a:accent2>
        <a:srgbClr val="002060"/>
      </a:accent2>
      <a:accent3>
        <a:srgbClr val="FFCA0C"/>
      </a:accent3>
      <a:accent4>
        <a:srgbClr val="F9B639"/>
      </a:accent4>
      <a:accent5>
        <a:srgbClr val="76C678"/>
      </a:accent5>
      <a:accent6>
        <a:srgbClr val="F8F86C"/>
      </a:accent6>
      <a:hlink>
        <a:srgbClr val="7F7F7F"/>
      </a:hlink>
      <a:folHlink>
        <a:srgbClr val="80316E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</TotalTime>
  <Words>347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Актуальные проблемы подготовки школьников к ЕГЭ по физике и математике. </vt:lpstr>
      <vt:lpstr>Слайд 2</vt:lpstr>
      <vt:lpstr>( ЕГЭ по физике) А6 В таблице представлены данные о положении шарика, колеблющегося вдоль оси Ох, в различные моменты времени. 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проблемы подготовки школьников к ЕГЭ по физике и математике.</dc:title>
  <dc:creator>Budko</dc:creator>
  <cp:lastModifiedBy>Tata</cp:lastModifiedBy>
  <cp:revision>9</cp:revision>
  <dcterms:created xsi:type="dcterms:W3CDTF">2012-12-11T04:09:04Z</dcterms:created>
  <dcterms:modified xsi:type="dcterms:W3CDTF">2013-02-18T13:41:12Z</dcterms:modified>
</cp:coreProperties>
</file>