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7" r:id="rId4"/>
    <p:sldId id="270" r:id="rId5"/>
    <p:sldId id="268" r:id="rId6"/>
    <p:sldId id="258" r:id="rId7"/>
    <p:sldId id="257" r:id="rId8"/>
    <p:sldId id="260" r:id="rId9"/>
    <p:sldId id="261" r:id="rId10"/>
    <p:sldId id="271" r:id="rId11"/>
    <p:sldId id="263" r:id="rId12"/>
    <p:sldId id="259" r:id="rId13"/>
    <p:sldId id="264" r:id="rId14"/>
    <p:sldId id="265" r:id="rId15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6737" autoAdjust="0"/>
  </p:normalViewPr>
  <p:slideViewPr>
    <p:cSldViewPr>
      <p:cViewPr varScale="1">
        <p:scale>
          <a:sx n="76" d="100"/>
          <a:sy n="76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77DB11B-9F5D-454B-9D35-A90535EC9D1C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854E6B0-3747-4094-9C3C-9A15BF166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DB89CB5-AE93-44C6-953A-CADF1A1CD29E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44122CC-19F3-46D3-86B1-99341551C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BA95D3-7D50-41CD-AB42-16304E2DC2B6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A5FC9B3-4BEE-461C-B4B5-DDAE0F687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4C13892-ECBF-471D-B5EF-1986AF0049A6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73AB0BA-A968-4EBA-AD0A-7BC9BAB10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C983-B53E-4868-8304-ADB82B7DFC5F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AB67D-A0F2-4EF5-A2C9-76F21EBBE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A9D5D-1165-4E85-99D2-2BFD787532D6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9F43-A2F7-4800-A88D-E2AD4EC46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A88F2A-1056-41E6-82FE-848BE9CF8456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C2D52A-CEEB-4672-99D8-820CBD1D1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8229600" cy="218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819525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065F60-85D5-4D91-A1E2-4612BC5292F7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6A3A02-BC92-4637-A5E9-35D2CA066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B3EB52-23EE-4164-8E9D-9D16DC6933C9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CDEA69-09A4-42E0-923B-8BDCFCEE5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8229600" cy="218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819525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898544-2855-4B88-B256-045968A38DCF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E5820B-513A-4E91-81B8-2A04BA4C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4038600" cy="218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819525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2C0FB1-2B36-4E0D-8888-2937E5B5AE9A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E5DA57-43BD-44B8-9DAE-50D1151EB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CA2D-A6C2-4356-9ED9-438A1B73E8A1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F7928-2869-4661-B9D9-72F5B76FD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935B48-C28C-4CF0-88BE-4E3ABA5F725F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3BEE8C-FC6F-4D29-BF1A-51990DC27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4AB6EC-8EC6-4757-A7F3-0E6B9DEF528E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BA3640-498E-47D1-A277-3DD950B35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6535C-E5BC-4FC2-996C-EBF41BB4697C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668522-DEB7-47A4-B6C1-65C77606A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39C91E-7B6D-4FC9-AC7B-826104998725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D79326-BCE4-4A8F-A019-DE50E5A07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8D46-D344-41A9-9C41-9BEA9B5674A1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49694-BF7C-4AA9-ADBE-A5D99AE14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B27F7-52D6-4F5E-8F58-5FC5FA035EBF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D873C-1B59-4FAC-B772-F284B1F75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2304E-CD39-4516-93F9-40E18520D7EB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75935-F968-4DB1-B068-90139F4B9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9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1E3C015-598C-4B51-BA74-744D76310577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4AD083-F206-477E-8901-2E2C5BF2C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806" r:id="rId3"/>
    <p:sldLayoutId id="2147483807" r:id="rId4"/>
    <p:sldLayoutId id="2147483808" r:id="rId5"/>
    <p:sldLayoutId id="2147483809" r:id="rId6"/>
    <p:sldLayoutId id="2147483796" r:id="rId7"/>
    <p:sldLayoutId id="2147483797" r:id="rId8"/>
    <p:sldLayoutId id="2147483810" r:id="rId9"/>
    <p:sldLayoutId id="2147483811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  <p:sldLayoutId id="2147483804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en-US" smtClean="0"/>
          </a:p>
          <a:p>
            <a:pPr marR="0" eaLnBrk="1" hangingPunct="1"/>
            <a:endParaRPr lang="en-US" smtClean="0"/>
          </a:p>
          <a:p>
            <a:pPr marR="0" eaLnBrk="1" hangingPunct="1"/>
            <a:endParaRPr lang="ru-RU" smtClean="0"/>
          </a:p>
        </p:txBody>
      </p:sp>
      <p:sp>
        <p:nvSpPr>
          <p:cNvPr id="9223" name="TextBox 2"/>
          <p:cNvSpPr txBox="1">
            <a:spLocks noChangeArrowheads="1"/>
          </p:cNvSpPr>
          <p:nvPr/>
        </p:nvSpPr>
        <p:spPr bwMode="auto">
          <a:xfrm>
            <a:off x="611188" y="692150"/>
            <a:ext cx="1439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0" y="188913"/>
            <a:ext cx="91440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b="1">
              <a:latin typeface="Courier New" pitchFamily="49" charset="0"/>
            </a:endParaRPr>
          </a:p>
          <a:p>
            <a:pPr algn="ctr"/>
            <a:r>
              <a:rPr lang="ru-RU" sz="4400" b="1">
                <a:latin typeface="Courier New" pitchFamily="49" charset="0"/>
              </a:rPr>
              <a:t>Внеклассное мероприятие по «Информатике и ИКТ» «Информационный калейдоскоп»</a:t>
            </a:r>
          </a:p>
          <a:p>
            <a:pPr algn="ctr"/>
            <a:endParaRPr lang="ru-RU" sz="3200" b="1">
              <a:latin typeface="Courier New" pitchFamily="49" charset="0"/>
            </a:endParaRPr>
          </a:p>
          <a:p>
            <a:pPr algn="ctr"/>
            <a:r>
              <a:rPr lang="ru-RU" sz="2000">
                <a:latin typeface="Courier New" pitchFamily="49" charset="0"/>
              </a:rPr>
              <a:t>Разработал: преподаватель Добровольский Е.И.   </a:t>
            </a:r>
          </a:p>
          <a:p>
            <a:pPr algn="ctr"/>
            <a:endParaRPr lang="ru-RU" sz="2000">
              <a:latin typeface="Courier New" pitchFamily="49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284663" y="602138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2012</a:t>
            </a:r>
          </a:p>
        </p:txBody>
      </p:sp>
      <p:pic>
        <p:nvPicPr>
          <p:cNvPr id="5" name="Рисунок 4" descr="ребенок-http--sedix.rusedu.net-blog-809-page-3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867" y="4721030"/>
            <a:ext cx="2879379" cy="20334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66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700" smtClean="0">
                <a:effectLst/>
                <a:latin typeface="Courier New" pitchFamily="49" charset="0"/>
              </a:rPr>
              <a:t>Конкурс «Возможности </a:t>
            </a:r>
            <a:r>
              <a:rPr lang="en-US" sz="3700" smtClean="0">
                <a:effectLst/>
                <a:latin typeface="Courier New" pitchFamily="49" charset="0"/>
              </a:rPr>
              <a:t>Excel</a:t>
            </a:r>
            <a:r>
              <a:rPr lang="ru-RU" sz="3700" smtClean="0">
                <a:effectLst/>
                <a:latin typeface="Courier New" pitchFamily="49" charset="0"/>
              </a:rPr>
              <a:t>» вариант 1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sz="half" idx="2"/>
          </p:nvPr>
        </p:nvSpPr>
        <p:spPr>
          <a:xfrm>
            <a:off x="971550" y="1412875"/>
            <a:ext cx="7272338" cy="503238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2300" smtClean="0">
                <a:latin typeface="Times New Roman" pitchFamily="18" charset="0"/>
              </a:rPr>
              <a:t>Программная среда </a:t>
            </a:r>
            <a:r>
              <a:rPr lang="ru-RU" sz="2300" b="1" smtClean="0">
                <a:latin typeface="Times New Roman" pitchFamily="18" charset="0"/>
              </a:rPr>
              <a:t>Microsoft Office Excel.</a:t>
            </a:r>
          </a:p>
        </p:txBody>
      </p:sp>
      <p:pic>
        <p:nvPicPr>
          <p:cNvPr id="77830" name="Picture 6" descr="скрин 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24075" y="1844675"/>
            <a:ext cx="4895850" cy="4481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700" smtClean="0">
                <a:effectLst/>
                <a:latin typeface="Courier New" pitchFamily="49" charset="0"/>
              </a:rPr>
              <a:t>Конкурс «Возможности </a:t>
            </a:r>
            <a:r>
              <a:rPr lang="en-US" sz="3700" smtClean="0">
                <a:effectLst/>
                <a:latin typeface="Courier New" pitchFamily="49" charset="0"/>
              </a:rPr>
              <a:t>Excel</a:t>
            </a:r>
            <a:r>
              <a:rPr lang="ru-RU" sz="3700" smtClean="0">
                <a:effectLst/>
                <a:latin typeface="Courier New" pitchFamily="49" charset="0"/>
              </a:rPr>
              <a:t>» вариант 2</a:t>
            </a:r>
          </a:p>
        </p:txBody>
      </p:sp>
      <p:sp>
        <p:nvSpPr>
          <p:cNvPr id="62469" name="Rectangle 5"/>
          <p:cNvSpPr>
            <a:spLocks noGrp="1"/>
          </p:cNvSpPr>
          <p:nvPr>
            <p:ph type="body" sz="half" idx="2"/>
          </p:nvPr>
        </p:nvSpPr>
        <p:spPr>
          <a:xfrm>
            <a:off x="971550" y="1412875"/>
            <a:ext cx="7272338" cy="503238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2300" smtClean="0">
                <a:latin typeface="Times New Roman" pitchFamily="18" charset="0"/>
              </a:rPr>
              <a:t>Программная среда </a:t>
            </a:r>
            <a:r>
              <a:rPr lang="ru-RU" sz="2300" b="1" smtClean="0">
                <a:latin typeface="Times New Roman" pitchFamily="18" charset="0"/>
              </a:rPr>
              <a:t>Microsoft Office Excel.</a:t>
            </a:r>
          </a:p>
        </p:txBody>
      </p:sp>
      <p:pic>
        <p:nvPicPr>
          <p:cNvPr id="62470" name="Picture 6" descr="скрин 2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051050" y="1916113"/>
            <a:ext cx="4895850" cy="4257675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Courier New" pitchFamily="49" charset="0"/>
              </a:rPr>
              <a:t>Конкурс «Разгадай ребус»</a:t>
            </a:r>
          </a:p>
        </p:txBody>
      </p:sp>
      <p:pic>
        <p:nvPicPr>
          <p:cNvPr id="51212" name="Picture 12" descr="скрин 3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2349500"/>
            <a:ext cx="4103688" cy="2884488"/>
          </a:xfrm>
          <a:ln/>
        </p:spPr>
      </p:pic>
      <p:pic>
        <p:nvPicPr>
          <p:cNvPr id="51213" name="Picture 13" descr="скрин 4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60925" y="3789363"/>
            <a:ext cx="4032250" cy="2820987"/>
          </a:xfrm>
          <a:ln/>
        </p:spPr>
      </p:pic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23850" y="1557338"/>
            <a:ext cx="8424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Программная среда MyTestStudent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Courier New" pitchFamily="49" charset="0"/>
              </a:rPr>
              <a:t>Подведение итогов</a:t>
            </a:r>
          </a:p>
        </p:txBody>
      </p:sp>
      <p:sp>
        <p:nvSpPr>
          <p:cNvPr id="63493" name="Rectangle 5"/>
          <p:cNvSpPr>
            <a:spLocks noGrp="1"/>
          </p:cNvSpPr>
          <p:nvPr>
            <p:ph type="body" sz="half" idx="2"/>
          </p:nvPr>
        </p:nvSpPr>
        <p:spPr>
          <a:xfrm>
            <a:off x="914400" y="5084763"/>
            <a:ext cx="8229600" cy="1049337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Жюри подсчитывает баллы. Ведущий подводит итоги, выставляет оценки.</a:t>
            </a:r>
          </a:p>
          <a:p>
            <a:pPr>
              <a:buFont typeface="Wingdings 3" pitchFamily="18" charset="2"/>
              <a:buNone/>
            </a:pPr>
            <a:endParaRPr lang="ru-RU" sz="2800" smtClean="0">
              <a:latin typeface="Times New Roman" pitchFamily="18" charset="0"/>
            </a:endParaRPr>
          </a:p>
        </p:txBody>
      </p:sp>
      <p:pic>
        <p:nvPicPr>
          <p:cNvPr id="63500" name="Picture 9" descr="Картинка 46 из 96000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217738" y="1481138"/>
            <a:ext cx="4706937" cy="35321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Courier New" pitchFamily="49" charset="0"/>
              </a:rPr>
              <a:t>Использованная литература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Кузьмич, Г. В. Игры, кроссворды, задания по информатике / Г. В. Кузьмич, В. В. Кузьмич, М. В. Комарова. – Минск : Аверсэв, 2008. – 140 с.: ил. – (Школьникам, абитуриентам,учащимся).</a:t>
            </a:r>
          </a:p>
          <a:p>
            <a:r>
              <a:rPr lang="ru-RU" smtClean="0">
                <a:latin typeface="Times New Roman" pitchFamily="18" charset="0"/>
              </a:rPr>
              <a:t>Раковцы Г.М. Информатика в школе: Microsoft Excel в теории и на практике / авт.–сост. Г. М. Раковцы. – 2–е изд. – Минск: Аверсэв, 2009. – 142 с.: ил. – (Школьникам, абитуриентам, учащимся).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700" smtClean="0">
                <a:effectLst/>
                <a:latin typeface="Courier New" pitchFamily="49" charset="0"/>
              </a:rPr>
              <a:t>План проведения мероприятия</a:t>
            </a:r>
          </a:p>
        </p:txBody>
      </p:sp>
      <p:sp>
        <p:nvSpPr>
          <p:cNvPr id="69637" name="Rectangle 5"/>
          <p:cNvSpPr>
            <a:spLocks noGrp="1"/>
          </p:cNvSpPr>
          <p:nvPr>
            <p:ph type="body" sz="half" idx="1"/>
          </p:nvPr>
        </p:nvSpPr>
        <p:spPr>
          <a:xfrm>
            <a:off x="395288" y="1196975"/>
            <a:ext cx="4038600" cy="4525963"/>
          </a:xfrm>
        </p:spPr>
        <p:txBody>
          <a:bodyPr/>
          <a:lstStyle/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Представление жюри.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Приветствие команд.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Подготовительный этап.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Конкурс «Найди слова».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Конкурс «Начало есть».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Конкурс «Головоломка алфавитная».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Конкурс «Определите термин».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Конкурс «Возможности </a:t>
            </a:r>
            <a:r>
              <a:rPr lang="en-US" sz="2200" smtClean="0">
                <a:latin typeface="Times New Roman" pitchFamily="18" charset="0"/>
              </a:rPr>
              <a:t>Excel</a:t>
            </a:r>
            <a:r>
              <a:rPr lang="ru-RU" sz="2200" smtClean="0">
                <a:latin typeface="Times New Roman" pitchFamily="18" charset="0"/>
              </a:rPr>
              <a:t>».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Конкурс «Разгадай ребус».</a:t>
            </a:r>
          </a:p>
          <a:p>
            <a:pPr marL="547688" indent="-438150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ru-RU" sz="2200" smtClean="0">
                <a:latin typeface="Times New Roman" pitchFamily="18" charset="0"/>
              </a:rPr>
              <a:t>Подведение итогов.</a:t>
            </a:r>
          </a:p>
          <a:p>
            <a:pPr marL="547688" indent="-438150">
              <a:lnSpc>
                <a:spcPct val="90000"/>
              </a:lnSpc>
            </a:pPr>
            <a:endParaRPr lang="ru-RU" sz="2200" smtClean="0">
              <a:latin typeface="Times New Roman" pitchFamily="18" charset="0"/>
            </a:endParaRPr>
          </a:p>
          <a:p>
            <a:pPr marL="547688" indent="-438150">
              <a:lnSpc>
                <a:spcPct val="90000"/>
              </a:lnSpc>
            </a:pPr>
            <a:endParaRPr lang="ru-RU" sz="2100" smtClean="0"/>
          </a:p>
          <a:p>
            <a:pPr marL="547688" indent="-438150">
              <a:lnSpc>
                <a:spcPct val="90000"/>
              </a:lnSpc>
            </a:pPr>
            <a:endParaRPr lang="ru-RU" sz="2100" smtClean="0"/>
          </a:p>
        </p:txBody>
      </p:sp>
      <p:sp>
        <p:nvSpPr>
          <p:cNvPr id="69638" name="Rectangle 6"/>
          <p:cNvSpPr>
            <a:spLocks noGrp="1"/>
          </p:cNvSpPr>
          <p:nvPr>
            <p:ph type="body" sz="half" idx="2"/>
          </p:nvPr>
        </p:nvSpPr>
        <p:spPr>
          <a:xfrm>
            <a:off x="4356100" y="1481138"/>
            <a:ext cx="43307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Недостойно одаренному человеку,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подобно рабу, тратить часы на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вычисления, которые безусловно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можно было бы доверить любому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лицу, если бы при этом применить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машину.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ru-RU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           Готфрид Вильгельм Лейбниц</a:t>
            </a: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427538" y="1484313"/>
            <a:ext cx="4176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8604250" y="1484313"/>
            <a:ext cx="0" cy="2665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>
            <a:off x="4427538" y="4149725"/>
            <a:ext cx="4176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flipV="1">
            <a:off x="4427538" y="1484313"/>
            <a:ext cx="0" cy="2665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9643" name="Рисунок 109" descr="C:\Documents and Settings\Администратор\Local Settings\Temporary Internet Files\Content.IE5\HE1E39U6\j0428113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4221163"/>
            <a:ext cx="24479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Courier New" pitchFamily="49" charset="0"/>
              </a:rPr>
              <a:t>Представление жюри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xfrm>
            <a:off x="179388" y="3933825"/>
            <a:ext cx="6408737" cy="2452688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Мы, Судьи, волей и милостью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здесь присутствующих, клянёмся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3200" smtClean="0">
                <a:latin typeface="Times New Roman" pitchFamily="18" charset="0"/>
              </a:rPr>
              <a:t>судить честно и беспристрастно.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820896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41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23850" y="1341438"/>
            <a:ext cx="86407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Членами жюри нашей конкурсной программы «Информационный калейдоскоп» будут учителя информатики и два представителя команд.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755650" y="3068638"/>
            <a:ext cx="770413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100" b="1">
                <a:solidFill>
                  <a:schemeClr val="tx2"/>
                </a:solidFill>
                <a:latin typeface="Courier New" pitchFamily="49" charset="0"/>
              </a:rPr>
              <a:t>Клятва жюри</a:t>
            </a:r>
          </a:p>
        </p:txBody>
      </p:sp>
      <p:pic>
        <p:nvPicPr>
          <p:cNvPr id="71688" name="Рисунок 5" descr="сова-http--21416s02.edusite.ru-images-611921c93fba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3716338"/>
            <a:ext cx="19907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Courier New" pitchFamily="49" charset="0"/>
              </a:rPr>
              <a:t>Приветствие команд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>
          <a:xfrm>
            <a:off x="250825" y="3716338"/>
            <a:ext cx="5651500" cy="1728787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 smtClean="0">
                <a:latin typeface="Times New Roman" pitchFamily="18" charset="0"/>
              </a:rPr>
              <a:t>Мы, участники игры «Информационный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 smtClean="0">
                <a:latin typeface="Times New Roman" pitchFamily="18" charset="0"/>
              </a:rPr>
              <a:t>калейдоскоп»  торжественно клянемся,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 smtClean="0">
                <a:latin typeface="Times New Roman" pitchFamily="18" charset="0"/>
              </a:rPr>
              <a:t>что будем честно и добросовестно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 smtClean="0">
                <a:latin typeface="Times New Roman" pitchFamily="18" charset="0"/>
              </a:rPr>
              <a:t> бороться за честь своей команды.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820896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41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23850" y="1341438"/>
            <a:ext cx="86407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800">
                <a:latin typeface="Times New Roman" pitchFamily="18" charset="0"/>
              </a:rPr>
              <a:t>Представление названий команд, девизов, эмблем (домашнее задание).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2555875" y="2708275"/>
            <a:ext cx="424973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100" b="1">
                <a:solidFill>
                  <a:schemeClr val="tx2"/>
                </a:solidFill>
                <a:latin typeface="Courier New" pitchFamily="49" charset="0"/>
              </a:rPr>
              <a:t>Клятва команд</a:t>
            </a:r>
          </a:p>
        </p:txBody>
      </p:sp>
      <p:pic>
        <p:nvPicPr>
          <p:cNvPr id="74759" name="Picture 7" descr="ED26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4076700"/>
            <a:ext cx="3097213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Courier New" pitchFamily="49" charset="0"/>
              </a:rPr>
              <a:t>Подготовительный этап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Используя программу </a:t>
            </a:r>
            <a:r>
              <a:rPr lang="ru-RU" sz="2800" b="1" smtClean="0">
                <a:latin typeface="Times New Roman" pitchFamily="18" charset="0"/>
              </a:rPr>
              <a:t>Проводник</a:t>
            </a:r>
            <a:r>
              <a:rPr lang="ru-RU" sz="2800" smtClean="0">
                <a:latin typeface="Times New Roman" pitchFamily="18" charset="0"/>
              </a:rPr>
              <a:t> создать на диске </a:t>
            </a:r>
            <a:r>
              <a:rPr lang="en-US" sz="2800" b="1" smtClean="0">
                <a:latin typeface="Times New Roman" pitchFamily="18" charset="0"/>
              </a:rPr>
              <a:t>D</a:t>
            </a:r>
            <a:r>
              <a:rPr lang="ru-RU" sz="2800" b="1" smtClean="0">
                <a:latin typeface="Times New Roman" pitchFamily="18" charset="0"/>
              </a:rPr>
              <a:t>:</a:t>
            </a:r>
            <a:r>
              <a:rPr lang="ru-RU" sz="2800" smtClean="0">
                <a:latin typeface="Times New Roman" pitchFamily="18" charset="0"/>
              </a:rPr>
              <a:t> папку со своей фамилией (в ней необходимо будет сохранять выполненные задания).</a:t>
            </a:r>
          </a:p>
        </p:txBody>
      </p:sp>
      <p:pic>
        <p:nvPicPr>
          <p:cNvPr id="72708" name="Picture 16" descr="bs01180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4300" y="2898775"/>
            <a:ext cx="489743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Courier New" pitchFamily="49" charset="0"/>
              </a:rPr>
              <a:t>Конкурс «Найди слова»</a:t>
            </a:r>
          </a:p>
        </p:txBody>
      </p:sp>
      <p:pic>
        <p:nvPicPr>
          <p:cNvPr id="50189" name="Picture 13" descr="ФАЙНВОРД3 с ответами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2276475"/>
            <a:ext cx="7848600" cy="3619500"/>
          </a:xfrm>
        </p:spPr>
      </p:pic>
      <p:sp>
        <p:nvSpPr>
          <p:cNvPr id="50192" name="Rectangle 16"/>
          <p:cNvSpPr>
            <a:spLocks noGrp="1"/>
          </p:cNvSpPr>
          <p:nvPr>
            <p:ph type="body" sz="half" idx="2"/>
          </p:nvPr>
        </p:nvSpPr>
        <p:spPr>
          <a:xfrm>
            <a:off x="1403350" y="1484313"/>
            <a:ext cx="6624638" cy="508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2300" smtClean="0">
                <a:latin typeface="Times New Roman" pitchFamily="18" charset="0"/>
              </a:rPr>
              <a:t>Программная среда графический редактор </a:t>
            </a:r>
            <a:r>
              <a:rPr lang="ru-RU" sz="2300" b="1" smtClean="0">
                <a:latin typeface="Times New Roman" pitchFamily="18" charset="0"/>
              </a:rPr>
              <a:t>Paint.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Courier New" pitchFamily="49" charset="0"/>
              </a:rPr>
              <a:t>Конкурс «Начало есть»</a:t>
            </a:r>
          </a:p>
        </p:txBody>
      </p:sp>
      <p:sp>
        <p:nvSpPr>
          <p:cNvPr id="10252" name="Rectangle 12"/>
          <p:cNvSpPr>
            <a:spLocks noGrp="1"/>
          </p:cNvSpPr>
          <p:nvPr>
            <p:ph type="body" sz="half" idx="4294967295"/>
          </p:nvPr>
        </p:nvSpPr>
        <p:spPr>
          <a:xfrm>
            <a:off x="2195513" y="2420938"/>
            <a:ext cx="5184775" cy="3457575"/>
          </a:xfrm>
        </p:spPr>
        <p:txBody>
          <a:bodyPr/>
          <a:lstStyle/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А (предмет для удара в игре).</a:t>
            </a:r>
          </a:p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ВА (сражение на войне).</a:t>
            </a:r>
          </a:p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АДА (изоляция местности </a:t>
            </a:r>
          </a:p>
          <a:p>
            <a:pPr marL="509588" indent="-400050">
              <a:lnSpc>
                <a:spcPct val="80000"/>
              </a:lnSpc>
              <a:buFont typeface="Wingdings 3" pitchFamily="18" charset="2"/>
              <a:buNone/>
            </a:pPr>
            <a:r>
              <a:rPr lang="ru-RU" sz="2100" smtClean="0">
                <a:latin typeface="Times New Roman" pitchFamily="18" charset="0"/>
              </a:rPr>
              <a:t>                          противником).</a:t>
            </a:r>
          </a:p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НОТ (приложение Windows).</a:t>
            </a:r>
          </a:p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РОСТЬ (прилив энергии).</a:t>
            </a:r>
          </a:p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УССИЯ (обсуждение проблемы).</a:t>
            </a:r>
          </a:p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_ НО (палка для костра).</a:t>
            </a:r>
          </a:p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_ СЬЕ (территория Беларуси).</a:t>
            </a:r>
          </a:p>
          <a:p>
            <a:pPr marL="509588" indent="-400050">
              <a:lnSpc>
                <a:spcPct val="80000"/>
              </a:lnSpc>
            </a:pPr>
            <a:r>
              <a:rPr lang="ru-RU" sz="2100" smtClean="0">
                <a:latin typeface="Times New Roman" pitchFamily="18" charset="0"/>
              </a:rPr>
              <a:t>_ _ _ _ МОНЕ (кошелек).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268538" y="2276475"/>
            <a:ext cx="5183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451725" y="2276475"/>
            <a:ext cx="0" cy="3455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2268538" y="5734050"/>
            <a:ext cx="5183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2268538" y="2276475"/>
            <a:ext cx="0" cy="3455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1" name="Rectangle 21"/>
          <p:cNvSpPr>
            <a:spLocks noGrp="1"/>
          </p:cNvSpPr>
          <p:nvPr>
            <p:ph type="body" sz="half" idx="4294967295"/>
          </p:nvPr>
        </p:nvSpPr>
        <p:spPr>
          <a:xfrm>
            <a:off x="1979613" y="1341438"/>
            <a:ext cx="5832475" cy="508000"/>
          </a:xfrm>
          <a:noFill/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300" smtClean="0">
                <a:latin typeface="Times New Roman" pitchFamily="18" charset="0"/>
              </a:rPr>
              <a:t>Программная среда </a:t>
            </a:r>
            <a:r>
              <a:rPr lang="ru-RU" sz="2300" b="1" smtClean="0">
                <a:latin typeface="Times New Roman" pitchFamily="18" charset="0"/>
              </a:rPr>
              <a:t>Microsoft Office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700" smtClean="0">
                <a:effectLst/>
                <a:latin typeface="Courier New" pitchFamily="49" charset="0"/>
              </a:rPr>
              <a:t>Конкурс </a:t>
            </a:r>
            <a:br>
              <a:rPr lang="ru-RU" sz="3700" smtClean="0">
                <a:effectLst/>
                <a:latin typeface="Courier New" pitchFamily="49" charset="0"/>
              </a:rPr>
            </a:br>
            <a:r>
              <a:rPr lang="ru-RU" sz="3700" smtClean="0">
                <a:effectLst/>
                <a:latin typeface="Courier New" pitchFamily="49" charset="0"/>
              </a:rPr>
              <a:t>«Головоломка алфавитная»</a:t>
            </a:r>
          </a:p>
        </p:txBody>
      </p:sp>
      <p:sp>
        <p:nvSpPr>
          <p:cNvPr id="56325" name="Rectangle 5"/>
          <p:cNvSpPr>
            <a:spLocks noGrp="1"/>
          </p:cNvSpPr>
          <p:nvPr>
            <p:ph type="body" sz="half" idx="2"/>
          </p:nvPr>
        </p:nvSpPr>
        <p:spPr>
          <a:xfrm>
            <a:off x="1547813" y="1484313"/>
            <a:ext cx="6192837" cy="5080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300" smtClean="0">
                <a:latin typeface="Times New Roman" pitchFamily="18" charset="0"/>
              </a:rPr>
              <a:t>Программная среда </a:t>
            </a:r>
            <a:r>
              <a:rPr lang="ru-RU" sz="2300" b="1" smtClean="0">
                <a:latin typeface="Times New Roman" pitchFamily="18" charset="0"/>
              </a:rPr>
              <a:t>Microsoft Office Word.</a:t>
            </a:r>
          </a:p>
        </p:txBody>
      </p:sp>
      <p:sp>
        <p:nvSpPr>
          <p:cNvPr id="56427" name="Text Box 107"/>
          <p:cNvSpPr txBox="1">
            <a:spLocks noChangeArrowheads="1"/>
          </p:cNvSpPr>
          <p:nvPr/>
        </p:nvSpPr>
        <p:spPr bwMode="auto">
          <a:xfrm>
            <a:off x="179388" y="2708275"/>
            <a:ext cx="39243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Times New Roman" pitchFamily="18" charset="0"/>
              </a:rPr>
              <a:t>1. </a:t>
            </a:r>
            <a:r>
              <a:rPr lang="ru-RU" sz="1600">
                <a:latin typeface="Times New Roman" pitchFamily="18" charset="0"/>
              </a:rPr>
              <a:t>Имя первой программистки. 2. Древние счеты. 3. Уникальный номер ячейки памяти. 4. Контур графического объекта. 5. Устройство, которое служит средством сопряжения какого–либо устройства с какой–либо шиной компьютера. 6. Переменная, от значения которой зависит значение функции. 7. Создание эффекта непрерывного движения некоторых объектов за счет быстрого последовательного воспроизведения изображений.</a:t>
            </a:r>
          </a:p>
        </p:txBody>
      </p:sp>
      <p:pic>
        <p:nvPicPr>
          <p:cNvPr id="56728" name="Picture 4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2636838"/>
            <a:ext cx="45370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700" smtClean="0">
                <a:effectLst/>
                <a:latin typeface="Courier New" pitchFamily="49" charset="0"/>
              </a:rPr>
              <a:t>Конкурс «Определите термин»</a:t>
            </a:r>
          </a:p>
        </p:txBody>
      </p:sp>
      <p:sp>
        <p:nvSpPr>
          <p:cNvPr id="57348" name="Rectangle 4"/>
          <p:cNvSpPr>
            <a:spLocks noGrp="1"/>
          </p:cNvSpPr>
          <p:nvPr>
            <p:ph type="body" sz="half" idx="1"/>
          </p:nvPr>
        </p:nvSpPr>
        <p:spPr>
          <a:xfrm>
            <a:off x="1476375" y="1125538"/>
            <a:ext cx="6049963" cy="50323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300" smtClean="0">
                <a:latin typeface="Times New Roman" pitchFamily="18" charset="0"/>
              </a:rPr>
              <a:t>Программная среда </a:t>
            </a:r>
            <a:r>
              <a:rPr lang="ru-RU" sz="2300" b="1" smtClean="0">
                <a:latin typeface="Times New Roman" pitchFamily="18" charset="0"/>
              </a:rPr>
              <a:t>Microsoft Office Word.</a:t>
            </a:r>
            <a:r>
              <a:rPr lang="ru-RU" sz="2100" smtClean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57379" name="Group 35"/>
          <p:cNvGraphicFramePr>
            <a:graphicFrameLocks noGrp="1"/>
          </p:cNvGraphicFramePr>
          <p:nvPr>
            <p:ph sz="half" idx="2"/>
          </p:nvPr>
        </p:nvGraphicFramePr>
        <p:xfrm>
          <a:off x="539750" y="1989138"/>
          <a:ext cx="8229600" cy="325215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17513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Определение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Ответ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Числовой, упорядоченный, двухмерный, лесной.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Скрытый, текстовый, программный, системный, графический.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Электронный, домашний, почтовый, абсолютный, относи­тельный, временный.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Объемный, правый, политический, системный.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545</TotalTime>
  <Words>570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Lucida Sans Unicode</vt:lpstr>
      <vt:lpstr>Wingdings 3</vt:lpstr>
      <vt:lpstr>Verdana</vt:lpstr>
      <vt:lpstr>Wingdings 2</vt:lpstr>
      <vt:lpstr>Calibri</vt:lpstr>
      <vt:lpstr>Courier New</vt:lpstr>
      <vt:lpstr>Times New Roman</vt:lpstr>
      <vt:lpstr>Открытая</vt:lpstr>
      <vt:lpstr>  </vt:lpstr>
      <vt:lpstr>План проведения мероприятия</vt:lpstr>
      <vt:lpstr>Представление жюри</vt:lpstr>
      <vt:lpstr>Приветствие команд</vt:lpstr>
      <vt:lpstr>Подготовительный этап</vt:lpstr>
      <vt:lpstr>Конкурс «Найди слова»</vt:lpstr>
      <vt:lpstr>Конкурс «Начало есть»</vt:lpstr>
      <vt:lpstr>Конкурс  «Головоломка алфавитная»</vt:lpstr>
      <vt:lpstr>Конкурс «Определите термин»</vt:lpstr>
      <vt:lpstr>Конкурс «Возможности Excel» вариант 1</vt:lpstr>
      <vt:lpstr>Конкурс «Возможности Excel» вариант 2</vt:lpstr>
      <vt:lpstr>Конкурс «Разгадай ребус»</vt:lpstr>
      <vt:lpstr>Подведение итогов</vt:lpstr>
      <vt:lpstr>Использованная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Admin</dc:creator>
  <cp:lastModifiedBy>revaz</cp:lastModifiedBy>
  <cp:revision>43</cp:revision>
  <dcterms:created xsi:type="dcterms:W3CDTF">2012-02-25T18:33:51Z</dcterms:created>
  <dcterms:modified xsi:type="dcterms:W3CDTF">2013-02-05T13:45:02Z</dcterms:modified>
</cp:coreProperties>
</file>