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7" r:id="rId2"/>
    <p:sldId id="258" r:id="rId3"/>
    <p:sldId id="259" r:id="rId4"/>
    <p:sldId id="260" r:id="rId5"/>
    <p:sldId id="264" r:id="rId6"/>
    <p:sldId id="285" r:id="rId7"/>
    <p:sldId id="270" r:id="rId8"/>
    <p:sldId id="271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AFFA483-6674-4D17-950B-AFF3911AF078}">
          <p14:sldIdLst>
            <p14:sldId id="257"/>
            <p14:sldId id="258"/>
            <p14:sldId id="259"/>
            <p14:sldId id="260"/>
            <p14:sldId id="264"/>
            <p14:sldId id="285"/>
            <p14:sldId id="270"/>
            <p14:sldId id="271"/>
            <p14:sldId id="274"/>
            <p14:sldId id="275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77" d="100"/>
          <a:sy n="77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31683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Выполнила</a:t>
            </a:r>
            <a:r>
              <a:rPr lang="ru-RU" sz="2400" b="1" dirty="0">
                <a:solidFill>
                  <a:srgbClr val="7030A0"/>
                </a:solidFill>
              </a:rPr>
              <a:t>: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    Учитель музыки </a:t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</a:rPr>
              <a:t>Боронина </a:t>
            </a:r>
            <a:r>
              <a:rPr lang="ru-RU" sz="2400" b="1" dirty="0">
                <a:solidFill>
                  <a:srgbClr val="7030A0"/>
                </a:solidFill>
              </a:rPr>
              <a:t>Елена </a:t>
            </a:r>
            <a:r>
              <a:rPr lang="ru-RU" sz="2400" b="1" dirty="0" smtClean="0">
                <a:solidFill>
                  <a:srgbClr val="7030A0"/>
                </a:solidFill>
              </a:rPr>
              <a:t>Владимировна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Учитель ОРКСЭ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Баряева Галина Константиновна</a:t>
            </a:r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</a:rPr>
              <a:t>г. Астрахань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  </a:t>
            </a:r>
            <a:r>
              <a:rPr lang="ru-RU" sz="2000" b="1" dirty="0" smtClean="0">
                <a:solidFill>
                  <a:srgbClr val="7030A0"/>
                </a:solidFill>
              </a:rPr>
              <a:t>20012 </a:t>
            </a:r>
            <a:r>
              <a:rPr lang="ru-RU" sz="2000" dirty="0">
                <a:solidFill>
                  <a:srgbClr val="7030A0"/>
                </a:solidFill>
              </a:rPr>
              <a:t>г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МБОУ </a:t>
            </a:r>
            <a:r>
              <a:rPr lang="ru-RU" sz="2200" b="1" dirty="0">
                <a:solidFill>
                  <a:srgbClr val="7030A0"/>
                </a:solidFill>
              </a:rPr>
              <a:t>«СОШ»№</a:t>
            </a:r>
            <a:r>
              <a:rPr lang="ru-RU" sz="2200" b="1" dirty="0" smtClean="0">
                <a:solidFill>
                  <a:srgbClr val="7030A0"/>
                </a:solidFill>
              </a:rPr>
              <a:t>8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Методическая разработка</a:t>
            </a:r>
            <a:r>
              <a:rPr lang="ru-RU" sz="2200" b="1" dirty="0">
                <a:solidFill>
                  <a:srgbClr val="7030A0"/>
                </a:solidFill>
              </a:rPr>
              <a:t/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рока </a:t>
            </a:r>
            <a:r>
              <a:rPr lang="ru-RU" sz="2200" b="1" dirty="0">
                <a:solidFill>
                  <a:srgbClr val="7030A0"/>
                </a:solidFill>
              </a:rPr>
              <a:t>музыка в 3 </a:t>
            </a:r>
            <a:r>
              <a:rPr lang="ru-RU" sz="2200" b="1" dirty="0" smtClean="0">
                <a:solidFill>
                  <a:srgbClr val="7030A0"/>
                </a:solidFill>
              </a:rPr>
              <a:t>класс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dirty="0">
                <a:solidFill>
                  <a:srgbClr val="7030A0"/>
                </a:solidFill>
              </a:rPr>
              <a:t/>
            </a:r>
            <a:br>
              <a:rPr lang="ru-RU" sz="2200" dirty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Тема </a:t>
            </a:r>
            <a:r>
              <a:rPr lang="ru-RU" sz="3600" b="1" dirty="0">
                <a:solidFill>
                  <a:srgbClr val="7030A0"/>
                </a:solidFill>
              </a:rPr>
              <a:t>«В интонации спрятан человек»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Red\Desktop\мама блин 2\1535212236_677a99f49f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511524" cy="270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80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d\Desktop\Новая папка (2)\7215959676541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9926" y="2636912"/>
            <a:ext cx="2220180" cy="4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65115"/>
            <a:ext cx="6624736" cy="2121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Какой образ создаёт музыка?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Тембр</a:t>
            </a:r>
            <a:r>
              <a:rPr lang="ru-RU" b="1" dirty="0">
                <a:solidFill>
                  <a:srgbClr val="7030A0"/>
                </a:solidFill>
              </a:rPr>
              <a:t>, каких инструментов выбрал композитор?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музыке звучат два контрастных фрагмента. Расскажите о них.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 «Какой в интонации спрятан человек?»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08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97152"/>
            <a:ext cx="1616943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Э.Григ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20688"/>
            <a:ext cx="4906888" cy="11569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«Песня Сольвейг» из Сюиты «Пер Гюнт»</a:t>
            </a:r>
          </a:p>
        </p:txBody>
      </p:sp>
      <p:pic>
        <p:nvPicPr>
          <p:cNvPr id="6146" name="Picture 2" descr="C:\Users\Red\Desktop\Новая папка (2)\генрих Инсе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432841" cy="40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ed\Desktop\Новая папка (2)\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883"/>
            <a:ext cx="3377902" cy="442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5785934"/>
            <a:ext cx="1681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Г.Ибсен</a:t>
            </a:r>
          </a:p>
        </p:txBody>
      </p:sp>
    </p:spTree>
    <p:extLst>
      <p:ext uri="{BB962C8B-B14F-4D97-AF65-F5344CB8AC3E}">
        <p14:creationId xmlns:p14="http://schemas.microsoft.com/office/powerpoint/2010/main" xmlns="" val="17640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Вспомните несколько названий частей сюиты Э.Грига «Пер Гюнт»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7170" name="Picture 2" descr="C:\Users\Red\Desktop\Новая папка (2)\Hibiny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11" y="1503260"/>
            <a:ext cx="3392217" cy="197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ed\Desktop\Новая папка (2)\слайдшоу\13(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55" y="3902838"/>
            <a:ext cx="3435137" cy="24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ed\Desktop\Новая папка (2)\слайдшоу\13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9537" y="1503260"/>
            <a:ext cx="3312368" cy="48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517271"/>
            <a:ext cx="927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«Утро»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7882" y="6410308"/>
            <a:ext cx="30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«В пещере горного короля»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7834" y="6412977"/>
            <a:ext cx="181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«Танец Анитры»</a:t>
            </a:r>
          </a:p>
        </p:txBody>
      </p:sp>
    </p:spTree>
    <p:extLst>
      <p:ext uri="{BB962C8B-B14F-4D97-AF65-F5344CB8AC3E}">
        <p14:creationId xmlns:p14="http://schemas.microsoft.com/office/powerpoint/2010/main" xmlns="" val="26464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b="1" dirty="0">
                <a:solidFill>
                  <a:srgbClr val="7030A0"/>
                </a:solidFill>
              </a:rPr>
              <a:t>Прочитай слова «Песни Сольвейг» с разной </a:t>
            </a:r>
            <a:r>
              <a:rPr lang="ru-RU" sz="2400" b="1" dirty="0" smtClean="0">
                <a:solidFill>
                  <a:srgbClr val="7030A0"/>
                </a:solidFill>
              </a:rPr>
              <a:t>интонацией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Подберите </a:t>
            </a:r>
            <a:r>
              <a:rPr lang="ru-RU" sz="2400" b="1" dirty="0">
                <a:solidFill>
                  <a:srgbClr val="7030A0"/>
                </a:solidFill>
              </a:rPr>
              <a:t>определения  для </a:t>
            </a:r>
            <a:r>
              <a:rPr lang="ru-RU" sz="2400" b="1" dirty="0" smtClean="0">
                <a:solidFill>
                  <a:srgbClr val="7030A0"/>
                </a:solidFill>
              </a:rPr>
              <a:t>интонации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Red\Desktop\Новая папка (2)\b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10641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43363" y="2564904"/>
            <a:ext cx="4282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Зима пройдёт, и весна промелькнёт и весна </a:t>
            </a:r>
            <a:r>
              <a:rPr lang="ru-RU" b="1" dirty="0" smtClean="0">
                <a:solidFill>
                  <a:srgbClr val="7030A0"/>
                </a:solidFill>
              </a:rPr>
              <a:t>промелькнёт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Увянут </a:t>
            </a:r>
            <a:r>
              <a:rPr lang="ru-RU" b="1" dirty="0">
                <a:solidFill>
                  <a:srgbClr val="7030A0"/>
                </a:solidFill>
              </a:rPr>
              <a:t>все цветы снегом их занесёт, снегом их занесёт  (повествовательная)</a:t>
            </a:r>
          </a:p>
          <a:p>
            <a:r>
              <a:rPr lang="ru-RU" b="1" dirty="0">
                <a:solidFill>
                  <a:srgbClr val="7030A0"/>
                </a:solidFill>
              </a:rPr>
              <a:t>И ты ко мне вернёшься, мне сердце говорит, мне сердце говорит (восклицательная)</a:t>
            </a:r>
          </a:p>
          <a:p>
            <a:r>
              <a:rPr lang="ru-RU" b="1" dirty="0">
                <a:solidFill>
                  <a:srgbClr val="7030A0"/>
                </a:solidFill>
              </a:rPr>
              <a:t>Тебе верна, останусь, тобой лишь буду жить, тобой лишь буду жить  (утвердительная)</a:t>
            </a:r>
          </a:p>
        </p:txBody>
      </p:sp>
    </p:spTree>
    <p:extLst>
      <p:ext uri="{BB962C8B-B14F-4D97-AF65-F5344CB8AC3E}">
        <p14:creationId xmlns:p14="http://schemas.microsoft.com/office/powerpoint/2010/main" xmlns="" val="15422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Что нам даёт знакомство с этим образом?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</a:t>
            </a:r>
            <a:r>
              <a:rPr lang="ru-RU" b="1" dirty="0">
                <a:solidFill>
                  <a:srgbClr val="7030A0"/>
                </a:solidFill>
              </a:rPr>
              <a:t>для себя мы сможем почерпнуть из </a:t>
            </a:r>
            <a:r>
              <a:rPr lang="ru-RU" b="1" dirty="0" smtClean="0">
                <a:solidFill>
                  <a:srgbClr val="7030A0"/>
                </a:solidFill>
              </a:rPr>
              <a:t>   него?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</a:t>
            </a:r>
            <a:r>
              <a:rPr lang="ru-RU" b="1" dirty="0">
                <a:solidFill>
                  <a:srgbClr val="7030A0"/>
                </a:solidFill>
              </a:rPr>
              <a:t>такое счастье?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>
                <a:solidFill>
                  <a:srgbClr val="7030A0"/>
                </a:solidFill>
              </a:rPr>
              <a:t>чём оно заключается?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Вопросы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Users\Red\Desktop\Новая папка (2)\675096357706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93476"/>
            <a:ext cx="3672408" cy="320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04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Red\Desktop\ГЮНТ\0_5d727_dd8f12ae_X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024336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Весной 1912 года газеты всего мира сообщили о трагической гибели крупнейшего английского пассажирского парохода</a:t>
            </a:r>
            <a:r>
              <a:rPr lang="en-US" sz="2700" b="1" dirty="0" smtClean="0">
                <a:solidFill>
                  <a:srgbClr val="7030A0"/>
                </a:solidFill>
              </a:rPr>
              <a:t>,</a:t>
            </a:r>
            <a:r>
              <a:rPr lang="ru-RU" sz="2700" b="1" dirty="0" smtClean="0">
                <a:solidFill>
                  <a:srgbClr val="7030A0"/>
                </a:solidFill>
              </a:rPr>
              <a:t> столкнувшегося с айсбергом</a:t>
            </a:r>
            <a:r>
              <a:rPr lang="en-US" sz="2700" b="1" dirty="0" smtClean="0">
                <a:solidFill>
                  <a:srgbClr val="7030A0"/>
                </a:solidFill>
              </a:rPr>
              <a:t>.</a:t>
            </a:r>
            <a:r>
              <a:rPr lang="ru-RU" sz="2700" b="1" dirty="0" smtClean="0">
                <a:solidFill>
                  <a:srgbClr val="7030A0"/>
                </a:solidFill>
              </a:rPr>
              <a:t> 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 Как </a:t>
            </a:r>
            <a:r>
              <a:rPr lang="ru-RU" sz="2700" b="1" dirty="0">
                <a:solidFill>
                  <a:srgbClr val="7030A0"/>
                </a:solidFill>
              </a:rPr>
              <a:t>вы думаете, как назывался корабль?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Picture 2" descr="C:\Users\Red\Desktop\ГЮНТ\70b7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5346" y="1986364"/>
            <a:ext cx="3309906" cy="206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ed\Desktop\ГЮНТ\f_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6211" y="4221088"/>
            <a:ext cx="3332756" cy="23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19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Red\Desktop\Новая папка (2)\слайдшоу\17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9922" y="4653136"/>
            <a:ext cx="5616623" cy="20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433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«Огромный корабль погружался в воду мучительно долго. И всё это время мужественно и величаво звучала 3-я симфония немецкого композитора Людвига Бетховена «Героическая». </a:t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Red\Desktop\ГЮНТ\269015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5263"/>
            <a:ext cx="2880320" cy="377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Red\Desktop\Новая папка (2)\слайдшоу\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2880320" cy="375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3573015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Наполео́н I Бонапа́рт</a:t>
            </a:r>
          </a:p>
          <a:p>
            <a:r>
              <a:rPr lang="ru-RU" b="1" dirty="0">
                <a:solidFill>
                  <a:srgbClr val="7030A0"/>
                </a:solidFill>
              </a:rPr>
              <a:t>(1769 – 1821)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9" y="2275131"/>
            <a:ext cx="2520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Людвиг Бетховен    (1770 – 1827)</a:t>
            </a:r>
          </a:p>
        </p:txBody>
      </p:sp>
    </p:spTree>
    <p:extLst>
      <p:ext uri="{BB962C8B-B14F-4D97-AF65-F5344CB8AC3E}">
        <p14:creationId xmlns:p14="http://schemas.microsoft.com/office/powerpoint/2010/main" xmlns="" val="10591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42088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Какой образ создаёт музыка?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Какие переживания и чувства выражает?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Кто в вашем понимании является героем?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Какие же качества должна сочетать в себе личность?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Вопросы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195" name="Picture 3" descr="C:\Users\Red\Desktop\Новая папка (2)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136465" cy="23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40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2576661"/>
            <a:ext cx="3538736" cy="428133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>
                <a:solidFill>
                  <a:srgbClr val="7030A0"/>
                </a:solidFill>
              </a:rPr>
              <a:t>Человек умеющий уступить своё место в жизни другим, не жалея ни о чём и оставаясь в этой ситуации человеком – с большой буквы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7030A0"/>
                </a:solidFill>
              </a:rPr>
              <a:t>Личность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Red\Desktop\Новая папка (2)\слайдшоу\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35029"/>
            <a:ext cx="4396433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56113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  Свобода</a:t>
            </a:r>
            <a:r>
              <a:rPr lang="ru-RU" b="1" dirty="0">
                <a:solidFill>
                  <a:srgbClr val="7030A0"/>
                </a:solidFill>
              </a:rPr>
              <a:t>, ведущая народ,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                Эжен Делакруа,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106" y="5611393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1830</a:t>
            </a:r>
          </a:p>
        </p:txBody>
      </p:sp>
    </p:spTree>
    <p:extLst>
      <p:ext uri="{BB962C8B-B14F-4D97-AF65-F5344CB8AC3E}">
        <p14:creationId xmlns:p14="http://schemas.microsoft.com/office/powerpoint/2010/main" xmlns="" val="13716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492" y="1700808"/>
            <a:ext cx="7005464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</a:rPr>
              <a:t>Найти определение «Сюита</a:t>
            </a:r>
            <a:r>
              <a:rPr lang="ru-RU" b="1" dirty="0" smtClean="0">
                <a:solidFill>
                  <a:srgbClr val="7030A0"/>
                </a:solidFill>
              </a:rPr>
              <a:t>». Выяснить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smtClean="0">
                <a:solidFill>
                  <a:srgbClr val="7030A0"/>
                </a:solidFill>
              </a:rPr>
              <a:t>что </a:t>
            </a:r>
            <a:r>
              <a:rPr lang="ru-RU" b="1" dirty="0">
                <a:solidFill>
                  <a:srgbClr val="7030A0"/>
                </a:solidFill>
              </a:rPr>
              <a:t>оно </a:t>
            </a:r>
            <a:r>
              <a:rPr lang="ru-RU" b="1" dirty="0" smtClean="0">
                <a:solidFill>
                  <a:srgbClr val="7030A0"/>
                </a:solidFill>
              </a:rPr>
              <a:t>значит.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Домашнее задание</a:t>
            </a:r>
          </a:p>
        </p:txBody>
      </p:sp>
      <p:pic>
        <p:nvPicPr>
          <p:cNvPr id="9218" name="Picture 2" descr="C:\Users\Red\Desktop\мама блин 2\image_thumb1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40524"/>
            <a:ext cx="6030912" cy="404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66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66936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Цель</a:t>
            </a:r>
            <a:r>
              <a:rPr lang="ru-RU" sz="3400" b="1" dirty="0">
                <a:solidFill>
                  <a:srgbClr val="7030A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Расширить представление о единстве выражения и изображения интонации 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Дать определение понятию «ритм» в музыке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Систематизировать знания по теме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Продолжить работу по анализу музыкальных произведений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Повысить общий художественный уровень </a:t>
            </a:r>
            <a:r>
              <a:rPr lang="ru-RU" sz="2900" dirty="0" smtClean="0">
                <a:solidFill>
                  <a:srgbClr val="7030A0"/>
                </a:solidFill>
              </a:rPr>
              <a:t>учащихся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7030A0"/>
                </a:solidFill>
              </a:rPr>
              <a:t>Задачи</a:t>
            </a:r>
            <a:r>
              <a:rPr lang="ru-RU" sz="3400" b="1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400" i="1" dirty="0">
                <a:solidFill>
                  <a:srgbClr val="7030A0"/>
                </a:solidFill>
              </a:rPr>
              <a:t>Образовательная: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Формировать знания об интонации и музыкальном ритме, опираясь на музыкальный опыт учащихся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Сформировать понятие: как интонация помогает музыке создавать образы и учит нас понимать </a:t>
            </a:r>
            <a:r>
              <a:rPr lang="ru-RU" sz="2900" dirty="0" smtClean="0">
                <a:solidFill>
                  <a:srgbClr val="7030A0"/>
                </a:solidFill>
              </a:rPr>
              <a:t>и чувствовать их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Формировать умение вести диалог, рассуждать, выделять основную мысль произведения</a:t>
            </a:r>
          </a:p>
          <a:p>
            <a:pPr marL="0" indent="0">
              <a:buNone/>
            </a:pPr>
            <a:r>
              <a:rPr lang="ru-RU" sz="2900" dirty="0" smtClean="0">
                <a:solidFill>
                  <a:srgbClr val="7030A0"/>
                </a:solidFill>
              </a:rPr>
              <a:t>Научить определять особенности интонации </a:t>
            </a:r>
          </a:p>
          <a:p>
            <a:pPr marL="0" indent="0">
              <a:buNone/>
            </a:pPr>
            <a:r>
              <a:rPr lang="ru-RU" sz="3400" i="1" dirty="0" smtClean="0">
                <a:solidFill>
                  <a:srgbClr val="7030A0"/>
                </a:solidFill>
              </a:rPr>
              <a:t>Развивающая</a:t>
            </a:r>
            <a:r>
              <a:rPr lang="ru-RU" sz="3400" i="1" dirty="0">
                <a:solidFill>
                  <a:srgbClr val="7030A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Совершенствовать музыкальное восприятие, умение анализировать, сравнивать, выделять главное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Развивать ладо - тональный, звуковысотный и тембровый слух, музыкальную память;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Развивать вокально-хоровые навыки необходимые для выразительного исполнения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Развивать певческий голос, добиться стройности звучания, единства в манере исполнения и умение владеть своим голосом и дыханием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Развивать исследовательские способности учащихся</a:t>
            </a:r>
          </a:p>
          <a:p>
            <a:pPr marL="0" indent="0">
              <a:buNone/>
            </a:pPr>
            <a:r>
              <a:rPr lang="ru-RU" sz="3400" i="1" dirty="0">
                <a:solidFill>
                  <a:srgbClr val="7030A0"/>
                </a:solidFill>
              </a:rPr>
              <a:t>Воспитательная: 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Воспитывать отзывчивость и чуткость к окружающему миру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Воспитывать умение слушать музыкальное произведение</a:t>
            </a:r>
          </a:p>
          <a:p>
            <a:pPr marL="0" indent="0">
              <a:buNone/>
            </a:pPr>
            <a:r>
              <a:rPr lang="ru-RU" sz="2900" dirty="0">
                <a:solidFill>
                  <a:srgbClr val="7030A0"/>
                </a:solidFill>
              </a:rPr>
              <a:t>Воспитывать уважительное отношение к мнению одноклассников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1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ed\Desktop\мама блин 2\278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676" y="2780928"/>
            <a:ext cx="2938833" cy="233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Тип урока: Урок изучения и первичного закрепления новых знаний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Виды музыкальной деятельности: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1 Слушание музыки анализ музыкального произведения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2 Вокально-хоровая работа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3 Движение под </a:t>
            </a:r>
            <a:r>
              <a:rPr lang="ru-RU" sz="2000" dirty="0" smtClean="0">
                <a:solidFill>
                  <a:srgbClr val="7030A0"/>
                </a:solidFill>
              </a:rPr>
              <a:t>музыку</a:t>
            </a: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Методы, используемые на уроке: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1 Метод музыкального обобщения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2 Метод эмоциональной драматургии урока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3 Метод звуковой и зрительной наглядности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7030A0"/>
                </a:solidFill>
              </a:rPr>
              <a:t>4 Метод сравнения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5 Метод опережения изучения и систематизации материала</a:t>
            </a:r>
            <a:endParaRPr lang="ru-RU" sz="20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6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2487689"/>
            <a:ext cx="4493261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С </a:t>
            </a:r>
            <a:r>
              <a:rPr lang="ru-RU" dirty="0">
                <a:solidFill>
                  <a:srgbClr val="7030A0"/>
                </a:solidFill>
              </a:rPr>
              <a:t>латыни интонация означает отчётливое громкое </a:t>
            </a:r>
            <a:r>
              <a:rPr lang="ru-RU" dirty="0" smtClean="0">
                <a:solidFill>
                  <a:srgbClr val="7030A0"/>
                </a:solidFill>
              </a:rPr>
              <a:t>произношение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Умение выразить в словах чувства и переживания героя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Интонация в литературе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Red\Desktop\мама блин 2\event-image-pos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265" y="2132856"/>
            <a:ext cx="392265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11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d\Desktop\Новая папка (2)\слайдшоу\мелод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880" y="1052736"/>
            <a:ext cx="3384376" cy="25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095" y="3717032"/>
            <a:ext cx="3458801" cy="67949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</a:rPr>
              <a:t>Мелодия - душа музыки.</a:t>
            </a:r>
            <a:r>
              <a:rPr lang="ru-RU" sz="2800" b="1" dirty="0" smtClean="0">
                <a:solidFill>
                  <a:srgbClr val="7030A0"/>
                </a:solidFill>
              </a:rPr>
              <a:t/>
            </a:r>
            <a:br>
              <a:rPr lang="ru-RU" sz="2800" b="1" dirty="0" smtClean="0">
                <a:solidFill>
                  <a:srgbClr val="7030A0"/>
                </a:solidFill>
              </a:rPr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8413" y="150948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Интонация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        Средства музыкальной  выразительности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7" name="Picture 2" descr="D:\Алина\Алина\маме\Desktop\презентация\A-49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5808" y="539483"/>
            <a:ext cx="2481804" cy="36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68021" y="3590005"/>
            <a:ext cx="4064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b="1" dirty="0" smtClean="0">
                <a:solidFill>
                  <a:srgbClr val="7030A0"/>
                </a:solidFill>
              </a:rPr>
              <a:t>Тембр </a:t>
            </a:r>
            <a:r>
              <a:rPr lang="ru-RU" b="1" dirty="0">
                <a:solidFill>
                  <a:srgbClr val="7030A0"/>
                </a:solidFill>
              </a:rPr>
              <a:t>– окраска звука.</a:t>
            </a:r>
          </a:p>
        </p:txBody>
      </p:sp>
      <p:pic>
        <p:nvPicPr>
          <p:cNvPr id="9" name="Picture 2" descr="D:\Алина\Алина\маме\Desktop\презентация\1236510722_8mart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558263" cy="221611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0" name="Солнце 9"/>
          <p:cNvSpPr/>
          <p:nvPr/>
        </p:nvSpPr>
        <p:spPr>
          <a:xfrm>
            <a:off x="4860032" y="4696970"/>
            <a:ext cx="972108" cy="10081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лако 10"/>
          <p:cNvSpPr/>
          <p:nvPr/>
        </p:nvSpPr>
        <p:spPr>
          <a:xfrm>
            <a:off x="3082427" y="4696970"/>
            <a:ext cx="1224136" cy="72008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60086" y="40874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Лад - настроение в музыке.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4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d\Desktop\Новая папка (2)\слайдшоу\тем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074534" cy="230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0601" y="378904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Темп - скорость движения</a:t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6" name="Picture 2" descr="D:\Алина\Алина\маме\Desktop\презентация\image006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85456"/>
            <a:ext cx="309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3742873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7030A0"/>
                </a:solidFill>
              </a:rPr>
              <a:t>Регистр </a:t>
            </a:r>
            <a:r>
              <a:rPr lang="ru-RU" b="1" dirty="0">
                <a:solidFill>
                  <a:srgbClr val="7030A0"/>
                </a:solidFill>
              </a:rPr>
              <a:t>– высота звука.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Red\Desktop\Новая папка (2)\a7d059764f195a6f9b63996d8909c40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4614" y="1196751"/>
            <a:ext cx="3756889" cy="2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4613" y="661338"/>
            <a:ext cx="3756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7030A0"/>
                </a:solidFill>
              </a:rPr>
              <a:t>Динамика </a:t>
            </a:r>
            <a:r>
              <a:rPr lang="ru-RU" b="1" dirty="0">
                <a:solidFill>
                  <a:srgbClr val="7030A0"/>
                </a:solidFill>
              </a:rPr>
              <a:t>– сила звука.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1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Ритм – биение сердца музыки. Это чередование сильных и слабых долей</a:t>
            </a:r>
            <a:r>
              <a:rPr lang="en-US" sz="2400" b="1" dirty="0" smtClean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> от которого зависит характер произведения (песенный</a:t>
            </a:r>
            <a:r>
              <a:rPr lang="en-US" sz="2400" b="1" dirty="0" smtClean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> танцевальный</a:t>
            </a:r>
            <a:r>
              <a:rPr lang="en-US" sz="2400" b="1" dirty="0" smtClean="0">
                <a:solidFill>
                  <a:srgbClr val="7030A0"/>
                </a:solidFill>
              </a:rPr>
              <a:t>,</a:t>
            </a:r>
            <a:r>
              <a:rPr lang="ru-RU" sz="2400" b="1" dirty="0" smtClean="0">
                <a:solidFill>
                  <a:srgbClr val="7030A0"/>
                </a:solidFill>
              </a:rPr>
              <a:t>маршевый)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174" name="Picture 6" descr="C:\Users\Red\Desktop\Новая папка (2)\BpM2CoRDxQ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93" y="2236943"/>
            <a:ext cx="454647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ed\Desktop\Новая папка (2)\1344970440_bckgr_flowers_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657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2924944"/>
            <a:ext cx="3465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Интонация – зерно музыкального произведения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4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284984"/>
            <a:ext cx="4752528" cy="194421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Воплощение художественного образа в музыкальных звуках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Е</a:t>
            </a:r>
            <a:r>
              <a:rPr lang="ru-RU" sz="2800" b="1" dirty="0" smtClean="0">
                <a:solidFill>
                  <a:srgbClr val="7030A0"/>
                </a:solidFill>
              </a:rPr>
              <a:t>динство звука и смысла</a:t>
            </a:r>
            <a:r>
              <a:rPr lang="en-US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Интонация в музыке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9" name="Picture 3" descr="C:\Users\Red\Desktop\мама блин 2\picturecontent-pid-4b74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429662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2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Red\Desktop\Безымянный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3923928" cy="36277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9963"/>
            <a:ext cx="4176464" cy="18002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Интонация </a:t>
            </a:r>
            <a:r>
              <a:rPr lang="ru-RU" b="1" dirty="0">
                <a:solidFill>
                  <a:srgbClr val="7030A0"/>
                </a:solidFill>
              </a:rPr>
              <a:t>– мелодический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оборот</a:t>
            </a:r>
            <a:r>
              <a:rPr lang="ru-RU" b="1" dirty="0">
                <a:solidFill>
                  <a:srgbClr val="7030A0"/>
                </a:solidFill>
              </a:rPr>
              <a:t>, наименьшая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часть </a:t>
            </a:r>
            <a:r>
              <a:rPr lang="ru-RU" b="1" dirty="0">
                <a:solidFill>
                  <a:srgbClr val="7030A0"/>
                </a:solidFill>
              </a:rPr>
              <a:t>мелодии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Интонацию можно увидеть?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Бетховен 0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1589"/>
            <a:ext cx="4824536" cy="1512699"/>
          </a:xfrm>
          <a:prstGeom prst="rect">
            <a:avLst/>
          </a:prstGeom>
          <a:noFill/>
          <a:ln w="9525">
            <a:solidFill>
              <a:srgbClr val="EEECE1"/>
            </a:solidFill>
            <a:miter lim="800000"/>
            <a:headEnd/>
            <a:tailEnd/>
          </a:ln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90163"/>
            <a:ext cx="482453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7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243</TotalTime>
  <Words>638</Words>
  <Application>Microsoft Office PowerPoint</Application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МБОУ «СОШ»№8 Методическая разработка рока музыка в 3 класс    Тема «В интонации спрятан человек» </vt:lpstr>
      <vt:lpstr>Слайд 2</vt:lpstr>
      <vt:lpstr>Слайд 3</vt:lpstr>
      <vt:lpstr>Интонация в литературе </vt:lpstr>
      <vt:lpstr>Мелодия - душа музыки. </vt:lpstr>
      <vt:lpstr>Слайд 6</vt:lpstr>
      <vt:lpstr>Ритм – биение сердца музыки. Это чередование сильных и слабых долей, от которого зависит характер произведения (песенный, танцевальный,маршевый)</vt:lpstr>
      <vt:lpstr>Интонация в музыке</vt:lpstr>
      <vt:lpstr>Интонацию можно увидеть? </vt:lpstr>
      <vt:lpstr> «Какой в интонации спрятан человек?»</vt:lpstr>
      <vt:lpstr>«Песня Сольвейг» из Сюиты «Пер Гюнт»</vt:lpstr>
      <vt:lpstr>Вспомните несколько названий частей сюиты Э.Грига «Пер Гюнт» </vt:lpstr>
      <vt:lpstr> Прочитай слова «Песни Сольвейг» с разной интонацией. Подберите определения  для интонации.</vt:lpstr>
      <vt:lpstr>Вопросы</vt:lpstr>
      <vt:lpstr>Весной 1912 года газеты всего мира сообщили о трагической гибели крупнейшего английского пассажирского парохода, столкнувшегося с айсбергом.   Как вы думаете, как назывался корабль? </vt:lpstr>
      <vt:lpstr>«Огромный корабль погружался в воду мучительно долго. И всё это время мужественно и величаво звучала 3-я симфония немецкого композитора Людвига Бетховена «Героическая».  </vt:lpstr>
      <vt:lpstr>Вопросы</vt:lpstr>
      <vt:lpstr> Личность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МБОУ «СОШ»№8     Методическая разработка     Урока музыка в 3 классе     Тема «В интонации спрятан человек»  Выполнила:     Учитель музыки      Боронина Елена Владимировнаг. Астрахань       20012 г. </dc:title>
  <dc:creator>Red</dc:creator>
  <cp:lastModifiedBy>Tata</cp:lastModifiedBy>
  <cp:revision>36</cp:revision>
  <dcterms:created xsi:type="dcterms:W3CDTF">2012-11-27T11:22:56Z</dcterms:created>
  <dcterms:modified xsi:type="dcterms:W3CDTF">2013-02-22T15:21:12Z</dcterms:modified>
</cp:coreProperties>
</file>