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69" r:id="rId5"/>
    <p:sldId id="259" r:id="rId6"/>
    <p:sldId id="260"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7" d="100"/>
          <a:sy n="77" d="100"/>
        </p:scale>
        <p:origin x="-25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0FFB5C8-7991-46BA-845C-AF0E284DC48C}" type="datetimeFigureOut">
              <a:rPr lang="ru-RU" smtClean="0"/>
              <a:pPr/>
              <a:t>18.02.2013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6ECB8A-DC47-405E-9BFD-A1B0F6259A1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FFB5C8-7991-46BA-845C-AF0E284DC48C}" type="datetimeFigureOut">
              <a:rPr lang="ru-RU" smtClean="0"/>
              <a:pPr/>
              <a:t>18.02.2013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6ECB8A-DC47-405E-9BFD-A1B0F6259A1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FFB5C8-7991-46BA-845C-AF0E284DC48C}" type="datetimeFigureOut">
              <a:rPr lang="ru-RU" smtClean="0"/>
              <a:pPr/>
              <a:t>18.02.2013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6ECB8A-DC47-405E-9BFD-A1B0F6259A1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FFB5C8-7991-46BA-845C-AF0E284DC48C}" type="datetimeFigureOut">
              <a:rPr lang="ru-RU" smtClean="0"/>
              <a:pPr/>
              <a:t>18.02.2013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6ECB8A-DC47-405E-9BFD-A1B0F6259A1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0FFB5C8-7991-46BA-845C-AF0E284DC48C}" type="datetimeFigureOut">
              <a:rPr lang="ru-RU" smtClean="0"/>
              <a:pPr/>
              <a:t>18.02.2013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6ECB8A-DC47-405E-9BFD-A1B0F6259A1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FFB5C8-7991-46BA-845C-AF0E284DC48C}" type="datetimeFigureOut">
              <a:rPr lang="ru-RU" smtClean="0"/>
              <a:pPr/>
              <a:t>18.02.2013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6ECB8A-DC47-405E-9BFD-A1B0F6259A1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0FFB5C8-7991-46BA-845C-AF0E284DC48C}" type="datetimeFigureOut">
              <a:rPr lang="ru-RU" smtClean="0"/>
              <a:pPr/>
              <a:t>18.02.2013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A6ECB8A-DC47-405E-9BFD-A1B0F6259A1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FFB5C8-7991-46BA-845C-AF0E284DC48C}" type="datetimeFigureOut">
              <a:rPr lang="ru-RU" smtClean="0"/>
              <a:pPr/>
              <a:t>18.02.2013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6ECB8A-DC47-405E-9BFD-A1B0F6259A1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FFB5C8-7991-46BA-845C-AF0E284DC48C}" type="datetimeFigureOut">
              <a:rPr lang="ru-RU" smtClean="0"/>
              <a:pPr/>
              <a:t>18.02.2013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A6ECB8A-DC47-405E-9BFD-A1B0F6259A1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FFB5C8-7991-46BA-845C-AF0E284DC48C}" type="datetimeFigureOut">
              <a:rPr lang="ru-RU" smtClean="0"/>
              <a:pPr/>
              <a:t>18.02.2013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6ECB8A-DC47-405E-9BFD-A1B0F6259A1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FFB5C8-7991-46BA-845C-AF0E284DC48C}" type="datetimeFigureOut">
              <a:rPr lang="ru-RU" smtClean="0"/>
              <a:pPr/>
              <a:t>18.02.2013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6ECB8A-DC47-405E-9BFD-A1B0F6259A1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FB5C8-7991-46BA-845C-AF0E284DC48C}" type="datetimeFigureOut">
              <a:rPr lang="ru-RU" smtClean="0"/>
              <a:pPr/>
              <a:t>18.02.2013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ECB8A-DC47-405E-9BFD-A1B0F6259A1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548680"/>
            <a:ext cx="7772400" cy="1296144"/>
          </a:xfrm>
        </p:spPr>
        <p:txBody>
          <a:bodyPr>
            <a:normAutofit fontScale="90000"/>
          </a:bodyPr>
          <a:lstStyle/>
          <a:p>
            <a:r>
              <a:rPr lang="en-US" b="1" dirty="0" smtClean="0">
                <a:solidFill>
                  <a:schemeClr val="tx2">
                    <a:lumMod val="75000"/>
                  </a:schemeClr>
                </a:solidFill>
              </a:rPr>
              <a:t>LONDON. TOWN LIFE.</a:t>
            </a:r>
            <a:r>
              <a:rPr lang="en-US" dirty="0" smtClean="0">
                <a:solidFill>
                  <a:srgbClr val="C00000"/>
                </a:solidFill>
              </a:rPr>
              <a:t/>
            </a:r>
            <a:br>
              <a:rPr lang="en-US" dirty="0" smtClean="0">
                <a:solidFill>
                  <a:srgbClr val="C00000"/>
                </a:solidFill>
              </a:rPr>
            </a:br>
            <a:r>
              <a:rPr lang="en-US" sz="2700" b="1" dirty="0" smtClean="0">
                <a:solidFill>
                  <a:srgbClr val="C00000"/>
                </a:solidFill>
              </a:rPr>
              <a:t>Created by </a:t>
            </a:r>
            <a:r>
              <a:rPr lang="en-US" sz="2700" b="1" dirty="0" err="1" smtClean="0">
                <a:solidFill>
                  <a:srgbClr val="C00000"/>
                </a:solidFill>
              </a:rPr>
              <a:t>I.N.Maximova</a:t>
            </a:r>
            <a:r>
              <a:rPr lang="en-US" sz="2700" b="1" dirty="0" smtClean="0">
                <a:solidFill>
                  <a:srgbClr val="C00000"/>
                </a:solidFill>
              </a:rPr>
              <a:t>, </a:t>
            </a:r>
            <a:r>
              <a:rPr lang="ru-RU" sz="2700" b="1" dirty="0" smtClean="0">
                <a:solidFill>
                  <a:srgbClr val="C00000"/>
                </a:solidFill>
              </a:rPr>
              <a:t/>
            </a:r>
            <a:br>
              <a:rPr lang="ru-RU" sz="2700" b="1" dirty="0" smtClean="0">
                <a:solidFill>
                  <a:srgbClr val="C00000"/>
                </a:solidFill>
              </a:rPr>
            </a:br>
            <a:r>
              <a:rPr lang="en-US" sz="2700" b="1" dirty="0" smtClean="0">
                <a:solidFill>
                  <a:srgbClr val="C00000"/>
                </a:solidFill>
              </a:rPr>
              <a:t>School</a:t>
            </a:r>
            <a:r>
              <a:rPr lang="ru-RU" sz="2700" b="1" dirty="0" smtClean="0">
                <a:solidFill>
                  <a:srgbClr val="C00000"/>
                </a:solidFill>
              </a:rPr>
              <a:t> №</a:t>
            </a:r>
            <a:r>
              <a:rPr lang="en-US" sz="2700" b="1" dirty="0" smtClean="0">
                <a:solidFill>
                  <a:srgbClr val="C00000"/>
                </a:solidFill>
              </a:rPr>
              <a:t>197</a:t>
            </a:r>
            <a:r>
              <a:rPr lang="en-US" dirty="0" smtClean="0">
                <a:solidFill>
                  <a:srgbClr val="C00000"/>
                </a:solidFill>
              </a:rPr>
              <a:t/>
            </a:r>
            <a:br>
              <a:rPr lang="en-US" dirty="0" smtClean="0">
                <a:solidFill>
                  <a:srgbClr val="C00000"/>
                </a:solidFill>
              </a:rPr>
            </a:br>
            <a:endParaRPr lang="ru-RU" dirty="0">
              <a:solidFill>
                <a:srgbClr val="C00000"/>
              </a:solidFill>
            </a:endParaRPr>
          </a:p>
        </p:txBody>
      </p:sp>
      <p:sp>
        <p:nvSpPr>
          <p:cNvPr id="3" name="Подзаголовок 2"/>
          <p:cNvSpPr>
            <a:spLocks noGrp="1"/>
          </p:cNvSpPr>
          <p:nvPr>
            <p:ph type="subTitle" idx="1"/>
          </p:nvPr>
        </p:nvSpPr>
        <p:spPr>
          <a:xfrm>
            <a:off x="3923928" y="5373216"/>
            <a:ext cx="4824536" cy="1008112"/>
          </a:xfrm>
        </p:spPr>
        <p:txBody>
          <a:bodyPr>
            <a:normAutofit lnSpcReduction="10000"/>
          </a:bodyPr>
          <a:lstStyle/>
          <a:p>
            <a:r>
              <a:rPr lang="en-US" b="1" dirty="0" smtClean="0">
                <a:solidFill>
                  <a:srgbClr val="C00000"/>
                </a:solidFill>
              </a:rPr>
              <a:t>Created by </a:t>
            </a:r>
            <a:r>
              <a:rPr lang="en-US" b="1" dirty="0" err="1" smtClean="0">
                <a:solidFill>
                  <a:srgbClr val="C00000"/>
                </a:solidFill>
              </a:rPr>
              <a:t>I.N.Maximova</a:t>
            </a:r>
            <a:r>
              <a:rPr lang="en-US" b="1" dirty="0" smtClean="0">
                <a:solidFill>
                  <a:srgbClr val="C00000"/>
                </a:solidFill>
              </a:rPr>
              <a:t>,  </a:t>
            </a:r>
            <a:r>
              <a:rPr lang="ru-RU" b="1" dirty="0" smtClean="0">
                <a:solidFill>
                  <a:srgbClr val="C00000"/>
                </a:solidFill>
              </a:rPr>
              <a:t/>
            </a:r>
            <a:br>
              <a:rPr lang="ru-RU" b="1" dirty="0" smtClean="0">
                <a:solidFill>
                  <a:srgbClr val="C00000"/>
                </a:solidFill>
              </a:rPr>
            </a:br>
            <a:r>
              <a:rPr lang="en-US" b="1" dirty="0" smtClean="0">
                <a:solidFill>
                  <a:srgbClr val="C00000"/>
                </a:solidFill>
              </a:rPr>
              <a:t>School</a:t>
            </a:r>
            <a:r>
              <a:rPr lang="ru-RU" b="1" dirty="0" smtClean="0">
                <a:solidFill>
                  <a:srgbClr val="C00000"/>
                </a:solidFill>
              </a:rPr>
              <a:t> №</a:t>
            </a:r>
            <a:r>
              <a:rPr lang="en-US" b="1" dirty="0" smtClean="0">
                <a:solidFill>
                  <a:srgbClr val="C00000"/>
                </a:solidFill>
              </a:rPr>
              <a:t>197</a:t>
            </a:r>
            <a:endParaRPr lang="ru-RU" dirty="0">
              <a:solidFill>
                <a:srgbClr val="C00000"/>
              </a:solidFill>
            </a:endParaRPr>
          </a:p>
        </p:txBody>
      </p:sp>
      <p:pic>
        <p:nvPicPr>
          <p:cNvPr id="1028" name="Picture 4" descr="C:\Users\Ирина\Desktop\Лондон.jpg"/>
          <p:cNvPicPr>
            <a:picLocks noChangeAspect="1" noChangeArrowheads="1"/>
          </p:cNvPicPr>
          <p:nvPr/>
        </p:nvPicPr>
        <p:blipFill>
          <a:blip r:embed="rId2" cstate="print"/>
          <a:srcRect/>
          <a:stretch>
            <a:fillRect/>
          </a:stretch>
        </p:blipFill>
        <p:spPr bwMode="auto">
          <a:xfrm>
            <a:off x="827584" y="908720"/>
            <a:ext cx="7488832" cy="446449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Ирина\Desktop\Great Fire Of London04092010160523.jpg"/>
          <p:cNvPicPr>
            <a:picLocks noChangeAspect="1" noChangeArrowheads="1"/>
          </p:cNvPicPr>
          <p:nvPr/>
        </p:nvPicPr>
        <p:blipFill>
          <a:blip r:embed="rId2" cstate="email"/>
          <a:srcRect/>
          <a:stretch>
            <a:fillRect/>
          </a:stretch>
        </p:blipFill>
        <p:spPr bwMode="auto">
          <a:xfrm>
            <a:off x="395536" y="2924944"/>
            <a:ext cx="8208912" cy="3528392"/>
          </a:xfrm>
          <a:prstGeom prst="rect">
            <a:avLst/>
          </a:prstGeom>
          <a:noFill/>
        </p:spPr>
      </p:pic>
      <p:sp>
        <p:nvSpPr>
          <p:cNvPr id="22532" name="Rectangle 4"/>
          <p:cNvSpPr>
            <a:spLocks noChangeArrowheads="1"/>
          </p:cNvSpPr>
          <p:nvPr/>
        </p:nvSpPr>
        <p:spPr bwMode="auto">
          <a:xfrm>
            <a:off x="395536" y="341198"/>
            <a:ext cx="5544616"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London's Burning</a:t>
            </a:r>
            <a:r>
              <a:rPr kumimoji="0" lang="en-US"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r>
            <a:br>
              <a:rPr kumimoji="0" lang="en-US"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br>
            <a:r>
              <a:rPr kumimoji="0" lang="en-US"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London's burning, London's burning.</a:t>
            </a:r>
            <a:br>
              <a:rPr kumimoji="0" lang="en-US"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br>
            <a:r>
              <a:rPr kumimoji="0" lang="en-US"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Fetch the engines, fetch the engines.</a:t>
            </a:r>
            <a:br>
              <a:rPr kumimoji="0" lang="en-US"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br>
            <a:r>
              <a:rPr kumimoji="0" lang="en-US"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Fire, fire! Fire, fire!</a:t>
            </a:r>
            <a:br>
              <a:rPr kumimoji="0" lang="en-US"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br>
            <a:r>
              <a:rPr kumimoji="0" lang="en-US"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Pour on water, pour on water.</a:t>
            </a:r>
            <a:br>
              <a:rPr kumimoji="0" lang="en-US"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br>
            <a:r>
              <a:rPr kumimoji="0" lang="en-US"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London's burning, London's burning.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88640"/>
            <a:ext cx="8229600" cy="6480720"/>
          </a:xfrm>
        </p:spPr>
        <p:txBody>
          <a:bodyPr>
            <a:noAutofit/>
          </a:bodyPr>
          <a:lstStyle/>
          <a:p>
            <a:pPr lvl="2"/>
            <a:r>
              <a:rPr lang="en-US" sz="2000" dirty="0" smtClean="0"/>
              <a:t> 1.William </a:t>
            </a:r>
            <a:r>
              <a:rPr lang="en-US" sz="2000" dirty="0"/>
              <a:t>the Conqueror</a:t>
            </a:r>
            <a:r>
              <a:rPr lang="en-US" sz="2000" b="1" dirty="0"/>
              <a:t> </a:t>
            </a:r>
            <a:r>
              <a:rPr lang="en-US" sz="2000" dirty="0"/>
              <a:t>built …	</a:t>
            </a:r>
            <a:r>
              <a:rPr lang="en-US" sz="2000" dirty="0" smtClean="0"/>
              <a:t>                     5</a:t>
            </a:r>
            <a:r>
              <a:rPr lang="en-US" sz="2000" dirty="0"/>
              <a:t>. The fire burnt until </a:t>
            </a:r>
            <a:r>
              <a:rPr lang="en-US" sz="2000" dirty="0" smtClean="0"/>
              <a:t>…</a:t>
            </a:r>
            <a:r>
              <a:rPr lang="ru-RU" sz="2000" dirty="0"/>
              <a:t/>
            </a:r>
            <a:br>
              <a:rPr lang="ru-RU" sz="2000" dirty="0"/>
            </a:br>
            <a:r>
              <a:rPr lang="en-US" sz="2000" dirty="0" smtClean="0"/>
              <a:t>      a) Buckingham </a:t>
            </a:r>
            <a:r>
              <a:rPr lang="en-US" sz="2000" dirty="0"/>
              <a:t>Palace			</a:t>
            </a:r>
            <a:r>
              <a:rPr lang="en-US" sz="2000" dirty="0" smtClean="0"/>
              <a:t>  </a:t>
            </a:r>
            <a:r>
              <a:rPr lang="en-US" sz="2000" dirty="0"/>
              <a:t>a) Wednesday</a:t>
            </a:r>
            <a:r>
              <a:rPr lang="ru-RU" sz="2000" dirty="0"/>
              <a:t/>
            </a:r>
            <a:br>
              <a:rPr lang="ru-RU" sz="2000" dirty="0"/>
            </a:br>
            <a:r>
              <a:rPr lang="en-US" sz="2000" dirty="0" smtClean="0"/>
              <a:t>      b) the </a:t>
            </a:r>
            <a:r>
              <a:rPr lang="en-US" sz="2000" dirty="0"/>
              <a:t>White Tower				</a:t>
            </a:r>
            <a:r>
              <a:rPr lang="en-US" sz="2000" dirty="0" smtClean="0"/>
              <a:t>  </a:t>
            </a:r>
            <a:r>
              <a:rPr lang="en-US" sz="2000" dirty="0"/>
              <a:t>b) Tuesday</a:t>
            </a:r>
            <a:r>
              <a:rPr lang="ru-RU" sz="2000" dirty="0"/>
              <a:t/>
            </a:r>
            <a:br>
              <a:rPr lang="ru-RU" sz="2000" dirty="0"/>
            </a:br>
            <a:r>
              <a:rPr lang="en-US" sz="2000" dirty="0" smtClean="0"/>
              <a:t>      c) the </a:t>
            </a:r>
            <a:r>
              <a:rPr lang="en-US" sz="2000" dirty="0"/>
              <a:t>Houses of </a:t>
            </a:r>
            <a:r>
              <a:rPr lang="en-US" sz="2000" dirty="0" smtClean="0"/>
              <a:t>Parliament</a:t>
            </a:r>
            <a:r>
              <a:rPr lang="en-US" sz="2000" dirty="0"/>
              <a:t>		</a:t>
            </a:r>
            <a:r>
              <a:rPr lang="en-US" sz="2000" dirty="0" smtClean="0"/>
              <a:t>	  </a:t>
            </a:r>
            <a:r>
              <a:rPr lang="en-US" sz="2000" dirty="0"/>
              <a:t>c) Thursday</a:t>
            </a:r>
            <a:r>
              <a:rPr lang="ru-RU" sz="2000" dirty="0"/>
              <a:t/>
            </a:r>
            <a:br>
              <a:rPr lang="ru-RU" sz="2000" dirty="0"/>
            </a:br>
            <a:r>
              <a:rPr lang="en-US" sz="2000" dirty="0"/>
              <a:t> </a:t>
            </a:r>
            <a:r>
              <a:rPr lang="ru-RU" sz="2000" dirty="0"/>
              <a:t/>
            </a:r>
            <a:br>
              <a:rPr lang="ru-RU" sz="2000" dirty="0"/>
            </a:br>
            <a:r>
              <a:rPr lang="en-US" sz="2000" dirty="0" smtClean="0"/>
              <a:t> 2. In </a:t>
            </a:r>
            <a:r>
              <a:rPr lang="en-US" sz="2000" dirty="0"/>
              <a:t>the 17</a:t>
            </a:r>
            <a:r>
              <a:rPr lang="en-US" sz="2000" baseline="30000" dirty="0"/>
              <a:t>th</a:t>
            </a:r>
            <a:r>
              <a:rPr lang="en-US" sz="2000" dirty="0"/>
              <a:t> century </a:t>
            </a:r>
            <a:r>
              <a:rPr lang="en-US" sz="2000" dirty="0" smtClean="0"/>
              <a:t>people </a:t>
            </a:r>
            <a:r>
              <a:rPr lang="en-US" sz="2000" dirty="0"/>
              <a:t>built houses of</a:t>
            </a:r>
            <a:r>
              <a:rPr lang="en-US" sz="2000" dirty="0" smtClean="0"/>
              <a:t>…   6</a:t>
            </a:r>
            <a:r>
              <a:rPr lang="en-US" sz="2000" dirty="0"/>
              <a:t>. The fire burnt </a:t>
            </a:r>
            <a:r>
              <a:rPr lang="en-US" sz="2000" dirty="0" smtClean="0"/>
              <a:t>for… </a:t>
            </a:r>
            <a:r>
              <a:rPr lang="ru-RU" sz="2000" dirty="0"/>
              <a:t/>
            </a:r>
            <a:br>
              <a:rPr lang="ru-RU" sz="2000" dirty="0"/>
            </a:br>
            <a:r>
              <a:rPr lang="en-US" sz="2000" dirty="0" smtClean="0"/>
              <a:t>     a) stone</a:t>
            </a:r>
            <a:r>
              <a:rPr lang="en-US" sz="2000" dirty="0"/>
              <a:t>					</a:t>
            </a:r>
            <a:r>
              <a:rPr lang="en-US" sz="2000" dirty="0" smtClean="0"/>
              <a:t>  </a:t>
            </a:r>
            <a:r>
              <a:rPr lang="en-US" sz="2000" dirty="0"/>
              <a:t>a) four days</a:t>
            </a:r>
            <a:r>
              <a:rPr lang="ru-RU" sz="2000" dirty="0"/>
              <a:t/>
            </a:r>
            <a:br>
              <a:rPr lang="ru-RU" sz="2000" dirty="0"/>
            </a:br>
            <a:r>
              <a:rPr lang="en-US" sz="2000" dirty="0" smtClean="0"/>
              <a:t>     b) bricks</a:t>
            </a:r>
            <a:r>
              <a:rPr lang="en-US" sz="2000" dirty="0"/>
              <a:t>					</a:t>
            </a:r>
            <a:r>
              <a:rPr lang="en-US" sz="2000" dirty="0" smtClean="0"/>
              <a:t>  </a:t>
            </a:r>
            <a:r>
              <a:rPr lang="en-US" sz="2000" dirty="0"/>
              <a:t>b) five days</a:t>
            </a:r>
            <a:r>
              <a:rPr lang="ru-RU" sz="2000" dirty="0"/>
              <a:t/>
            </a:r>
            <a:br>
              <a:rPr lang="ru-RU" sz="2000" dirty="0"/>
            </a:br>
            <a:r>
              <a:rPr lang="en-US" sz="2000" dirty="0" smtClean="0"/>
              <a:t>     c)  wood</a:t>
            </a:r>
            <a:r>
              <a:rPr lang="en-US" sz="2000" dirty="0"/>
              <a:t>					</a:t>
            </a:r>
            <a:r>
              <a:rPr lang="en-US" sz="2000" dirty="0" smtClean="0"/>
              <a:t>  c</a:t>
            </a:r>
            <a:r>
              <a:rPr lang="en-US" sz="2000" dirty="0"/>
              <a:t>) seven </a:t>
            </a:r>
            <a:r>
              <a:rPr lang="en-US" sz="2000" dirty="0" smtClean="0"/>
              <a:t>days</a:t>
            </a:r>
            <a:br>
              <a:rPr lang="en-US" sz="2000" dirty="0" smtClean="0"/>
            </a:br>
            <a:r>
              <a:rPr lang="ru-RU" sz="2000" dirty="0"/>
              <a:t/>
            </a:r>
            <a:br>
              <a:rPr lang="ru-RU" sz="2000" dirty="0"/>
            </a:br>
            <a:r>
              <a:rPr lang="en-US" sz="2000" dirty="0"/>
              <a:t> </a:t>
            </a:r>
            <a:r>
              <a:rPr lang="en-US" sz="2000" dirty="0" smtClean="0"/>
              <a:t>3. The </a:t>
            </a:r>
            <a:r>
              <a:rPr lang="en-US" sz="2000" dirty="0"/>
              <a:t>Great Fire began on …		</a:t>
            </a:r>
            <a:r>
              <a:rPr lang="en-US" sz="2000" dirty="0" smtClean="0"/>
              <a:t>           7</a:t>
            </a:r>
            <a:r>
              <a:rPr lang="en-US" sz="2000" dirty="0"/>
              <a:t>. The fire </a:t>
            </a:r>
            <a:r>
              <a:rPr lang="en-US" sz="2000" dirty="0" smtClean="0"/>
              <a:t> destroyed ..</a:t>
            </a:r>
            <a:r>
              <a:rPr lang="ru-RU" sz="2000" dirty="0"/>
              <a:t/>
            </a:r>
            <a:br>
              <a:rPr lang="ru-RU" sz="2000" dirty="0"/>
            </a:br>
            <a:r>
              <a:rPr lang="en-US" sz="2000" dirty="0" smtClean="0"/>
              <a:t>     a) Sunday					   </a:t>
            </a:r>
            <a:r>
              <a:rPr lang="en-US" sz="2000" dirty="0"/>
              <a:t>a) 70% of the city</a:t>
            </a:r>
            <a:r>
              <a:rPr lang="ru-RU" sz="2000" dirty="0"/>
              <a:t/>
            </a:r>
            <a:br>
              <a:rPr lang="ru-RU" sz="2000" dirty="0"/>
            </a:br>
            <a:r>
              <a:rPr lang="en-US" sz="2000" dirty="0" smtClean="0"/>
              <a:t>     b) Monday</a:t>
            </a:r>
            <a:r>
              <a:rPr lang="en-US" sz="2000" dirty="0"/>
              <a:t>					</a:t>
            </a:r>
            <a:r>
              <a:rPr lang="en-US" sz="2000" dirty="0" smtClean="0"/>
              <a:t>   </a:t>
            </a:r>
            <a:r>
              <a:rPr lang="en-US" sz="2000" dirty="0"/>
              <a:t>b) 80% of the </a:t>
            </a:r>
            <a:r>
              <a:rPr lang="en-US" sz="2000" dirty="0" smtClean="0"/>
              <a:t>    city</a:t>
            </a:r>
            <a:r>
              <a:rPr lang="ru-RU" sz="2000" dirty="0"/>
              <a:t/>
            </a:r>
            <a:br>
              <a:rPr lang="ru-RU" sz="2000" dirty="0"/>
            </a:br>
            <a:r>
              <a:rPr lang="en-US" sz="2000" dirty="0" smtClean="0"/>
              <a:t>     c) Saturday</a:t>
            </a:r>
            <a:r>
              <a:rPr lang="en-US" sz="2000" dirty="0"/>
              <a:t>				</a:t>
            </a:r>
            <a:r>
              <a:rPr lang="en-US" sz="2000" dirty="0" smtClean="0"/>
              <a:t>	   </a:t>
            </a:r>
            <a:r>
              <a:rPr lang="en-US" sz="2000" dirty="0"/>
              <a:t>c) 90% of the city</a:t>
            </a:r>
            <a:r>
              <a:rPr lang="ru-RU" sz="2000" dirty="0"/>
              <a:t/>
            </a:r>
            <a:br>
              <a:rPr lang="ru-RU" sz="2000" dirty="0"/>
            </a:br>
            <a:r>
              <a:rPr lang="en-US" sz="2000" dirty="0"/>
              <a:t> </a:t>
            </a:r>
            <a:r>
              <a:rPr lang="ru-RU" sz="2000" dirty="0"/>
              <a:t/>
            </a:r>
            <a:br>
              <a:rPr lang="ru-RU" sz="2000" dirty="0"/>
            </a:br>
            <a:r>
              <a:rPr lang="en-US" sz="2000" dirty="0" smtClean="0"/>
              <a:t>4. It </a:t>
            </a:r>
            <a:r>
              <a:rPr lang="en-US" sz="2000" dirty="0"/>
              <a:t>started in the house of king’s …</a:t>
            </a:r>
            <a:r>
              <a:rPr lang="ru-RU" sz="2000" dirty="0"/>
              <a:t/>
            </a:r>
            <a:br>
              <a:rPr lang="ru-RU" sz="2000" dirty="0"/>
            </a:br>
            <a:r>
              <a:rPr lang="en-US" sz="2000" dirty="0" smtClean="0"/>
              <a:t>     a) baker</a:t>
            </a:r>
            <a:r>
              <a:rPr lang="ru-RU" sz="2000" dirty="0"/>
              <a:t/>
            </a:r>
            <a:br>
              <a:rPr lang="ru-RU" sz="2000" dirty="0"/>
            </a:br>
            <a:r>
              <a:rPr lang="en-US" sz="2000" dirty="0" smtClean="0"/>
              <a:t>     b) tailor</a:t>
            </a:r>
            <a:r>
              <a:rPr lang="en-US" sz="2000" dirty="0"/>
              <a:t>	</a:t>
            </a:r>
            <a:r>
              <a:rPr lang="ru-RU" sz="2000" dirty="0"/>
              <a:t/>
            </a:r>
            <a:br>
              <a:rPr lang="ru-RU" sz="2000" dirty="0"/>
            </a:br>
            <a:r>
              <a:rPr lang="en-US" sz="2000" dirty="0" smtClean="0"/>
              <a:t>     c) butcher</a:t>
            </a:r>
            <a:r>
              <a:rPr lang="ru-RU" sz="2000" dirty="0"/>
              <a:t/>
            </a:r>
            <a:br>
              <a:rPr lang="ru-RU" sz="2000" dirty="0"/>
            </a:br>
            <a:r>
              <a:rPr lang="en-US" sz="2000" dirty="0" smtClean="0"/>
              <a:t>    </a:t>
            </a:r>
            <a:endParaRPr lang="ru-RU"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Autofit/>
          </a:bodyPr>
          <a:lstStyle/>
          <a:p>
            <a:pPr lvl="0" algn="l"/>
            <a:r>
              <a:rPr lang="en-US" sz="2400" dirty="0" smtClean="0"/>
              <a:t>1. People </a:t>
            </a:r>
            <a:r>
              <a:rPr lang="en-US" sz="2400" dirty="0"/>
              <a:t>didn’t think of stopping the fire. They wanted to save their belongings.</a:t>
            </a:r>
            <a:r>
              <a:rPr lang="ru-RU" sz="2400" dirty="0"/>
              <a:t/>
            </a:r>
            <a:br>
              <a:rPr lang="ru-RU" sz="2400" dirty="0"/>
            </a:br>
            <a:r>
              <a:rPr lang="en-US" sz="2400" dirty="0"/>
              <a:t>a</a:t>
            </a:r>
            <a:r>
              <a:rPr lang="en-US" sz="2400" dirty="0" smtClean="0"/>
              <a:t>)True</a:t>
            </a:r>
            <a:r>
              <a:rPr lang="en-US" sz="2400" dirty="0"/>
              <a:t>		b) </a:t>
            </a:r>
            <a:r>
              <a:rPr lang="en-US" sz="2400" dirty="0" smtClean="0"/>
              <a:t>False	</a:t>
            </a:r>
            <a:r>
              <a:rPr lang="en-US" sz="2400" dirty="0"/>
              <a:t>	c) I don’t </a:t>
            </a:r>
            <a:r>
              <a:rPr lang="en-US" sz="2400" dirty="0" smtClean="0"/>
              <a:t>know</a:t>
            </a:r>
            <a:br>
              <a:rPr lang="en-US" sz="2400" dirty="0" smtClean="0"/>
            </a:br>
            <a:r>
              <a:rPr lang="en-US" sz="2400" dirty="0" smtClean="0"/>
              <a:t>2. There </a:t>
            </a:r>
            <a:r>
              <a:rPr lang="en-US" sz="2400" dirty="0"/>
              <a:t>was a fire brigade in London in 1666 and it helped </a:t>
            </a:r>
            <a:r>
              <a:rPr lang="en-US" sz="2400" dirty="0" smtClean="0"/>
              <a:t>people </a:t>
            </a:r>
            <a:r>
              <a:rPr lang="en-US" sz="2400" dirty="0"/>
              <a:t>stop the fire.</a:t>
            </a:r>
            <a:r>
              <a:rPr lang="ru-RU" sz="2400" dirty="0"/>
              <a:t/>
            </a:r>
            <a:br>
              <a:rPr lang="ru-RU" sz="2400" dirty="0"/>
            </a:br>
            <a:r>
              <a:rPr lang="en-US" sz="2400" dirty="0"/>
              <a:t>a</a:t>
            </a:r>
            <a:r>
              <a:rPr lang="en-US" sz="2400" dirty="0" smtClean="0"/>
              <a:t>)True</a:t>
            </a:r>
            <a:r>
              <a:rPr lang="en-US" sz="2400" dirty="0"/>
              <a:t>		b) </a:t>
            </a:r>
            <a:r>
              <a:rPr lang="en-US" sz="2400" dirty="0" smtClean="0"/>
              <a:t>False	</a:t>
            </a:r>
            <a:r>
              <a:rPr lang="en-US" sz="2400" dirty="0"/>
              <a:t>	c) I don’t know</a:t>
            </a:r>
            <a:r>
              <a:rPr lang="ru-RU" sz="2400" dirty="0"/>
              <a:t/>
            </a:r>
            <a:br>
              <a:rPr lang="ru-RU" sz="2400" dirty="0"/>
            </a:br>
            <a:r>
              <a:rPr lang="en-US" sz="2400" dirty="0" smtClean="0"/>
              <a:t>3. The </a:t>
            </a:r>
            <a:r>
              <a:rPr lang="en-US" sz="2400" dirty="0"/>
              <a:t>best way to stop the fire was to ruin the burning house.</a:t>
            </a:r>
            <a:r>
              <a:rPr lang="ru-RU" sz="2400" dirty="0"/>
              <a:t/>
            </a:r>
            <a:br>
              <a:rPr lang="ru-RU" sz="2400" dirty="0"/>
            </a:br>
            <a:r>
              <a:rPr lang="en-US" sz="2400" dirty="0"/>
              <a:t>a</a:t>
            </a:r>
            <a:r>
              <a:rPr lang="en-US" sz="2400" dirty="0" smtClean="0"/>
              <a:t>)True </a:t>
            </a:r>
            <a:r>
              <a:rPr lang="en-US" sz="2400" dirty="0"/>
              <a:t>		b) False	</a:t>
            </a:r>
            <a:r>
              <a:rPr lang="en-US" sz="2400" dirty="0" smtClean="0"/>
              <a:t>	c</a:t>
            </a:r>
            <a:r>
              <a:rPr lang="en-US" sz="2400" dirty="0"/>
              <a:t>) I don’t know</a:t>
            </a:r>
            <a:r>
              <a:rPr lang="ru-RU" sz="2400" dirty="0"/>
              <a:t/>
            </a:r>
            <a:br>
              <a:rPr lang="ru-RU" sz="2400" dirty="0"/>
            </a:br>
            <a:r>
              <a:rPr lang="en-US" sz="2400" dirty="0" smtClean="0"/>
              <a:t>4. People </a:t>
            </a:r>
            <a:r>
              <a:rPr lang="en-US" sz="2400" dirty="0"/>
              <a:t>tried to stop the fire with buckets of water and fire hooks.</a:t>
            </a:r>
            <a:r>
              <a:rPr lang="ru-RU" sz="2400" dirty="0"/>
              <a:t/>
            </a:r>
            <a:br>
              <a:rPr lang="ru-RU" sz="2400" dirty="0"/>
            </a:br>
            <a:r>
              <a:rPr lang="en-US" sz="2400" dirty="0"/>
              <a:t>a) True 	</a:t>
            </a:r>
            <a:r>
              <a:rPr lang="en-US" sz="2400" dirty="0" smtClean="0"/>
              <a:t>b</a:t>
            </a:r>
            <a:r>
              <a:rPr lang="en-US" sz="2400" dirty="0"/>
              <a:t>) </a:t>
            </a:r>
            <a:r>
              <a:rPr lang="en-US" sz="2400" dirty="0" smtClean="0"/>
              <a:t>False		c</a:t>
            </a:r>
            <a:r>
              <a:rPr lang="en-US" sz="2400" dirty="0"/>
              <a:t>) I don’t </a:t>
            </a:r>
            <a:r>
              <a:rPr lang="en-US" sz="2400" dirty="0" smtClean="0"/>
              <a:t>know</a:t>
            </a:r>
            <a:br>
              <a:rPr lang="en-US" sz="2400" dirty="0" smtClean="0"/>
            </a:br>
            <a:r>
              <a:rPr lang="en-US" sz="2400" dirty="0" smtClean="0"/>
              <a:t>5</a:t>
            </a:r>
            <a:r>
              <a:rPr lang="en-US" sz="2400" dirty="0"/>
              <a:t>. In 1666 plague came to England.</a:t>
            </a:r>
            <a:r>
              <a:rPr lang="ru-RU" sz="2400" dirty="0"/>
              <a:t/>
            </a:r>
            <a:br>
              <a:rPr lang="ru-RU" sz="2400" dirty="0"/>
            </a:br>
            <a:r>
              <a:rPr lang="en-US" sz="2400" dirty="0"/>
              <a:t>a) True 	</a:t>
            </a:r>
            <a:r>
              <a:rPr lang="en-US" sz="2400" dirty="0" smtClean="0"/>
              <a:t>b</a:t>
            </a:r>
            <a:r>
              <a:rPr lang="en-US" sz="2400" dirty="0"/>
              <a:t>) </a:t>
            </a:r>
            <a:r>
              <a:rPr lang="en-US" sz="2400" dirty="0" smtClean="0"/>
              <a:t>False		c</a:t>
            </a:r>
            <a:r>
              <a:rPr lang="en-US" sz="2400" dirty="0"/>
              <a:t>) I don’t know</a:t>
            </a:r>
            <a:r>
              <a:rPr lang="ru-RU" sz="2400" dirty="0"/>
              <a:t/>
            </a:r>
            <a:br>
              <a:rPr lang="ru-RU" sz="2400" dirty="0"/>
            </a:br>
            <a:r>
              <a:rPr lang="en-US" sz="2400" dirty="0"/>
              <a:t>6. Many Londoners were not afraid </a:t>
            </a:r>
            <a:r>
              <a:rPr lang="en-US" sz="2400" dirty="0" smtClean="0"/>
              <a:t>of the </a:t>
            </a:r>
            <a:r>
              <a:rPr lang="en-US" sz="2400" dirty="0"/>
              <a:t>plague.</a:t>
            </a:r>
            <a:r>
              <a:rPr lang="ru-RU" sz="2400" dirty="0"/>
              <a:t/>
            </a:r>
            <a:br>
              <a:rPr lang="ru-RU" sz="2400" dirty="0"/>
            </a:br>
            <a:r>
              <a:rPr lang="en-US" sz="2400" dirty="0"/>
              <a:t>a</a:t>
            </a:r>
            <a:r>
              <a:rPr lang="en-US" sz="2400" dirty="0" smtClean="0"/>
              <a:t>)True </a:t>
            </a:r>
            <a:r>
              <a:rPr lang="en-US" sz="2400" dirty="0"/>
              <a:t>		b) </a:t>
            </a:r>
            <a:r>
              <a:rPr lang="en-US" sz="2400" dirty="0" smtClean="0"/>
              <a:t>False	</a:t>
            </a:r>
            <a:r>
              <a:rPr lang="en-US" sz="2400" dirty="0"/>
              <a:t>	c) I don’t know</a:t>
            </a:r>
            <a:r>
              <a:rPr lang="ru-RU" sz="2400" dirty="0"/>
              <a:t/>
            </a:r>
            <a:br>
              <a:rPr lang="ru-RU" sz="2400" dirty="0"/>
            </a:br>
            <a:r>
              <a:rPr lang="en-US" sz="2400" dirty="0"/>
              <a:t>7. The Great Fire of London stopped the plague</a:t>
            </a:r>
            <a:r>
              <a:rPr lang="en-US" sz="2400" dirty="0" smtClean="0"/>
              <a:t>.</a:t>
            </a:r>
            <a:r>
              <a:rPr lang="ru-RU" sz="2400" dirty="0"/>
              <a:t/>
            </a:r>
            <a:br>
              <a:rPr lang="ru-RU" sz="2400" dirty="0"/>
            </a:br>
            <a:r>
              <a:rPr lang="en-US" sz="2400" dirty="0" smtClean="0"/>
              <a:t> a)True 	b) False		c) I don’t know</a:t>
            </a:r>
            <a:endParaRPr lang="ru-RU"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chemeClr val="accent2">
                    <a:lumMod val="75000"/>
                  </a:schemeClr>
                </a:solidFill>
              </a:rPr>
              <a:t>The lesson is over. Thank you very much for your work!</a:t>
            </a:r>
            <a:endParaRPr lang="ru-RU" dirty="0">
              <a:solidFill>
                <a:schemeClr val="accent2">
                  <a:lumMod val="75000"/>
                </a:schemeClr>
              </a:solidFill>
            </a:endParaRPr>
          </a:p>
        </p:txBody>
      </p:sp>
      <p:pic>
        <p:nvPicPr>
          <p:cNvPr id="24578" name="Picture 2" descr="C:\Users\Ирина\Desktop\загруженное.jpg"/>
          <p:cNvPicPr>
            <a:picLocks noChangeAspect="1" noChangeArrowheads="1"/>
          </p:cNvPicPr>
          <p:nvPr/>
        </p:nvPicPr>
        <p:blipFill>
          <a:blip r:embed="rId2" cstate="print"/>
          <a:srcRect/>
          <a:stretch>
            <a:fillRect/>
          </a:stretch>
        </p:blipFill>
        <p:spPr bwMode="auto">
          <a:xfrm>
            <a:off x="2195736" y="1412737"/>
            <a:ext cx="5112568" cy="46085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611560" y="548680"/>
            <a:ext cx="8064896" cy="5760639"/>
          </a:xfrm>
        </p:spPr>
        <p:txBody>
          <a:bodyPr>
            <a:normAutofit fontScale="90000"/>
          </a:bodyPr>
          <a:lstStyle/>
          <a:p>
            <a:r>
              <a:rPr lang="en-US" dirty="0"/>
              <a:t>[з:]  fur, burn, burnt, burning, church, dirty</a:t>
            </a:r>
            <a:r>
              <a:rPr lang="ru-RU" dirty="0"/>
              <a:t/>
            </a:r>
            <a:br>
              <a:rPr lang="ru-RU" dirty="0"/>
            </a:br>
            <a:r>
              <a:rPr lang="en-US" dirty="0"/>
              <a:t> </a:t>
            </a:r>
            <a:r>
              <a:rPr lang="ru-RU" dirty="0"/>
              <a:t/>
            </a:r>
            <a:br>
              <a:rPr lang="ru-RU" dirty="0"/>
            </a:br>
            <a:r>
              <a:rPr lang="en-US" dirty="0"/>
              <a:t>[Ʌ]  come, become, but, just, London     </a:t>
            </a:r>
            <a:r>
              <a:rPr lang="ru-RU" dirty="0"/>
              <a:t/>
            </a:r>
            <a:br>
              <a:rPr lang="ru-RU" dirty="0"/>
            </a:br>
            <a:r>
              <a:rPr lang="en-US" dirty="0"/>
              <a:t> </a:t>
            </a:r>
            <a:r>
              <a:rPr lang="ru-RU" dirty="0"/>
              <a:t/>
            </a:r>
            <a:br>
              <a:rPr lang="ru-RU" dirty="0"/>
            </a:br>
            <a:r>
              <a:rPr lang="en-US" dirty="0"/>
              <a:t>[</a:t>
            </a:r>
            <a:r>
              <a:rPr lang="en-US" dirty="0" err="1"/>
              <a:t>i</a:t>
            </a:r>
            <a:r>
              <a:rPr lang="en-US" dirty="0"/>
              <a:t>]  build, built, building, bridge, </a:t>
            </a:r>
            <a:r>
              <a:rPr lang="en-US" dirty="0" smtClean="0"/>
              <a:t>rich, city</a:t>
            </a:r>
            <a:r>
              <a:rPr lang="ru-RU" dirty="0"/>
              <a:t/>
            </a:r>
            <a:br>
              <a:rPr lang="ru-RU" dirty="0"/>
            </a:br>
            <a:r>
              <a:rPr lang="en-US" dirty="0"/>
              <a:t> </a:t>
            </a:r>
            <a:r>
              <a:rPr lang="ru-RU" dirty="0"/>
              <a:t/>
            </a:r>
            <a:br>
              <a:rPr lang="ru-RU" dirty="0"/>
            </a:br>
            <a:r>
              <a:rPr lang="en-US" dirty="0"/>
              <a:t>[</a:t>
            </a:r>
            <a:r>
              <a:rPr lang="en-US" dirty="0" err="1"/>
              <a:t>ei</a:t>
            </a:r>
            <a:r>
              <a:rPr lang="en-US" dirty="0"/>
              <a:t>]  rain, afraid, to be afraid of, wake, wake up</a:t>
            </a:r>
            <a:r>
              <a:rPr lang="ru-RU" dirty="0"/>
              <a:t/>
            </a:r>
            <a:br>
              <a:rPr lang="ru-RU" dirty="0"/>
            </a:br>
            <a:endParaRPr lang="ru-RU" dirty="0"/>
          </a:p>
        </p:txBody>
      </p:sp>
      <p:sp>
        <p:nvSpPr>
          <p:cNvPr id="10" name="Подзаголовок 9"/>
          <p:cNvSpPr>
            <a:spLocks noGrp="1"/>
          </p:cNvSpPr>
          <p:nvPr>
            <p:ph type="subTitle" idx="1"/>
          </p:nvPr>
        </p:nvSpPr>
        <p:spPr>
          <a:xfrm flipV="1">
            <a:off x="611560" y="6309319"/>
            <a:ext cx="7992888" cy="45719"/>
          </a:xfrm>
        </p:spPr>
        <p:txBody>
          <a:bodyPr>
            <a:normAutofit fontScale="25000" lnSpcReduction="20000"/>
          </a:bodyPr>
          <a:lstStyle/>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Ирина\Desktop\213435,xcitefun-westminster-bridge-2.jpg"/>
          <p:cNvPicPr>
            <a:picLocks noChangeAspect="1" noChangeArrowheads="1"/>
          </p:cNvPicPr>
          <p:nvPr/>
        </p:nvPicPr>
        <p:blipFill>
          <a:blip r:embed="rId2" cstate="email"/>
          <a:srcRect/>
          <a:stretch>
            <a:fillRect/>
          </a:stretch>
        </p:blipFill>
        <p:spPr bwMode="auto">
          <a:xfrm>
            <a:off x="179512" y="332655"/>
            <a:ext cx="4248472" cy="3384377"/>
          </a:xfrm>
          <a:prstGeom prst="rect">
            <a:avLst/>
          </a:prstGeom>
          <a:noFill/>
        </p:spPr>
      </p:pic>
      <p:pic>
        <p:nvPicPr>
          <p:cNvPr id="3075" name="Picture 3" descr="C:\Users\Ирина\Desktop\12802022761Et1mf.jpg"/>
          <p:cNvPicPr>
            <a:picLocks noChangeAspect="1" noChangeArrowheads="1"/>
          </p:cNvPicPr>
          <p:nvPr/>
        </p:nvPicPr>
        <p:blipFill>
          <a:blip r:embed="rId3" cstate="print"/>
          <a:srcRect/>
          <a:stretch>
            <a:fillRect/>
          </a:stretch>
        </p:blipFill>
        <p:spPr bwMode="auto">
          <a:xfrm>
            <a:off x="4572000" y="332656"/>
            <a:ext cx="4248472" cy="3384376"/>
          </a:xfrm>
          <a:prstGeom prst="rect">
            <a:avLst/>
          </a:prstGeom>
          <a:noFill/>
        </p:spPr>
      </p:pic>
      <p:pic>
        <p:nvPicPr>
          <p:cNvPr id="3076" name="Picture 4" descr="C:\Users\Ирина\Desktop\no_10_downing_street_l.jpg"/>
          <p:cNvPicPr>
            <a:picLocks noChangeAspect="1" noChangeArrowheads="1"/>
          </p:cNvPicPr>
          <p:nvPr/>
        </p:nvPicPr>
        <p:blipFill>
          <a:blip r:embed="rId4" cstate="email"/>
          <a:srcRect/>
          <a:stretch>
            <a:fillRect/>
          </a:stretch>
        </p:blipFill>
        <p:spPr bwMode="auto">
          <a:xfrm>
            <a:off x="2411760" y="3861048"/>
            <a:ext cx="4105275" cy="28575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1.jpg"/>
          <p:cNvPicPr>
            <a:picLocks noChangeAspect="1"/>
          </p:cNvPicPr>
          <p:nvPr/>
        </p:nvPicPr>
        <p:blipFill>
          <a:blip r:embed="rId2" cstate="email"/>
          <a:stretch>
            <a:fillRect/>
          </a:stretch>
        </p:blipFill>
        <p:spPr>
          <a:xfrm>
            <a:off x="533400" y="179479"/>
            <a:ext cx="8077200" cy="64990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Ирина\Desktop\big-ben.jpg"/>
          <p:cNvPicPr>
            <a:picLocks noChangeAspect="1" noChangeArrowheads="1"/>
          </p:cNvPicPr>
          <p:nvPr/>
        </p:nvPicPr>
        <p:blipFill>
          <a:blip r:embed="rId2" cstate="email"/>
          <a:srcRect/>
          <a:stretch>
            <a:fillRect/>
          </a:stretch>
        </p:blipFill>
        <p:spPr bwMode="auto">
          <a:xfrm>
            <a:off x="251520" y="260648"/>
            <a:ext cx="8640960" cy="633670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Ирина\Desktop\zamek_tower.jpg"/>
          <p:cNvPicPr>
            <a:picLocks noChangeAspect="1" noChangeArrowheads="1"/>
          </p:cNvPicPr>
          <p:nvPr/>
        </p:nvPicPr>
        <p:blipFill>
          <a:blip r:embed="rId2" cstate="print"/>
          <a:srcRect/>
          <a:stretch>
            <a:fillRect/>
          </a:stretch>
        </p:blipFill>
        <p:spPr bwMode="auto">
          <a:xfrm>
            <a:off x="611561" y="476672"/>
            <a:ext cx="7992888" cy="583264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Ирина\Desktop\0_1f77b_b35410b_orig.jpg"/>
          <p:cNvPicPr>
            <a:picLocks noChangeAspect="1" noChangeArrowheads="1"/>
          </p:cNvPicPr>
          <p:nvPr/>
        </p:nvPicPr>
        <p:blipFill>
          <a:blip r:embed="rId2" cstate="print"/>
          <a:srcRect/>
          <a:stretch>
            <a:fillRect/>
          </a:stretch>
        </p:blipFill>
        <p:spPr bwMode="auto">
          <a:xfrm>
            <a:off x="323529" y="332656"/>
            <a:ext cx="8496943" cy="619268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Ирина\Desktop\StPauls1.jpg"/>
          <p:cNvPicPr>
            <a:picLocks noChangeAspect="1" noChangeArrowheads="1"/>
          </p:cNvPicPr>
          <p:nvPr/>
        </p:nvPicPr>
        <p:blipFill>
          <a:blip r:embed="rId2" cstate="email"/>
          <a:srcRect/>
          <a:stretch>
            <a:fillRect/>
          </a:stretch>
        </p:blipFill>
        <p:spPr bwMode="auto">
          <a:xfrm>
            <a:off x="251520" y="260648"/>
            <a:ext cx="4032448" cy="3024336"/>
          </a:xfrm>
          <a:prstGeom prst="rect">
            <a:avLst/>
          </a:prstGeom>
          <a:noFill/>
        </p:spPr>
      </p:pic>
      <p:pic>
        <p:nvPicPr>
          <p:cNvPr id="20483" name="Picture 3" descr="C:\Users\Ирина\Desktop\Westminster_Abbey_and_War_Memorial,_London_-_geograph.org.uk_-_1407001.jpg"/>
          <p:cNvPicPr>
            <a:picLocks noChangeAspect="1" noChangeArrowheads="1"/>
          </p:cNvPicPr>
          <p:nvPr/>
        </p:nvPicPr>
        <p:blipFill>
          <a:blip r:embed="rId3" cstate="email"/>
          <a:srcRect/>
          <a:stretch>
            <a:fillRect/>
          </a:stretch>
        </p:blipFill>
        <p:spPr bwMode="auto">
          <a:xfrm>
            <a:off x="4716016" y="260648"/>
            <a:ext cx="4104456" cy="3024336"/>
          </a:xfrm>
          <a:prstGeom prst="rect">
            <a:avLst/>
          </a:prstGeom>
          <a:noFill/>
        </p:spPr>
      </p:pic>
      <p:pic>
        <p:nvPicPr>
          <p:cNvPr id="20484" name="Picture 4" descr="C:\Users\Ирина\Desktop\300px-Tower_of_London,_April_2006.jpg"/>
          <p:cNvPicPr>
            <a:picLocks noChangeAspect="1" noChangeArrowheads="1"/>
          </p:cNvPicPr>
          <p:nvPr/>
        </p:nvPicPr>
        <p:blipFill>
          <a:blip r:embed="rId4" cstate="print"/>
          <a:srcRect/>
          <a:stretch>
            <a:fillRect/>
          </a:stretch>
        </p:blipFill>
        <p:spPr bwMode="auto">
          <a:xfrm>
            <a:off x="2267744" y="3573016"/>
            <a:ext cx="4392488" cy="309634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Ирина\Desktop\AvelineLondinium.jpg"/>
          <p:cNvPicPr>
            <a:picLocks noChangeAspect="1" noChangeArrowheads="1"/>
          </p:cNvPicPr>
          <p:nvPr/>
        </p:nvPicPr>
        <p:blipFill>
          <a:blip r:embed="rId2" cstate="print"/>
          <a:srcRect/>
          <a:stretch>
            <a:fillRect/>
          </a:stretch>
        </p:blipFill>
        <p:spPr bwMode="auto">
          <a:xfrm>
            <a:off x="899592" y="476672"/>
            <a:ext cx="7344816" cy="561662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61</Words>
  <Application>Microsoft Office PowerPoint</Application>
  <PresentationFormat>Экран (4:3)</PresentationFormat>
  <Paragraphs>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LONDON. TOWN LIFE. Created by I.N.Maximova,  School №197 </vt:lpstr>
      <vt:lpstr>[з:]  fur, burn, burnt, burning, church, dirty   [Ʌ]  come, become, but, just, London        [i]  build, built, building, bridge, rich, city   [ei]  rain, afraid, to be afraid of, wake, wake up </vt:lpstr>
      <vt:lpstr>Слайд 3</vt:lpstr>
      <vt:lpstr>Слайд 4</vt:lpstr>
      <vt:lpstr>Слайд 5</vt:lpstr>
      <vt:lpstr>Слайд 6</vt:lpstr>
      <vt:lpstr>Слайд 7</vt:lpstr>
      <vt:lpstr>Слайд 8</vt:lpstr>
      <vt:lpstr>Слайд 9</vt:lpstr>
      <vt:lpstr>Слайд 10</vt:lpstr>
      <vt:lpstr> 1.William the Conqueror built …                      5. The fire burnt until …       a) Buckingham Palace     a) Wednesday       b) the White Tower      b) Tuesday       c) the Houses of Parliament     c) Thursday    2. In the 17th century people built houses of…   6. The fire burnt for…       a) stone       a) four days      b) bricks       b) five days      c)  wood       c) seven days   3. The Great Fire began on …             7. The fire  destroyed ..      a) Sunday        a) 70% of the city      b) Monday        b) 80% of the     city      c) Saturday        c) 90% of the city   4. It started in the house of king’s …      a) baker      b) tailor       c) butcher     </vt:lpstr>
      <vt:lpstr>1. People didn’t think of stopping the fire. They wanted to save their belongings. a)True  b) False  c) I don’t know 2. There was a fire brigade in London in 1666 and it helped people stop the fire. a)True  b) False  c) I don’t know 3. The best way to stop the fire was to ruin the burning house. a)True   b) False  c) I don’t know 4. People tried to stop the fire with buckets of water and fire hooks. a) True  b) False  c) I don’t know 5. In 1666 plague came to England. a) True  b) False  c) I don’t know 6. Many Londoners were not afraid of the plague. a)True   b) False  c) I don’t know 7. The Great Fire of London stopped the plague.  a)True  b) False  c) I don’t know</vt:lpstr>
      <vt:lpstr>The lesson is over. Thank you very much for your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TOWN LIFE.</dc:title>
  <dc:creator>Ирина</dc:creator>
  <cp:lastModifiedBy>Tata</cp:lastModifiedBy>
  <cp:revision>24</cp:revision>
  <dcterms:created xsi:type="dcterms:W3CDTF">2012-11-26T09:27:32Z</dcterms:created>
  <dcterms:modified xsi:type="dcterms:W3CDTF">2013-02-18T19:43:35Z</dcterms:modified>
</cp:coreProperties>
</file>