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7" r:id="rId3"/>
    <p:sldId id="278" r:id="rId4"/>
    <p:sldId id="279" r:id="rId5"/>
    <p:sldId id="280" r:id="rId6"/>
    <p:sldId id="282" r:id="rId7"/>
    <p:sldId id="283" r:id="rId8"/>
    <p:sldId id="284" r:id="rId9"/>
    <p:sldId id="295" r:id="rId10"/>
    <p:sldId id="285" r:id="rId11"/>
    <p:sldId id="298" r:id="rId12"/>
    <p:sldId id="299" r:id="rId13"/>
    <p:sldId id="300" r:id="rId14"/>
    <p:sldId id="296" r:id="rId15"/>
    <p:sldId id="288" r:id="rId16"/>
    <p:sldId id="289" r:id="rId17"/>
    <p:sldId id="301" r:id="rId18"/>
    <p:sldId id="291" r:id="rId19"/>
    <p:sldId id="293" r:id="rId20"/>
    <p:sldId id="294" r:id="rId21"/>
    <p:sldId id="303" r:id="rId22"/>
    <p:sldId id="309" r:id="rId23"/>
    <p:sldId id="304" r:id="rId24"/>
    <p:sldId id="305" r:id="rId25"/>
    <p:sldId id="306" r:id="rId26"/>
    <p:sldId id="310" r:id="rId27"/>
    <p:sldId id="311" r:id="rId28"/>
    <p:sldId id="313" r:id="rId29"/>
    <p:sldId id="281" r:id="rId30"/>
  </p:sldIdLst>
  <p:sldSz cx="9144000" cy="6858000" type="screen4x3"/>
  <p:notesSz cx="69469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95" autoAdjust="0"/>
  </p:normalViewPr>
  <p:slideViewPr>
    <p:cSldViewPr>
      <p:cViewPr varScale="1">
        <p:scale>
          <a:sx n="64" d="100"/>
          <a:sy n="64" d="100"/>
        </p:scale>
        <p:origin x="-108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4A02F9-DFD0-4C25-85C3-B383E575939F}" type="doc">
      <dgm:prSet loTypeId="urn:microsoft.com/office/officeart/2005/8/layout/matrix1" loCatId="matrix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8480A5DD-ABD5-43BB-B4FA-1C66FF0C3419}">
      <dgm:prSet phldrT="[Текст]" custT="1"/>
      <dgm:spPr/>
      <dgm:t>
        <a:bodyPr/>
        <a:lstStyle/>
        <a:p>
          <a:r>
            <a:rPr lang="ru-RU" sz="2800" b="1" dirty="0" smtClean="0"/>
            <a:t>Полезные ископаемые</a:t>
          </a:r>
          <a:endParaRPr lang="ru-RU" sz="2800" b="1" dirty="0"/>
        </a:p>
      </dgm:t>
    </dgm:pt>
    <dgm:pt modelId="{8257CE09-371B-4F40-BC17-72BCBF9C7314}" type="parTrans" cxnId="{732356B5-4A50-4040-98F6-FA4A1AD80C0A}">
      <dgm:prSet/>
      <dgm:spPr/>
      <dgm:t>
        <a:bodyPr/>
        <a:lstStyle/>
        <a:p>
          <a:endParaRPr lang="ru-RU"/>
        </a:p>
      </dgm:t>
    </dgm:pt>
    <dgm:pt modelId="{5C68A6C9-B5F6-4A5A-A541-EFA55039D669}" type="sibTrans" cxnId="{732356B5-4A50-4040-98F6-FA4A1AD80C0A}">
      <dgm:prSet/>
      <dgm:spPr/>
      <dgm:t>
        <a:bodyPr/>
        <a:lstStyle/>
        <a:p>
          <a:endParaRPr lang="ru-RU"/>
        </a:p>
      </dgm:t>
    </dgm:pt>
    <dgm:pt modelId="{1E878EC9-903C-4C5C-97F7-56C934A61636}">
      <dgm:prSet phldrT="[Текст]" custT="1"/>
      <dgm:spPr/>
      <dgm:t>
        <a:bodyPr/>
        <a:lstStyle/>
        <a:p>
          <a:r>
            <a:rPr lang="ru-RU" sz="3200" dirty="0" smtClean="0"/>
            <a:t>Белый</a:t>
          </a:r>
        </a:p>
        <a:p>
          <a:r>
            <a:rPr lang="ru-RU" sz="3200" dirty="0" smtClean="0"/>
            <a:t>Прочный </a:t>
          </a:r>
        </a:p>
        <a:p>
          <a:r>
            <a:rPr lang="ru-RU" sz="3200" dirty="0" smtClean="0"/>
            <a:t>Твёрдый </a:t>
          </a:r>
          <a:endParaRPr lang="ru-RU" sz="3200" dirty="0"/>
        </a:p>
      </dgm:t>
    </dgm:pt>
    <dgm:pt modelId="{17DF0C88-EA3C-463E-A502-686B4D7A681B}" type="parTrans" cxnId="{5FEA18D7-6A21-4B7E-8C4D-8F343D73251E}">
      <dgm:prSet/>
      <dgm:spPr/>
      <dgm:t>
        <a:bodyPr/>
        <a:lstStyle/>
        <a:p>
          <a:endParaRPr lang="ru-RU"/>
        </a:p>
      </dgm:t>
    </dgm:pt>
    <dgm:pt modelId="{DCC8CE90-0C63-4221-A3E4-94D2BB7EC76E}" type="sibTrans" cxnId="{5FEA18D7-6A21-4B7E-8C4D-8F343D73251E}">
      <dgm:prSet/>
      <dgm:spPr/>
      <dgm:t>
        <a:bodyPr/>
        <a:lstStyle/>
        <a:p>
          <a:endParaRPr lang="ru-RU"/>
        </a:p>
      </dgm:t>
    </dgm:pt>
    <dgm:pt modelId="{B87EF7EF-3F4F-4B90-B42E-8EB279657332}">
      <dgm:prSet phldrT="[Текст]" custT="1"/>
      <dgm:spPr/>
      <dgm:t>
        <a:bodyPr/>
        <a:lstStyle/>
        <a:p>
          <a:endParaRPr lang="ru-RU" sz="3200" dirty="0" smtClean="0"/>
        </a:p>
        <a:p>
          <a:r>
            <a:rPr lang="ru-RU" sz="3200" dirty="0" smtClean="0"/>
            <a:t>Зернистый </a:t>
          </a:r>
        </a:p>
        <a:p>
          <a:r>
            <a:rPr lang="ru-RU" sz="3200" dirty="0" smtClean="0"/>
            <a:t>Прочный</a:t>
          </a:r>
        </a:p>
        <a:p>
          <a:r>
            <a:rPr lang="ru-RU" sz="3200" dirty="0" smtClean="0"/>
            <a:t>Твёрдый  </a:t>
          </a:r>
        </a:p>
        <a:p>
          <a:endParaRPr lang="ru-RU" sz="3200" dirty="0"/>
        </a:p>
      </dgm:t>
    </dgm:pt>
    <dgm:pt modelId="{4028986C-2F78-4B63-B00C-EC86EF06BA3B}" type="parTrans" cxnId="{64DF36CE-8105-4791-B567-E78A478C44FD}">
      <dgm:prSet/>
      <dgm:spPr/>
      <dgm:t>
        <a:bodyPr/>
        <a:lstStyle/>
        <a:p>
          <a:endParaRPr lang="ru-RU"/>
        </a:p>
      </dgm:t>
    </dgm:pt>
    <dgm:pt modelId="{6B0F975A-ACA5-4625-A67A-4B4B43F7AD33}" type="sibTrans" cxnId="{64DF36CE-8105-4791-B567-E78A478C44FD}">
      <dgm:prSet/>
      <dgm:spPr/>
      <dgm:t>
        <a:bodyPr/>
        <a:lstStyle/>
        <a:p>
          <a:endParaRPr lang="ru-RU"/>
        </a:p>
      </dgm:t>
    </dgm:pt>
    <dgm:pt modelId="{EE370000-7CEE-4838-AFD1-55DAFD82BDDD}">
      <dgm:prSet phldrT="[Текст]" custT="1"/>
      <dgm:spPr/>
      <dgm:t>
        <a:bodyPr/>
        <a:lstStyle/>
        <a:p>
          <a:r>
            <a:rPr lang="ru-RU" sz="3200" dirty="0" smtClean="0"/>
            <a:t>Сыпучий </a:t>
          </a:r>
        </a:p>
        <a:p>
          <a:r>
            <a:rPr lang="ru-RU" sz="3200" dirty="0" smtClean="0"/>
            <a:t>Жёлтый </a:t>
          </a:r>
        </a:p>
        <a:p>
          <a:r>
            <a:rPr lang="ru-RU" sz="3200" dirty="0" smtClean="0"/>
            <a:t>В виде крупинок</a:t>
          </a:r>
          <a:endParaRPr lang="ru-RU" sz="3200" dirty="0"/>
        </a:p>
      </dgm:t>
    </dgm:pt>
    <dgm:pt modelId="{AC92CE8C-8E57-4833-B679-BBB8F7A95B41}" type="parTrans" cxnId="{668561F6-CB30-4ACE-AAA8-BDB7FEC79A32}">
      <dgm:prSet/>
      <dgm:spPr/>
      <dgm:t>
        <a:bodyPr/>
        <a:lstStyle/>
        <a:p>
          <a:endParaRPr lang="ru-RU"/>
        </a:p>
      </dgm:t>
    </dgm:pt>
    <dgm:pt modelId="{5B8911FE-F728-43DB-A107-FB94EF0FD258}" type="sibTrans" cxnId="{668561F6-CB30-4ACE-AAA8-BDB7FEC79A32}">
      <dgm:prSet/>
      <dgm:spPr/>
      <dgm:t>
        <a:bodyPr/>
        <a:lstStyle/>
        <a:p>
          <a:endParaRPr lang="ru-RU"/>
        </a:p>
      </dgm:t>
    </dgm:pt>
    <dgm:pt modelId="{DA4619FF-5F2B-4436-B473-920F0832CB19}">
      <dgm:prSet phldrT="[Текст]" custT="1"/>
      <dgm:spPr/>
      <dgm:t>
        <a:bodyPr/>
        <a:lstStyle/>
        <a:p>
          <a:r>
            <a:rPr lang="ru-RU" sz="3200" dirty="0" smtClean="0"/>
            <a:t>Чёрный</a:t>
          </a:r>
        </a:p>
        <a:p>
          <a:r>
            <a:rPr lang="ru-RU" sz="3200" dirty="0" smtClean="0"/>
            <a:t>Хрупкий </a:t>
          </a:r>
        </a:p>
        <a:p>
          <a:r>
            <a:rPr lang="ru-RU" sz="3200" dirty="0" smtClean="0"/>
            <a:t>Твёрдый </a:t>
          </a:r>
          <a:endParaRPr lang="ru-RU" sz="3200" dirty="0"/>
        </a:p>
      </dgm:t>
    </dgm:pt>
    <dgm:pt modelId="{483B4CB6-D044-4476-B757-7F27E75D8E4F}" type="parTrans" cxnId="{2CECBC4F-7C9D-4D8C-B20F-F2C5D64364C3}">
      <dgm:prSet/>
      <dgm:spPr/>
      <dgm:t>
        <a:bodyPr/>
        <a:lstStyle/>
        <a:p>
          <a:endParaRPr lang="ru-RU"/>
        </a:p>
      </dgm:t>
    </dgm:pt>
    <dgm:pt modelId="{8B793032-8247-4CAD-B925-22B4CC7D8D23}" type="sibTrans" cxnId="{2CECBC4F-7C9D-4D8C-B20F-F2C5D64364C3}">
      <dgm:prSet/>
      <dgm:spPr/>
      <dgm:t>
        <a:bodyPr/>
        <a:lstStyle/>
        <a:p>
          <a:endParaRPr lang="ru-RU"/>
        </a:p>
      </dgm:t>
    </dgm:pt>
    <dgm:pt modelId="{27B0A09D-0BB0-4010-9B29-4A26472F538D}" type="pres">
      <dgm:prSet presAssocID="{2C4A02F9-DFD0-4C25-85C3-B383E575939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E95CDA-3659-4253-8132-379050ADEC32}" type="pres">
      <dgm:prSet presAssocID="{2C4A02F9-DFD0-4C25-85C3-B383E575939F}" presName="matrix" presStyleCnt="0"/>
      <dgm:spPr/>
    </dgm:pt>
    <dgm:pt modelId="{497C5AB4-B053-4B6A-A587-BD981BCC10E3}" type="pres">
      <dgm:prSet presAssocID="{2C4A02F9-DFD0-4C25-85C3-B383E575939F}" presName="tile1" presStyleLbl="node1" presStyleIdx="0" presStyleCnt="4" custLinFactNeighborX="130" custLinFactNeighborY="1894"/>
      <dgm:spPr/>
      <dgm:t>
        <a:bodyPr/>
        <a:lstStyle/>
        <a:p>
          <a:endParaRPr lang="ru-RU"/>
        </a:p>
      </dgm:t>
    </dgm:pt>
    <dgm:pt modelId="{A2469299-17CF-475C-BA60-9E6EFCE88501}" type="pres">
      <dgm:prSet presAssocID="{2C4A02F9-DFD0-4C25-85C3-B383E575939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255CD-4B87-46F8-98C2-6A8ECC69B7DD}" type="pres">
      <dgm:prSet presAssocID="{2C4A02F9-DFD0-4C25-85C3-B383E575939F}" presName="tile2" presStyleLbl="node1" presStyleIdx="1" presStyleCnt="4"/>
      <dgm:spPr/>
      <dgm:t>
        <a:bodyPr/>
        <a:lstStyle/>
        <a:p>
          <a:endParaRPr lang="ru-RU"/>
        </a:p>
      </dgm:t>
    </dgm:pt>
    <dgm:pt modelId="{E8377DA8-1EF0-4A14-9C61-7D46782DFD0F}" type="pres">
      <dgm:prSet presAssocID="{2C4A02F9-DFD0-4C25-85C3-B383E575939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32244-663D-414D-90C0-ADCD9DE3656F}" type="pres">
      <dgm:prSet presAssocID="{2C4A02F9-DFD0-4C25-85C3-B383E575939F}" presName="tile3" presStyleLbl="node1" presStyleIdx="2" presStyleCnt="4"/>
      <dgm:spPr/>
      <dgm:t>
        <a:bodyPr/>
        <a:lstStyle/>
        <a:p>
          <a:endParaRPr lang="ru-RU"/>
        </a:p>
      </dgm:t>
    </dgm:pt>
    <dgm:pt modelId="{88CD24A2-7C02-4562-84D0-D21584784A39}" type="pres">
      <dgm:prSet presAssocID="{2C4A02F9-DFD0-4C25-85C3-B383E575939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93ACC-B90D-4451-9D6B-75CC1A4C5C9D}" type="pres">
      <dgm:prSet presAssocID="{2C4A02F9-DFD0-4C25-85C3-B383E575939F}" presName="tile4" presStyleLbl="node1" presStyleIdx="3" presStyleCnt="4"/>
      <dgm:spPr/>
      <dgm:t>
        <a:bodyPr/>
        <a:lstStyle/>
        <a:p>
          <a:endParaRPr lang="ru-RU"/>
        </a:p>
      </dgm:t>
    </dgm:pt>
    <dgm:pt modelId="{704DC449-D595-478D-B8D1-AF48D01D4053}" type="pres">
      <dgm:prSet presAssocID="{2C4A02F9-DFD0-4C25-85C3-B383E575939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4045B-B84D-46AD-97BB-B48B435F7AA5}" type="pres">
      <dgm:prSet presAssocID="{2C4A02F9-DFD0-4C25-85C3-B383E575939F}" presName="centerTile" presStyleLbl="fgShp" presStyleIdx="0" presStyleCnt="1" custScaleX="118056" custLinFactNeighborX="-216" custLinFactNeighborY="57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2133FCD9-FCBB-4B25-9829-62771346F0DF}" type="presOf" srcId="{1E878EC9-903C-4C5C-97F7-56C934A61636}" destId="{A2469299-17CF-475C-BA60-9E6EFCE88501}" srcOrd="1" destOrd="0" presId="urn:microsoft.com/office/officeart/2005/8/layout/matrix1"/>
    <dgm:cxn modelId="{FF2D555B-E2C8-408F-B284-54516903B88D}" type="presOf" srcId="{B87EF7EF-3F4F-4B90-B42E-8EB279657332}" destId="{E8377DA8-1EF0-4A14-9C61-7D46782DFD0F}" srcOrd="1" destOrd="0" presId="urn:microsoft.com/office/officeart/2005/8/layout/matrix1"/>
    <dgm:cxn modelId="{BACECF1A-7ED1-4FB3-8DB4-85E5FC166CED}" type="presOf" srcId="{8480A5DD-ABD5-43BB-B4FA-1C66FF0C3419}" destId="{4714045B-B84D-46AD-97BB-B48B435F7AA5}" srcOrd="0" destOrd="0" presId="urn:microsoft.com/office/officeart/2005/8/layout/matrix1"/>
    <dgm:cxn modelId="{B0A8294E-F58C-410D-ACDD-A5254CDE1471}" type="presOf" srcId="{DA4619FF-5F2B-4436-B473-920F0832CB19}" destId="{704DC449-D595-478D-B8D1-AF48D01D4053}" srcOrd="1" destOrd="0" presId="urn:microsoft.com/office/officeart/2005/8/layout/matrix1"/>
    <dgm:cxn modelId="{668561F6-CB30-4ACE-AAA8-BDB7FEC79A32}" srcId="{8480A5DD-ABD5-43BB-B4FA-1C66FF0C3419}" destId="{EE370000-7CEE-4838-AFD1-55DAFD82BDDD}" srcOrd="2" destOrd="0" parTransId="{AC92CE8C-8E57-4833-B679-BBB8F7A95B41}" sibTransId="{5B8911FE-F728-43DB-A107-FB94EF0FD258}"/>
    <dgm:cxn modelId="{B499E745-6BD9-4DF7-966C-3CE59C359AD8}" type="presOf" srcId="{1E878EC9-903C-4C5C-97F7-56C934A61636}" destId="{497C5AB4-B053-4B6A-A587-BD981BCC10E3}" srcOrd="0" destOrd="0" presId="urn:microsoft.com/office/officeart/2005/8/layout/matrix1"/>
    <dgm:cxn modelId="{AF877515-F9EB-41C3-9FFE-AB80EF723A5D}" type="presOf" srcId="{B87EF7EF-3F4F-4B90-B42E-8EB279657332}" destId="{5AB255CD-4B87-46F8-98C2-6A8ECC69B7DD}" srcOrd="0" destOrd="0" presId="urn:microsoft.com/office/officeart/2005/8/layout/matrix1"/>
    <dgm:cxn modelId="{6842B167-6461-46E4-BF6F-425FA0ADF31F}" type="presOf" srcId="{EE370000-7CEE-4838-AFD1-55DAFD82BDDD}" destId="{13332244-663D-414D-90C0-ADCD9DE3656F}" srcOrd="0" destOrd="0" presId="urn:microsoft.com/office/officeart/2005/8/layout/matrix1"/>
    <dgm:cxn modelId="{5FEA18D7-6A21-4B7E-8C4D-8F343D73251E}" srcId="{8480A5DD-ABD5-43BB-B4FA-1C66FF0C3419}" destId="{1E878EC9-903C-4C5C-97F7-56C934A61636}" srcOrd="0" destOrd="0" parTransId="{17DF0C88-EA3C-463E-A502-686B4D7A681B}" sibTransId="{DCC8CE90-0C63-4221-A3E4-94D2BB7EC76E}"/>
    <dgm:cxn modelId="{31DD8395-0039-4A52-973E-30457596DD0B}" type="presOf" srcId="{EE370000-7CEE-4838-AFD1-55DAFD82BDDD}" destId="{88CD24A2-7C02-4562-84D0-D21584784A39}" srcOrd="1" destOrd="0" presId="urn:microsoft.com/office/officeart/2005/8/layout/matrix1"/>
    <dgm:cxn modelId="{64DF36CE-8105-4791-B567-E78A478C44FD}" srcId="{8480A5DD-ABD5-43BB-B4FA-1C66FF0C3419}" destId="{B87EF7EF-3F4F-4B90-B42E-8EB279657332}" srcOrd="1" destOrd="0" parTransId="{4028986C-2F78-4B63-B00C-EC86EF06BA3B}" sibTransId="{6B0F975A-ACA5-4625-A67A-4B4B43F7AD33}"/>
    <dgm:cxn modelId="{732356B5-4A50-4040-98F6-FA4A1AD80C0A}" srcId="{2C4A02F9-DFD0-4C25-85C3-B383E575939F}" destId="{8480A5DD-ABD5-43BB-B4FA-1C66FF0C3419}" srcOrd="0" destOrd="0" parTransId="{8257CE09-371B-4F40-BC17-72BCBF9C7314}" sibTransId="{5C68A6C9-B5F6-4A5A-A541-EFA55039D669}"/>
    <dgm:cxn modelId="{E337587B-F35D-4114-B039-843DB05C450E}" type="presOf" srcId="{DA4619FF-5F2B-4436-B473-920F0832CB19}" destId="{C1393ACC-B90D-4451-9D6B-75CC1A4C5C9D}" srcOrd="0" destOrd="0" presId="urn:microsoft.com/office/officeart/2005/8/layout/matrix1"/>
    <dgm:cxn modelId="{B432A002-0796-4C8C-A1F9-E8BE9F4DB5AC}" type="presOf" srcId="{2C4A02F9-DFD0-4C25-85C3-B383E575939F}" destId="{27B0A09D-0BB0-4010-9B29-4A26472F538D}" srcOrd="0" destOrd="0" presId="urn:microsoft.com/office/officeart/2005/8/layout/matrix1"/>
    <dgm:cxn modelId="{2CECBC4F-7C9D-4D8C-B20F-F2C5D64364C3}" srcId="{8480A5DD-ABD5-43BB-B4FA-1C66FF0C3419}" destId="{DA4619FF-5F2B-4436-B473-920F0832CB19}" srcOrd="3" destOrd="0" parTransId="{483B4CB6-D044-4476-B757-7F27E75D8E4F}" sibTransId="{8B793032-8247-4CAD-B925-22B4CC7D8D23}"/>
    <dgm:cxn modelId="{5F1FF577-90C4-4BA9-89E1-528BC88BD28C}" type="presParOf" srcId="{27B0A09D-0BB0-4010-9B29-4A26472F538D}" destId="{78E95CDA-3659-4253-8132-379050ADEC32}" srcOrd="0" destOrd="0" presId="urn:microsoft.com/office/officeart/2005/8/layout/matrix1"/>
    <dgm:cxn modelId="{2771A7E0-1553-4E0A-A2E1-52F99A3765C1}" type="presParOf" srcId="{78E95CDA-3659-4253-8132-379050ADEC32}" destId="{497C5AB4-B053-4B6A-A587-BD981BCC10E3}" srcOrd="0" destOrd="0" presId="urn:microsoft.com/office/officeart/2005/8/layout/matrix1"/>
    <dgm:cxn modelId="{CB28F517-1CA5-4578-8D35-B93AC5BAFF97}" type="presParOf" srcId="{78E95CDA-3659-4253-8132-379050ADEC32}" destId="{A2469299-17CF-475C-BA60-9E6EFCE88501}" srcOrd="1" destOrd="0" presId="urn:microsoft.com/office/officeart/2005/8/layout/matrix1"/>
    <dgm:cxn modelId="{082AA421-6214-4A07-823E-6F9AC5C6E9D3}" type="presParOf" srcId="{78E95CDA-3659-4253-8132-379050ADEC32}" destId="{5AB255CD-4B87-46F8-98C2-6A8ECC69B7DD}" srcOrd="2" destOrd="0" presId="urn:microsoft.com/office/officeart/2005/8/layout/matrix1"/>
    <dgm:cxn modelId="{A44D7A56-62EC-48A7-96B3-F47C30505421}" type="presParOf" srcId="{78E95CDA-3659-4253-8132-379050ADEC32}" destId="{E8377DA8-1EF0-4A14-9C61-7D46782DFD0F}" srcOrd="3" destOrd="0" presId="urn:microsoft.com/office/officeart/2005/8/layout/matrix1"/>
    <dgm:cxn modelId="{6323B9F5-5204-48DD-A16E-B2DA6BFD199F}" type="presParOf" srcId="{78E95CDA-3659-4253-8132-379050ADEC32}" destId="{13332244-663D-414D-90C0-ADCD9DE3656F}" srcOrd="4" destOrd="0" presId="urn:microsoft.com/office/officeart/2005/8/layout/matrix1"/>
    <dgm:cxn modelId="{54982718-83A2-477C-97C4-04AFEEF16F5F}" type="presParOf" srcId="{78E95CDA-3659-4253-8132-379050ADEC32}" destId="{88CD24A2-7C02-4562-84D0-D21584784A39}" srcOrd="5" destOrd="0" presId="urn:microsoft.com/office/officeart/2005/8/layout/matrix1"/>
    <dgm:cxn modelId="{D5EE9C54-8908-430D-B48A-515DE80619EF}" type="presParOf" srcId="{78E95CDA-3659-4253-8132-379050ADEC32}" destId="{C1393ACC-B90D-4451-9D6B-75CC1A4C5C9D}" srcOrd="6" destOrd="0" presId="urn:microsoft.com/office/officeart/2005/8/layout/matrix1"/>
    <dgm:cxn modelId="{AE1A0D5A-BC47-4910-BE5C-90C9C5DE5568}" type="presParOf" srcId="{78E95CDA-3659-4253-8132-379050ADEC32}" destId="{704DC449-D595-478D-B8D1-AF48D01D4053}" srcOrd="7" destOrd="0" presId="urn:microsoft.com/office/officeart/2005/8/layout/matrix1"/>
    <dgm:cxn modelId="{C820EE42-8549-4CC8-8403-4AD5C75C4516}" type="presParOf" srcId="{27B0A09D-0BB0-4010-9B29-4A26472F538D}" destId="{4714045B-B84D-46AD-97BB-B48B435F7AA5}" srcOrd="1" destOrd="0" presId="urn:microsoft.com/office/officeart/2005/8/layout/matrix1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0FD22CAB-D3DC-4E23-9D3E-02D96E722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7AB08D97-2C29-43F6-B2E4-1D0CDEBD3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2438400" y="2133600"/>
            <a:ext cx="5562600" cy="1774825"/>
          </a:xfr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962400"/>
            <a:ext cx="5562600" cy="990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204A7-1FFB-4A88-BE83-10692456E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A606C-C446-4F06-8453-99902D6F6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53250" y="274638"/>
            <a:ext cx="1962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274638"/>
            <a:ext cx="57340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DC921-BB7A-4F10-A723-DE9BA57F80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4707-8281-4FF0-8C08-04879E822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8DD76-861E-40B7-9A26-4E0B8D54B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A5663-D8C1-4C9E-AF62-FF25B962F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8D2D9-9E20-40CC-97D5-AC7B68F35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86D1B-98E8-4ACE-B67D-CE5EAC801C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7AA4E-CBCC-4DF7-AC55-534F8CC08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28F6A-06CE-4018-8067-1B1887803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4F24B-5BEA-4661-BF76-C11266755E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74638"/>
            <a:ext cx="784860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286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4876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400800"/>
            <a:ext cx="1295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F649D79-565E-49F6-8B0B-07BD1FB0C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slow">
    <p:zoom/>
  </p:transition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6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24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16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8.xml"/><Relationship Id="rId1" Type="http://schemas.openxmlformats.org/officeDocument/2006/relationships/audio" Target="file:///L:\&#1091;&#1088;&#1086;&#1082;\nash_kraj.mp3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uralpolit.ru/74/econom/tek/id_240501.html" TargetMode="External"/><Relationship Id="rId13" Type="http://schemas.openxmlformats.org/officeDocument/2006/relationships/hyperlink" Target="http://www.megabook.ru/" TargetMode="External"/><Relationship Id="rId18" Type="http://schemas.openxmlformats.org/officeDocument/2006/relationships/hyperlink" Target="http://www.vtb32.ru/" TargetMode="External"/><Relationship Id="rId26" Type="http://schemas.openxmlformats.org/officeDocument/2006/relationships/hyperlink" Target="http://tvorus.wordpress.com/2009/06/22/%d0%b3%d1%80%d0%b0%d0%bd%d0%b8%d1%82/" TargetMode="External"/><Relationship Id="rId39" Type="http://schemas.openxmlformats.org/officeDocument/2006/relationships/hyperlink" Target="http://www.mamba.ru/" TargetMode="External"/><Relationship Id="rId3" Type="http://schemas.openxmlformats.org/officeDocument/2006/relationships/hyperlink" Target="http://900igr.net/kartinki/khimija/Uglevodorody/035-Karta-Tulskoj-oblasti-s-poleznymi-iskopaemymi.html" TargetMode="External"/><Relationship Id="rId21" Type="http://schemas.openxmlformats.org/officeDocument/2006/relationships/hyperlink" Target="http://raw.promoserver.ru/wzraddh.html" TargetMode="External"/><Relationship Id="rId34" Type="http://schemas.openxmlformats.org/officeDocument/2006/relationships/hyperlink" Target="http://www.protown.ru/russia/obl/articles/3404.html" TargetMode="External"/><Relationship Id="rId7" Type="http://schemas.openxmlformats.org/officeDocument/2006/relationships/hyperlink" Target="http://24smi.com/info/region/3/?page=209" TargetMode="External"/><Relationship Id="rId12" Type="http://schemas.openxmlformats.org/officeDocument/2006/relationships/hyperlink" Target="http://forexaw.com/TERMs/GSM/l117_%D0%94%D0%BE%D0%B1%D1%8B%D1%87%D0%B0_%D0%BD%D0%B5%D1%84%D1%82%D0%B8_extraction_of_oil_%D0%BD%D0%B5%D1%84%D1%82%D0%B5%D0%B4%D0%BE%D0%B1%D1%8B%D1%87%D0%B0" TargetMode="External"/><Relationship Id="rId17" Type="http://schemas.openxmlformats.org/officeDocument/2006/relationships/hyperlink" Target="http://ru.picscdn.com/domain/stupenki.org/" TargetMode="External"/><Relationship Id="rId25" Type="http://schemas.openxmlformats.org/officeDocument/2006/relationships/hyperlink" Target="http://www.vecherka.donetsk.ua/" TargetMode="External"/><Relationship Id="rId33" Type="http://schemas.openxmlformats.org/officeDocument/2006/relationships/hyperlink" Target="http://www.protown.ru/" TargetMode="External"/><Relationship Id="rId38" Type="http://schemas.openxmlformats.org/officeDocument/2006/relationships/hyperlink" Target="http://allforchildren.ru/" TargetMode="External"/><Relationship Id="rId2" Type="http://schemas.openxmlformats.org/officeDocument/2006/relationships/hyperlink" Target="http://www.perm-most.ru/" TargetMode="External"/><Relationship Id="rId16" Type="http://schemas.openxmlformats.org/officeDocument/2006/relationships/hyperlink" Target="http://gazneftnet.ru/?p=272" TargetMode="External"/><Relationship Id="rId20" Type="http://schemas.openxmlformats.org/officeDocument/2006/relationships/hyperlink" Target="http://www.carbune.md/noutatiru.html" TargetMode="External"/><Relationship Id="rId29" Type="http://schemas.openxmlformats.org/officeDocument/2006/relationships/hyperlink" Target="http://young.rzd.ru/isvp/public/young?STRUCTURE_ID=5043&amp;layer_id=3833&amp;refererLayerId=3832&amp;id=59767" TargetMode="External"/><Relationship Id="rId41" Type="http://schemas.openxmlformats.org/officeDocument/2006/relationships/hyperlink" Target="http://www.edu54.ru/node/19866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vestinginrussia.ru/" TargetMode="External"/><Relationship Id="rId11" Type="http://schemas.openxmlformats.org/officeDocument/2006/relationships/hyperlink" Target="http://www.novoteka.ru/" TargetMode="External"/><Relationship Id="rId24" Type="http://schemas.openxmlformats.org/officeDocument/2006/relationships/hyperlink" Target="http://www.scan-interfax.ru/" TargetMode="External"/><Relationship Id="rId32" Type="http://schemas.openxmlformats.org/officeDocument/2006/relationships/hyperlink" Target="http://www.uude.ru/" TargetMode="External"/><Relationship Id="rId37" Type="http://schemas.openxmlformats.org/officeDocument/2006/relationships/hyperlink" Target="http://www.travelbp.ru/" TargetMode="External"/><Relationship Id="rId40" Type="http://schemas.openxmlformats.org/officeDocument/2006/relationships/hyperlink" Target="http://gendos.ucoz.ru/publ/smajly/smajly/127-2-2" TargetMode="External"/><Relationship Id="rId5" Type="http://schemas.openxmlformats.org/officeDocument/2006/relationships/hyperlink" Target="http://www.tula.rodgor.ru/" TargetMode="External"/><Relationship Id="rId15" Type="http://schemas.openxmlformats.org/officeDocument/2006/relationships/hyperlink" Target="http://ru.picscdn.com/domain/amorphicrobotworks.org/" TargetMode="External"/><Relationship Id="rId23" Type="http://schemas.openxmlformats.org/officeDocument/2006/relationships/hyperlink" Target="http://mobile.olx.ru/item/gallery/171844014" TargetMode="External"/><Relationship Id="rId28" Type="http://schemas.openxmlformats.org/officeDocument/2006/relationships/hyperlink" Target="http://prikol.bigmir.net/view/99398/" TargetMode="External"/><Relationship Id="rId36" Type="http://schemas.openxmlformats.org/officeDocument/2006/relationships/hyperlink" Target="http://blogs.korrespondent.net/users/blog/mygnewsmaker/a35361" TargetMode="External"/><Relationship Id="rId10" Type="http://schemas.openxmlformats.org/officeDocument/2006/relationships/hyperlink" Target="http://www.israelonline.ru/" TargetMode="External"/><Relationship Id="rId19" Type="http://schemas.openxmlformats.org/officeDocument/2006/relationships/hyperlink" Target="http://somecat.ru/group?group=2378&amp;type=items&amp;page=1" TargetMode="External"/><Relationship Id="rId31" Type="http://schemas.openxmlformats.org/officeDocument/2006/relationships/hyperlink" Target="http://wwuuz.com/5926" TargetMode="External"/><Relationship Id="rId4" Type="http://schemas.openxmlformats.org/officeDocument/2006/relationships/hyperlink" Target="http://www.tounb.ru/" TargetMode="External"/><Relationship Id="rId9" Type="http://schemas.openxmlformats.org/officeDocument/2006/relationships/hyperlink" Target="http://tekina.ucoz.ru/index/shkolnye/0-39" TargetMode="External"/><Relationship Id="rId14" Type="http://schemas.openxmlformats.org/officeDocument/2006/relationships/hyperlink" Target="http://my-china.ru/tek-2.html" TargetMode="External"/><Relationship Id="rId22" Type="http://schemas.openxmlformats.org/officeDocument/2006/relationships/hyperlink" Target="http://www.gorod.cn.ua/" TargetMode="External"/><Relationship Id="rId27" Type="http://schemas.openxmlformats.org/officeDocument/2006/relationships/hyperlink" Target="http://www.liveinternet.ru/" TargetMode="External"/><Relationship Id="rId30" Type="http://schemas.openxmlformats.org/officeDocument/2006/relationships/hyperlink" Target="http://archives.maillist.ru/19752/1043494.html" TargetMode="External"/><Relationship Id="rId35" Type="http://schemas.openxmlformats.org/officeDocument/2006/relationships/hyperlink" Target="http://fotki.yandex.ru/users/iwanov-yuri/view/416263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tolkslovar.ru/z5684.html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244475"/>
            <a:ext cx="8382000" cy="2279650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5088" y="5029200"/>
            <a:ext cx="6473825" cy="152400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6988" y="2352675"/>
            <a:ext cx="3925887" cy="2695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582612"/>
          </a:xfrm>
        </p:spPr>
        <p:txBody>
          <a:bodyPr/>
          <a:lstStyle/>
          <a:p>
            <a:pPr algn="ctr"/>
            <a:r>
              <a:rPr lang="ru-RU" b="1" smtClean="0"/>
              <a:t>Нефть</a:t>
            </a:r>
            <a:r>
              <a:rPr lang="ru-RU" smtClean="0"/>
              <a:t> 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675" y="781050"/>
            <a:ext cx="4395788" cy="3059113"/>
          </a:xfrm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5650" y="781050"/>
            <a:ext cx="4486275" cy="3089275"/>
          </a:xfrm>
          <a:prstGeom prst="rect">
            <a:avLst/>
          </a:prstGeom>
          <a:noFill/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0013" y="3786188"/>
            <a:ext cx="4078287" cy="29987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57200" y="785813"/>
            <a:ext cx="3614738" cy="714375"/>
          </a:xfrm>
        </p:spPr>
        <p:txBody>
          <a:bodyPr/>
          <a:lstStyle/>
          <a:p>
            <a:r>
              <a:rPr lang="ru-RU" sz="3200" smtClean="0"/>
              <a:t>Добыча нефти </a:t>
            </a:r>
          </a:p>
        </p:txBody>
      </p:sp>
      <p:sp>
        <p:nvSpPr>
          <p:cNvPr id="25602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3200" smtClean="0"/>
          </a:p>
          <a:p>
            <a:r>
              <a:rPr lang="ru-RU" sz="3200" smtClean="0"/>
              <a:t>Чтобы добыть нефть люди бурят глубокие скважины и строят буровые установки на суше …</a:t>
            </a:r>
          </a:p>
          <a:p>
            <a:endParaRPr lang="ru-RU" smtClean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95750" y="487363"/>
            <a:ext cx="4073525" cy="5419725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868362"/>
          </a:xfrm>
        </p:spPr>
        <p:txBody>
          <a:bodyPr/>
          <a:lstStyle/>
          <a:p>
            <a:pPr algn="ctr"/>
            <a:r>
              <a:rPr lang="ru-RU" smtClean="0"/>
              <a:t>… и в море</a:t>
            </a: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4225" y="1920875"/>
            <a:ext cx="5346700" cy="3889375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725487"/>
          </a:xfrm>
        </p:spPr>
        <p:txBody>
          <a:bodyPr/>
          <a:lstStyle/>
          <a:p>
            <a:pPr algn="just"/>
            <a:r>
              <a:rPr lang="ru-RU" b="1" smtClean="0"/>
              <a:t>           Природный газ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6675" y="2066925"/>
            <a:ext cx="5022850" cy="4314825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719138"/>
            <a:ext cx="4851400" cy="46339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796925"/>
          </a:xfrm>
        </p:spPr>
        <p:txBody>
          <a:bodyPr/>
          <a:lstStyle/>
          <a:p>
            <a:pPr algn="ctr"/>
            <a:r>
              <a:rPr lang="ru-RU" b="1" smtClean="0"/>
              <a:t>Торф 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988" y="1146175"/>
            <a:ext cx="3297237" cy="6370638"/>
          </a:xfrm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7763" y="2493963"/>
            <a:ext cx="5194300" cy="7753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>Железная руда</a:t>
            </a:r>
          </a:p>
        </p:txBody>
      </p:sp>
      <p:sp>
        <p:nvSpPr>
          <p:cNvPr id="29698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mtClean="0"/>
              <a:t>   </a:t>
            </a:r>
          </a:p>
          <a:p>
            <a:pPr>
              <a:buFontTx/>
              <a:buNone/>
            </a:pPr>
            <a:r>
              <a:rPr lang="ru-RU" smtClean="0"/>
              <a:t>    Выплавляют сталь и чугун, а из них делают ножи, ножницы, рельсы, вагоны, детали машин и многое другое.  </a:t>
            </a:r>
          </a:p>
        </p:txBody>
      </p:sp>
      <p:pic>
        <p:nvPicPr>
          <p:cNvPr id="20481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14463"/>
            <a:ext cx="5145088" cy="4668837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654050"/>
          </a:xfrm>
        </p:spPr>
        <p:txBody>
          <a:bodyPr/>
          <a:lstStyle/>
          <a:p>
            <a:pPr algn="ctr"/>
            <a:r>
              <a:rPr lang="ru-RU" b="1" smtClean="0"/>
              <a:t>Строительные материалы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3713" y="4206875"/>
            <a:ext cx="3340100" cy="2266950"/>
          </a:xfr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1493838"/>
            <a:ext cx="3224212" cy="2011362"/>
          </a:xfrm>
          <a:prstGeom prst="rect">
            <a:avLst/>
          </a:prstGeom>
          <a:noFill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5713" y="4206875"/>
            <a:ext cx="3060700" cy="2193925"/>
          </a:xfrm>
          <a:prstGeom prst="rect">
            <a:avLst/>
          </a:prstGeom>
          <a:noFill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6013" y="1493838"/>
            <a:ext cx="3224212" cy="1944687"/>
          </a:xfrm>
          <a:prstGeom prst="rect">
            <a:avLst/>
          </a:prstGeom>
          <a:noFill/>
        </p:spPr>
      </p:pic>
      <p:pic>
        <p:nvPicPr>
          <p:cNvPr id="17" name="Прямоугольник 1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9963" y="742950"/>
            <a:ext cx="3657600" cy="708025"/>
          </a:xfrm>
          <a:prstGeom prst="rect">
            <a:avLst/>
          </a:prstGeom>
          <a:noFill/>
        </p:spPr>
      </p:pic>
      <p:pic>
        <p:nvPicPr>
          <p:cNvPr id="18" name="Прямоугольник 1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963" y="742950"/>
            <a:ext cx="3297237" cy="708025"/>
          </a:xfrm>
          <a:prstGeom prst="rect">
            <a:avLst/>
          </a:prstGeom>
          <a:noFill/>
        </p:spPr>
      </p:pic>
      <p:pic>
        <p:nvPicPr>
          <p:cNvPr id="19" name="Прямоугольник 18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0688" y="3455988"/>
            <a:ext cx="2944812" cy="708025"/>
          </a:xfrm>
          <a:prstGeom prst="rect">
            <a:avLst/>
          </a:prstGeom>
          <a:noFill/>
        </p:spPr>
      </p:pic>
      <p:pic>
        <p:nvPicPr>
          <p:cNvPr id="20" name="Прямоугольник 19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38675" y="3389313"/>
            <a:ext cx="3871913" cy="7016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868362"/>
          </a:xfrm>
        </p:spPr>
        <p:txBody>
          <a:bodyPr/>
          <a:lstStyle/>
          <a:p>
            <a:pPr algn="ctr"/>
            <a:r>
              <a:rPr lang="ru-RU" sz="5400" b="1" smtClean="0"/>
              <a:t>Соль 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3500438"/>
            <a:ext cx="3905250" cy="3048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00417">
            <a:off x="4806950" y="1804988"/>
            <a:ext cx="3889375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60948">
            <a:off x="958850" y="974725"/>
            <a:ext cx="2952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654050"/>
          </a:xfrm>
        </p:spPr>
        <p:txBody>
          <a:bodyPr/>
          <a:lstStyle/>
          <a:p>
            <a:pPr algn="ctr"/>
            <a:r>
              <a:rPr lang="ru-RU" b="1" smtClean="0"/>
              <a:t>Ювелирно - поделочные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963" y="920750"/>
            <a:ext cx="3157537" cy="3157538"/>
          </a:xfrm>
        </p:spPr>
      </p:pic>
      <p:pic>
        <p:nvPicPr>
          <p:cNvPr id="358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138988" y="4425950"/>
            <a:ext cx="1547812" cy="1998663"/>
          </a:xfrm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1525" y="993775"/>
            <a:ext cx="3060700" cy="3060700"/>
          </a:xfrm>
          <a:prstGeom prst="rect">
            <a:avLst/>
          </a:prstGeom>
          <a:noFill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738" y="4492625"/>
            <a:ext cx="2097087" cy="2054225"/>
          </a:xfrm>
          <a:prstGeom prst="rect">
            <a:avLst/>
          </a:prstGeom>
          <a:noFill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9775" y="4279900"/>
            <a:ext cx="3200400" cy="2401888"/>
          </a:xfrm>
          <a:prstGeom prst="rect">
            <a:avLst/>
          </a:prstGeom>
          <a:noFill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00" y="1493838"/>
            <a:ext cx="2232025" cy="22240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500063" y="571500"/>
          <a:ext cx="8072437" cy="5072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18124"/>
                <a:gridCol w="2018124"/>
                <a:gridCol w="2018124"/>
                <a:gridCol w="2018124"/>
              </a:tblGrid>
              <a:tr h="927978">
                <a:tc gridSpan="4"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Полезные ископаемые</a:t>
                      </a:r>
                      <a:endParaRPr lang="ru-RU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7978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b="1" i="1" dirty="0" smtClean="0"/>
                        <a:t>Ювелирные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b="1" i="1" dirty="0" smtClean="0"/>
                        <a:t>Рудные </a:t>
                      </a:r>
                      <a:endParaRPr lang="ru-RU" b="1" i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b="1" i="1" dirty="0" smtClean="0"/>
                        <a:t>Нерудные </a:t>
                      </a:r>
                      <a:endParaRPr lang="ru-RU" b="1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7978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 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Алмаз, рубин, малахит, яшма, золото, сапфир</a:t>
                      </a:r>
                      <a:r>
                        <a:rPr lang="ru-RU" baseline="0" dirty="0" smtClean="0"/>
                        <a:t> …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Железная руда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i="1" dirty="0" smtClean="0"/>
                        <a:t>   Строительные 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i="1" dirty="0" smtClean="0"/>
                        <a:t>Горючие </a:t>
                      </a:r>
                      <a:endParaRPr lang="ru-RU" i="1" dirty="0"/>
                    </a:p>
                  </a:txBody>
                  <a:tcPr/>
                </a:tc>
              </a:tr>
              <a:tr h="22881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Гранит, известняк, песок, глина.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Уголь, торф, нефть, природный газ.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>Тема урока: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4522" y="1643050"/>
            <a:ext cx="807496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Полезные ископаемые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5100" y="2755900"/>
            <a:ext cx="4035425" cy="6381750"/>
          </a:xfr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4863" y="2700338"/>
            <a:ext cx="4095750" cy="70040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>Охрана полезных ископаемых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571625"/>
            <a:ext cx="7315200" cy="257175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mtClean="0"/>
              <a:t>1.Экономно использовать.</a:t>
            </a:r>
          </a:p>
          <a:p>
            <a:pPr>
              <a:spcBef>
                <a:spcPct val="20000"/>
              </a:spcBef>
            </a:pPr>
            <a:r>
              <a:rPr lang="ru-RU" smtClean="0"/>
              <a:t>2.Оберегать от пожаров.</a:t>
            </a:r>
          </a:p>
          <a:p>
            <a:pPr>
              <a:spcBef>
                <a:spcPct val="20000"/>
              </a:spcBef>
            </a:pPr>
            <a:r>
              <a:rPr lang="ru-RU" smtClean="0"/>
              <a:t>3.Соблюдать правила перевозки.</a:t>
            </a:r>
          </a:p>
          <a:p>
            <a:pPr>
              <a:spcBef>
                <a:spcPct val="20000"/>
              </a:spcBef>
            </a:pPr>
            <a:r>
              <a:rPr lang="ru-RU" smtClean="0"/>
              <a:t>4.Заменять по возможности искусственными материалами.</a:t>
            </a:r>
          </a:p>
          <a:p>
            <a:endParaRPr lang="ru-RU" smtClean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1325" y="4340225"/>
            <a:ext cx="2876550" cy="23415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3257550" cy="1214438"/>
          </a:xfrm>
        </p:spPr>
        <p:txBody>
          <a:bodyPr/>
          <a:lstStyle/>
          <a:p>
            <a:pPr algn="ctr"/>
            <a:r>
              <a:rPr lang="ru-RU" sz="3200" smtClean="0"/>
              <a:t/>
            </a:r>
            <a:br>
              <a:rPr lang="ru-RU" sz="3200" smtClean="0"/>
            </a:br>
            <a:r>
              <a:rPr lang="ru-RU" sz="2800" smtClean="0"/>
              <a:t>Полезные ископаемые </a:t>
            </a:r>
            <a:br>
              <a:rPr lang="ru-RU" sz="2800" smtClean="0"/>
            </a:br>
            <a:r>
              <a:rPr lang="ru-RU" sz="2800" smtClean="0"/>
              <a:t>Тульской области</a:t>
            </a: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65525" y="590550"/>
            <a:ext cx="5127625" cy="5219700"/>
          </a:xfrm>
        </p:spPr>
      </p:pic>
      <p:sp>
        <p:nvSpPr>
          <p:cNvPr id="35843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ru-RU" sz="2800" smtClean="0"/>
          </a:p>
          <a:p>
            <a:pPr algn="ctr"/>
            <a:r>
              <a:rPr lang="ru-RU" sz="2800" smtClean="0">
                <a:solidFill>
                  <a:srgbClr val="FF0000"/>
                </a:solidFill>
              </a:rPr>
              <a:t>О чудесном нашем крае</a:t>
            </a:r>
            <a:br>
              <a:rPr lang="ru-RU" sz="2800" smtClean="0">
                <a:solidFill>
                  <a:srgbClr val="FF0000"/>
                </a:solidFill>
              </a:rPr>
            </a:br>
            <a:r>
              <a:rPr lang="ru-RU" sz="2800" smtClean="0">
                <a:solidFill>
                  <a:srgbClr val="FF0000"/>
                </a:solidFill>
              </a:rPr>
              <a:t>Будет разговор,</a:t>
            </a:r>
            <a:br>
              <a:rPr lang="ru-RU" sz="2800" smtClean="0">
                <a:solidFill>
                  <a:srgbClr val="FF0000"/>
                </a:solidFill>
              </a:rPr>
            </a:br>
            <a:r>
              <a:rPr lang="ru-RU" sz="2800" smtClean="0">
                <a:solidFill>
                  <a:srgbClr val="FF0000"/>
                </a:solidFill>
              </a:rPr>
              <a:t>О прекрасном милом крае,</a:t>
            </a:r>
            <a:br>
              <a:rPr lang="ru-RU" sz="2800" smtClean="0">
                <a:solidFill>
                  <a:srgbClr val="FF0000"/>
                </a:solidFill>
              </a:rPr>
            </a:br>
            <a:r>
              <a:rPr lang="ru-RU" sz="2800" smtClean="0">
                <a:solidFill>
                  <a:srgbClr val="FF0000"/>
                </a:solidFill>
              </a:rPr>
              <a:t>Где мы все живём!</a:t>
            </a:r>
          </a:p>
          <a:p>
            <a:endParaRPr lang="ru-RU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425" y="4548188"/>
            <a:ext cx="2981325" cy="2346325"/>
          </a:xfrm>
          <a:prstGeom prst="rect">
            <a:avLst/>
          </a:prstGeom>
          <a:noFill/>
        </p:spPr>
      </p:pic>
      <p:pic>
        <p:nvPicPr>
          <p:cNvPr id="7" name="nash_kraj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001000" y="6143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>Исследование </a:t>
            </a:r>
          </a:p>
        </p:txBody>
      </p:sp>
      <p:sp>
        <p:nvSpPr>
          <p:cNvPr id="36866" name="Содержимое 5"/>
          <p:cNvSpPr>
            <a:spLocks noGrp="1"/>
          </p:cNvSpPr>
          <p:nvPr>
            <p:ph idx="1"/>
          </p:nvPr>
        </p:nvSpPr>
        <p:spPr>
          <a:xfrm>
            <a:off x="1066800" y="1500188"/>
            <a:ext cx="7315200" cy="128587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mtClean="0"/>
              <a:t>По карте Тульской области определите полезные ископаемые края и их месторождения.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3700" y="2859088"/>
            <a:ext cx="5541963" cy="36877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000125" y="3000375"/>
            <a:ext cx="72866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</a:rPr>
              <a:t>На территории области в разное время были выявлены и разведаны запасы месторождений следующих видов полезных ископаемых:</a:t>
            </a:r>
            <a:br>
              <a:rPr lang="ru-RU">
                <a:solidFill>
                  <a:srgbClr val="000000"/>
                </a:solidFill>
              </a:rPr>
            </a:br>
            <a:r>
              <a:rPr lang="ru-RU">
                <a:solidFill>
                  <a:srgbClr val="000000"/>
                </a:solidFill>
              </a:rPr>
              <a:t>горючие,</a:t>
            </a:r>
            <a:br>
              <a:rPr lang="ru-RU">
                <a:solidFill>
                  <a:srgbClr val="000000"/>
                </a:solidFill>
              </a:rPr>
            </a:br>
            <a:r>
              <a:rPr lang="ru-RU">
                <a:solidFill>
                  <a:srgbClr val="000000"/>
                </a:solidFill>
              </a:rPr>
              <a:t>металлические,</a:t>
            </a:r>
            <a:br>
              <a:rPr lang="ru-RU">
                <a:solidFill>
                  <a:srgbClr val="000000"/>
                </a:solidFill>
              </a:rPr>
            </a:br>
            <a:r>
              <a:rPr lang="ru-RU">
                <a:solidFill>
                  <a:srgbClr val="000000"/>
                </a:solidFill>
              </a:rPr>
              <a:t>неметаллические,</a:t>
            </a:r>
            <a:br>
              <a:rPr lang="ru-RU">
                <a:solidFill>
                  <a:srgbClr val="000000"/>
                </a:solidFill>
              </a:rPr>
            </a:br>
            <a:r>
              <a:rPr lang="ru-RU">
                <a:solidFill>
                  <a:srgbClr val="000000"/>
                </a:solidFill>
              </a:rPr>
              <a:t>пресные подземные воды,</a:t>
            </a:r>
            <a:br>
              <a:rPr lang="ru-RU">
                <a:solidFill>
                  <a:srgbClr val="000000"/>
                </a:solidFill>
              </a:rPr>
            </a:br>
            <a:r>
              <a:rPr lang="ru-RU">
                <a:solidFill>
                  <a:srgbClr val="000000"/>
                </a:solidFill>
              </a:rPr>
              <a:t>минеральные подземные воды.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133350"/>
            <a:ext cx="3273425" cy="2738438"/>
          </a:xfrm>
          <a:prstGeom prst="rect">
            <a:avLst/>
          </a:prstGeom>
          <a:noFill/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8438" y="207963"/>
            <a:ext cx="3328987" cy="2816225"/>
          </a:xfrm>
          <a:prstGeom prst="rect">
            <a:avLst/>
          </a:prstGeom>
          <a:noFill/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8863" y="4352925"/>
            <a:ext cx="2871787" cy="21510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50" y="214313"/>
          <a:ext cx="8215313" cy="6445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07685"/>
                <a:gridCol w="4107685"/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Ископаемые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Месторождения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662134">
                <a:tc>
                  <a:txBody>
                    <a:bodyPr/>
                    <a:lstStyle/>
                    <a:p>
                      <a:r>
                        <a:rPr lang="ru-RU" dirty="0" smtClean="0"/>
                        <a:t>Бурый</a:t>
                      </a:r>
                      <a:r>
                        <a:rPr lang="ru-RU" baseline="0" dirty="0" smtClean="0"/>
                        <a:t> уголь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Грызловский</a:t>
                      </a:r>
                      <a:r>
                        <a:rPr lang="ru-RU" dirty="0" smtClean="0"/>
                        <a:t> карьер </a:t>
                      </a:r>
                    </a:p>
                    <a:p>
                      <a:r>
                        <a:rPr lang="ru-RU" dirty="0" err="1" smtClean="0"/>
                        <a:t>Кимовский</a:t>
                      </a:r>
                      <a:r>
                        <a:rPr lang="ru-RU" dirty="0" smtClean="0"/>
                        <a:t>  карьер</a:t>
                      </a:r>
                      <a:endParaRPr lang="ru-RU" dirty="0"/>
                    </a:p>
                  </a:txBody>
                  <a:tcPr/>
                </a:tc>
              </a:tr>
              <a:tr h="599717">
                <a:tc>
                  <a:txBody>
                    <a:bodyPr/>
                    <a:lstStyle/>
                    <a:p>
                      <a:r>
                        <a:rPr lang="ru-RU" dirty="0" smtClean="0"/>
                        <a:t>Торф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Венёвский</a:t>
                      </a:r>
                      <a:r>
                        <a:rPr lang="ru-RU" dirty="0" smtClean="0"/>
                        <a:t>, Заокский, Ясногорский, Алексинский, Одоевский районы</a:t>
                      </a:r>
                      <a:endParaRPr lang="ru-RU" dirty="0"/>
                    </a:p>
                  </a:txBody>
                  <a:tcPr/>
                </a:tc>
              </a:tr>
              <a:tr h="776797">
                <a:tc>
                  <a:txBody>
                    <a:bodyPr/>
                    <a:lstStyle/>
                    <a:p>
                      <a:r>
                        <a:rPr lang="ru-RU" dirty="0" smtClean="0"/>
                        <a:t>Железные руды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 прекращена (мелкие месторождения)</a:t>
                      </a:r>
                      <a:endParaRPr lang="ru-RU" dirty="0"/>
                    </a:p>
                  </a:txBody>
                  <a:tcPr/>
                </a:tc>
              </a:tr>
              <a:tr h="927788">
                <a:tc>
                  <a:txBody>
                    <a:bodyPr/>
                    <a:lstStyle/>
                    <a:p>
                      <a:r>
                        <a:rPr lang="ru-RU" dirty="0" smtClean="0"/>
                        <a:t>Каменная соль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Алексинский, Ленинский, </a:t>
                      </a:r>
                      <a:r>
                        <a:rPr lang="ru-RU" dirty="0" err="1" smtClean="0"/>
                        <a:t>Щёкинский</a:t>
                      </a:r>
                      <a:r>
                        <a:rPr lang="ru-RU" dirty="0" smtClean="0"/>
                        <a:t>,  </a:t>
                      </a:r>
                      <a:r>
                        <a:rPr lang="ru-RU" dirty="0" err="1" smtClean="0"/>
                        <a:t>Узловский</a:t>
                      </a:r>
                      <a:r>
                        <a:rPr lang="ru-RU" dirty="0" smtClean="0"/>
                        <a:t>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Новомосковский</a:t>
                      </a:r>
                      <a:r>
                        <a:rPr lang="ru-RU" baseline="0" dirty="0" smtClean="0"/>
                        <a:t>, Ясногорский, Заокский районы</a:t>
                      </a:r>
                      <a:endParaRPr lang="ru-RU" dirty="0"/>
                    </a:p>
                  </a:txBody>
                  <a:tcPr/>
                </a:tc>
              </a:tr>
              <a:tr h="450049">
                <a:tc>
                  <a:txBody>
                    <a:bodyPr/>
                    <a:lstStyle/>
                    <a:p>
                      <a:r>
                        <a:rPr lang="ru-RU" dirty="0" smtClean="0"/>
                        <a:t>Известняк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Ефремовский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Плавский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Чернский</a:t>
                      </a:r>
                      <a:r>
                        <a:rPr lang="ru-RU" dirty="0" smtClean="0"/>
                        <a:t> районы</a:t>
                      </a:r>
                      <a:endParaRPr lang="ru-RU" dirty="0"/>
                    </a:p>
                  </a:txBody>
                  <a:tcPr/>
                </a:tc>
              </a:tr>
              <a:tr h="450049">
                <a:tc>
                  <a:txBody>
                    <a:bodyPr/>
                    <a:lstStyle/>
                    <a:p>
                      <a:r>
                        <a:rPr lang="ru-RU" dirty="0" smtClean="0"/>
                        <a:t>Песок и глина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Узловский</a:t>
                      </a:r>
                      <a:r>
                        <a:rPr lang="ru-RU" dirty="0" smtClean="0"/>
                        <a:t>, Алексинский, Заокский, Одоевский районы</a:t>
                      </a:r>
                      <a:endParaRPr lang="ru-RU" dirty="0"/>
                    </a:p>
                  </a:txBody>
                  <a:tcPr/>
                </a:tc>
              </a:tr>
              <a:tr h="450049">
                <a:tc>
                  <a:txBody>
                    <a:bodyPr/>
                    <a:lstStyle/>
                    <a:p>
                      <a:r>
                        <a:rPr lang="ru-RU" dirty="0" smtClean="0"/>
                        <a:t>Гипс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Кимовский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Новомосковский</a:t>
                      </a:r>
                      <a:r>
                        <a:rPr lang="ru-RU" dirty="0" smtClean="0"/>
                        <a:t>, Суворовский, Дубенский районы</a:t>
                      </a:r>
                      <a:endParaRPr lang="ru-RU" dirty="0"/>
                    </a:p>
                  </a:txBody>
                  <a:tcPr/>
                </a:tc>
              </a:tr>
              <a:tr h="450049">
                <a:tc>
                  <a:txBody>
                    <a:bodyPr/>
                    <a:lstStyle/>
                    <a:p>
                      <a:r>
                        <a:rPr lang="ru-RU" dirty="0" smtClean="0"/>
                        <a:t>Пресные воды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Повсеместно </a:t>
                      </a:r>
                      <a:endParaRPr lang="ru-RU" dirty="0"/>
                    </a:p>
                  </a:txBody>
                  <a:tcPr/>
                </a:tc>
              </a:tr>
              <a:tr h="450049">
                <a:tc>
                  <a:txBody>
                    <a:bodyPr/>
                    <a:lstStyle/>
                    <a:p>
                      <a:r>
                        <a:rPr lang="ru-RU" dirty="0" smtClean="0"/>
                        <a:t>Минеральные воды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Суворовский, Алексинский, Заокский, Ленинский районы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285750" y="500063"/>
            <a:ext cx="8858250" cy="150018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000" b="1" smtClean="0"/>
              <a:t>Полезные ископаемые – это источник нашей жизни!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3700" y="2005013"/>
            <a:ext cx="5518150" cy="4451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511175"/>
          </a:xfrm>
        </p:spPr>
        <p:txBody>
          <a:bodyPr/>
          <a:lstStyle/>
          <a:p>
            <a:pPr algn="ctr"/>
            <a:r>
              <a:rPr lang="ru-RU" sz="2400" b="1" smtClean="0"/>
              <a:t>Проверь себя </a:t>
            </a:r>
            <a:br>
              <a:rPr lang="ru-RU" sz="2400" b="1" smtClean="0"/>
            </a:br>
            <a:r>
              <a:rPr lang="ru-RU" sz="2400" b="1" smtClean="0"/>
              <a:t>(соедини стрелками ископаемое и его свойства)</a:t>
            </a:r>
          </a:p>
        </p:txBody>
      </p:sp>
      <p:sp>
        <p:nvSpPr>
          <p:cNvPr id="40962" name="Содержимое 7"/>
          <p:cNvSpPr>
            <a:spLocks noGrp="1"/>
          </p:cNvSpPr>
          <p:nvPr>
            <p:ph sz="half" idx="1"/>
          </p:nvPr>
        </p:nvSpPr>
        <p:spPr>
          <a:xfrm>
            <a:off x="357188" y="1071563"/>
            <a:ext cx="4291012" cy="5054600"/>
          </a:xfrm>
        </p:spPr>
        <p:txBody>
          <a:bodyPr/>
          <a:lstStyle/>
          <a:p>
            <a:pPr>
              <a:buFontTx/>
              <a:buNone/>
            </a:pPr>
            <a:r>
              <a:rPr lang="ru-RU" b="1" smtClean="0"/>
              <a:t>Нефть </a:t>
            </a:r>
          </a:p>
          <a:p>
            <a:pPr>
              <a:buFontTx/>
              <a:buNone/>
            </a:pPr>
            <a:endParaRPr lang="ru-RU" b="1" smtClean="0"/>
          </a:p>
          <a:p>
            <a:pPr>
              <a:buFontTx/>
              <a:buNone/>
            </a:pPr>
            <a:r>
              <a:rPr lang="ru-RU" b="1" smtClean="0"/>
              <a:t>Газ </a:t>
            </a:r>
          </a:p>
          <a:p>
            <a:pPr>
              <a:buFontTx/>
              <a:buNone/>
            </a:pPr>
            <a:endParaRPr lang="ru-RU" b="1" smtClean="0"/>
          </a:p>
          <a:p>
            <a:pPr>
              <a:buFontTx/>
              <a:buNone/>
            </a:pPr>
            <a:r>
              <a:rPr lang="ru-RU" b="1" smtClean="0"/>
              <a:t>Железная руда</a:t>
            </a:r>
          </a:p>
          <a:p>
            <a:pPr>
              <a:buFontTx/>
              <a:buNone/>
            </a:pPr>
            <a:endParaRPr lang="ru-RU" b="1" smtClean="0"/>
          </a:p>
          <a:p>
            <a:pPr>
              <a:buFontTx/>
              <a:buNone/>
            </a:pPr>
            <a:r>
              <a:rPr lang="ru-RU" b="1" smtClean="0"/>
              <a:t>Глина </a:t>
            </a:r>
          </a:p>
        </p:txBody>
      </p:sp>
      <p:sp>
        <p:nvSpPr>
          <p:cNvPr id="40963" name="Содержимое 8"/>
          <p:cNvSpPr>
            <a:spLocks noGrp="1"/>
          </p:cNvSpPr>
          <p:nvPr>
            <p:ph sz="half" idx="2"/>
          </p:nvPr>
        </p:nvSpPr>
        <p:spPr>
          <a:xfrm>
            <a:off x="4786313" y="857250"/>
            <a:ext cx="3986212" cy="5643563"/>
          </a:xfrm>
        </p:spPr>
        <p:txBody>
          <a:bodyPr/>
          <a:lstStyle/>
          <a:p>
            <a:pPr>
              <a:buFontTx/>
              <a:buNone/>
            </a:pPr>
            <a:r>
              <a:rPr lang="ru-RU" b="1" smtClean="0"/>
              <a:t>Жидкое </a:t>
            </a:r>
          </a:p>
          <a:p>
            <a:pPr>
              <a:buFontTx/>
              <a:buNone/>
            </a:pPr>
            <a:r>
              <a:rPr lang="ru-RU" b="1" smtClean="0"/>
              <a:t>Горючее</a:t>
            </a:r>
          </a:p>
          <a:p>
            <a:pPr>
              <a:buFontTx/>
              <a:buNone/>
            </a:pPr>
            <a:r>
              <a:rPr lang="ru-RU" b="1" smtClean="0"/>
              <a:t>Газообразное </a:t>
            </a:r>
          </a:p>
          <a:p>
            <a:pPr>
              <a:buFontTx/>
              <a:buNone/>
            </a:pPr>
            <a:r>
              <a:rPr lang="ru-RU" b="1" smtClean="0"/>
              <a:t>Маслянистое</a:t>
            </a:r>
          </a:p>
          <a:p>
            <a:pPr>
              <a:buFontTx/>
              <a:buNone/>
            </a:pPr>
            <a:r>
              <a:rPr lang="ru-RU" b="1" smtClean="0"/>
              <a:t>С резким запахом</a:t>
            </a:r>
          </a:p>
          <a:p>
            <a:pPr>
              <a:buFontTx/>
              <a:buNone/>
            </a:pPr>
            <a:r>
              <a:rPr lang="ru-RU" b="1" smtClean="0"/>
              <a:t>Легче воды</a:t>
            </a:r>
          </a:p>
          <a:p>
            <a:pPr>
              <a:buFontTx/>
              <a:buNone/>
            </a:pPr>
            <a:r>
              <a:rPr lang="ru-RU" b="1" smtClean="0"/>
              <a:t>Тяжелее воды</a:t>
            </a:r>
          </a:p>
          <a:p>
            <a:pPr>
              <a:buFontTx/>
              <a:buNone/>
            </a:pPr>
            <a:r>
              <a:rPr lang="ru-RU" b="1" smtClean="0"/>
              <a:t>Пластичное </a:t>
            </a:r>
          </a:p>
          <a:p>
            <a:pPr>
              <a:buFontTx/>
              <a:buNone/>
            </a:pPr>
            <a:r>
              <a:rPr lang="ru-RU" b="1" smtClean="0"/>
              <a:t>Плавкое</a:t>
            </a:r>
          </a:p>
        </p:txBody>
      </p:sp>
      <p:cxnSp>
        <p:nvCxnSpPr>
          <p:cNvPr id="11" name="Прямая со стрелкой 10"/>
          <p:cNvCxnSpPr>
            <a:cxnSpLocks noChangeShapeType="1"/>
          </p:cNvCxnSpPr>
          <p:nvPr/>
        </p:nvCxnSpPr>
        <p:spPr bwMode="auto">
          <a:xfrm flipV="1">
            <a:off x="1643063" y="1143000"/>
            <a:ext cx="3143250" cy="28575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3" name="Прямая со стрелкой 12"/>
          <p:cNvCxnSpPr>
            <a:cxnSpLocks noChangeShapeType="1"/>
          </p:cNvCxnSpPr>
          <p:nvPr/>
        </p:nvCxnSpPr>
        <p:spPr bwMode="auto">
          <a:xfrm>
            <a:off x="1857375" y="1500188"/>
            <a:ext cx="2928938" cy="21431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1" name="Прямая со стрелкой 20"/>
          <p:cNvCxnSpPr>
            <a:cxnSpLocks noChangeShapeType="1"/>
          </p:cNvCxnSpPr>
          <p:nvPr/>
        </p:nvCxnSpPr>
        <p:spPr bwMode="auto">
          <a:xfrm>
            <a:off x="1714500" y="5429250"/>
            <a:ext cx="3143250" cy="428625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23" name="Прямая со стрелкой 22"/>
          <p:cNvCxnSpPr>
            <a:cxnSpLocks noChangeShapeType="1"/>
          </p:cNvCxnSpPr>
          <p:nvPr/>
        </p:nvCxnSpPr>
        <p:spPr bwMode="auto">
          <a:xfrm flipV="1">
            <a:off x="1714500" y="5214938"/>
            <a:ext cx="3071813" cy="142875"/>
          </a:xfrm>
          <a:prstGeom prst="straightConnector1">
            <a:avLst/>
          </a:prstGeom>
          <a:noFill/>
          <a:ln w="9525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25" name="Прямая со стрелкой 24"/>
          <p:cNvCxnSpPr>
            <a:cxnSpLocks noChangeShapeType="1"/>
          </p:cNvCxnSpPr>
          <p:nvPr/>
        </p:nvCxnSpPr>
        <p:spPr bwMode="auto">
          <a:xfrm>
            <a:off x="3143250" y="4286250"/>
            <a:ext cx="1714500" cy="857250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27" name="Прямая со стрелкой 26"/>
          <p:cNvCxnSpPr>
            <a:cxnSpLocks noChangeShapeType="1"/>
          </p:cNvCxnSpPr>
          <p:nvPr/>
        </p:nvCxnSpPr>
        <p:spPr bwMode="auto">
          <a:xfrm rot="16200000" flipH="1">
            <a:off x="2750344" y="4464844"/>
            <a:ext cx="2214563" cy="1857375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31" name="Прямая со стрелкой 30"/>
          <p:cNvCxnSpPr>
            <a:cxnSpLocks noChangeShapeType="1"/>
          </p:cNvCxnSpPr>
          <p:nvPr/>
        </p:nvCxnSpPr>
        <p:spPr bwMode="auto">
          <a:xfrm flipV="1">
            <a:off x="1214438" y="1785938"/>
            <a:ext cx="3571875" cy="928687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round/>
            <a:headEnd/>
            <a:tailEnd type="arrow" w="med" len="med"/>
          </a:ln>
        </p:spPr>
      </p:cxnSp>
      <p:cxnSp>
        <p:nvCxnSpPr>
          <p:cNvPr id="33" name="Прямая со стрелкой 32"/>
          <p:cNvCxnSpPr>
            <a:cxnSpLocks noChangeShapeType="1"/>
          </p:cNvCxnSpPr>
          <p:nvPr/>
        </p:nvCxnSpPr>
        <p:spPr bwMode="auto">
          <a:xfrm flipV="1">
            <a:off x="1571625" y="2500313"/>
            <a:ext cx="3286125" cy="214312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round/>
            <a:headEnd/>
            <a:tailEnd type="arrow" w="med" len="med"/>
          </a:ln>
        </p:spPr>
      </p:cxnSp>
      <p:cxnSp>
        <p:nvCxnSpPr>
          <p:cNvPr id="35" name="Прямая со стрелкой 34"/>
          <p:cNvCxnSpPr>
            <a:cxnSpLocks noChangeShapeType="1"/>
          </p:cNvCxnSpPr>
          <p:nvPr/>
        </p:nvCxnSpPr>
        <p:spPr bwMode="auto">
          <a:xfrm>
            <a:off x="1643063" y="1571625"/>
            <a:ext cx="3214687" cy="292893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9" name="Прямая со стрелкой 38"/>
          <p:cNvCxnSpPr>
            <a:cxnSpLocks noChangeShapeType="1"/>
          </p:cNvCxnSpPr>
          <p:nvPr/>
        </p:nvCxnSpPr>
        <p:spPr bwMode="auto">
          <a:xfrm>
            <a:off x="2071688" y="1857375"/>
            <a:ext cx="2790825" cy="19558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1" name="Прямая со стрелкой 40"/>
          <p:cNvCxnSpPr>
            <a:cxnSpLocks noChangeShapeType="1"/>
          </p:cNvCxnSpPr>
          <p:nvPr/>
        </p:nvCxnSpPr>
        <p:spPr bwMode="auto">
          <a:xfrm>
            <a:off x="2000250" y="1643063"/>
            <a:ext cx="2857500" cy="1500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>Выбери утверждение: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643063"/>
            <a:ext cx="1047750" cy="1047750"/>
          </a:xfrm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068638"/>
            <a:ext cx="107156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4214813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5429250"/>
            <a:ext cx="10572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2928938"/>
            <a:ext cx="11049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5" y="1643063"/>
            <a:ext cx="10001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Прямоугольник 14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66863" y="1566863"/>
            <a:ext cx="2584450" cy="931862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785917" y="2967335"/>
            <a:ext cx="192882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Скучно</a:t>
            </a:r>
            <a:r>
              <a:rPr lang="ru-RU" sz="54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00167" y="4357695"/>
            <a:ext cx="314327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Ничего не понял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14480" y="5572140"/>
            <a:ext cx="266457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Интересно</a:t>
            </a:r>
            <a:r>
              <a:rPr lang="ru-RU" sz="54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715008" y="1500174"/>
            <a:ext cx="342899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Однообразно</a:t>
            </a:r>
            <a:r>
              <a:rPr lang="ru-RU" sz="54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41668" y="2928934"/>
            <a:ext cx="38091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Неинтересно</a:t>
            </a:r>
            <a:r>
              <a:rPr lang="ru-RU" sz="54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</a:t>
            </a:r>
          </a:p>
        </p:txBody>
      </p:sp>
      <p:pic>
        <p:nvPicPr>
          <p:cNvPr id="41998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4875" y="4225925"/>
            <a:ext cx="1000125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Прямоугольник 21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51588" y="4206875"/>
            <a:ext cx="1768475" cy="938213"/>
          </a:xfrm>
          <a:prstGeom prst="rect">
            <a:avLst/>
          </a:prstGeom>
          <a:noFill/>
        </p:spPr>
      </p:pic>
      <p:pic>
        <p:nvPicPr>
          <p:cNvPr id="42000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3438" y="5643563"/>
            <a:ext cx="12334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6286512" y="5572140"/>
            <a:ext cx="223657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Запомню </a:t>
            </a:r>
          </a:p>
          <a:p>
            <a:pPr algn="ctr">
              <a:defRPr/>
            </a:pPr>
            <a:r>
              <a:rPr lang="ru-RU" sz="2800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надолго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2925" y="1274763"/>
            <a:ext cx="4029075" cy="1985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511175"/>
          </a:xfrm>
        </p:spPr>
        <p:txBody>
          <a:bodyPr/>
          <a:lstStyle/>
          <a:p>
            <a:pPr algn="ctr"/>
            <a:r>
              <a:rPr lang="ru-RU" smtClean="0"/>
              <a:t>Источники информации</a:t>
            </a:r>
          </a:p>
        </p:txBody>
      </p:sp>
      <p:sp>
        <p:nvSpPr>
          <p:cNvPr id="44034" name="Содержимое 2"/>
          <p:cNvSpPr>
            <a:spLocks noGrp="1"/>
          </p:cNvSpPr>
          <p:nvPr>
            <p:ph idx="1"/>
          </p:nvPr>
        </p:nvSpPr>
        <p:spPr>
          <a:xfrm>
            <a:off x="1071563" y="714375"/>
            <a:ext cx="7315200" cy="5311775"/>
          </a:xfrm>
        </p:spPr>
        <p:txBody>
          <a:bodyPr/>
          <a:lstStyle/>
          <a:p>
            <a:r>
              <a:rPr lang="en-US" sz="1400" smtClean="0">
                <a:hlinkClick r:id="rId2"/>
              </a:rPr>
              <a:t>www.perm-most.ru</a:t>
            </a:r>
            <a:r>
              <a:rPr lang="ru-RU" sz="1400" smtClean="0"/>
              <a:t>        </a:t>
            </a:r>
            <a:r>
              <a:rPr lang="en-US" sz="1400" smtClean="0">
                <a:hlinkClick r:id="rId3"/>
              </a:rPr>
              <a:t>900igr.net</a:t>
            </a:r>
            <a:endParaRPr lang="ru-RU" sz="1400" smtClean="0"/>
          </a:p>
          <a:p>
            <a:r>
              <a:rPr lang="ru-RU" sz="1400" smtClean="0"/>
              <a:t> </a:t>
            </a:r>
            <a:r>
              <a:rPr lang="en-US" sz="1400" smtClean="0">
                <a:hlinkClick r:id="rId4"/>
              </a:rPr>
              <a:t>www.tounb.ru</a:t>
            </a:r>
            <a:r>
              <a:rPr lang="ru-RU" sz="1400" smtClean="0"/>
              <a:t>   </a:t>
            </a:r>
            <a:r>
              <a:rPr lang="en-US" sz="1400" smtClean="0">
                <a:hlinkClick r:id="rId5"/>
              </a:rPr>
              <a:t>www.tula.rodgor.ru</a:t>
            </a:r>
            <a:endParaRPr lang="ru-RU" sz="1400" smtClean="0"/>
          </a:p>
          <a:p>
            <a:r>
              <a:rPr lang="ru-RU" sz="1400" smtClean="0"/>
              <a:t>   </a:t>
            </a:r>
            <a:r>
              <a:rPr lang="en-US" sz="1400" smtClean="0">
                <a:hlinkClick r:id="rId6"/>
              </a:rPr>
              <a:t>www.investinginrussia.ru</a:t>
            </a:r>
            <a:r>
              <a:rPr lang="ru-RU" sz="1400" smtClean="0"/>
              <a:t>      </a:t>
            </a:r>
            <a:r>
              <a:rPr lang="en-US" sz="1400" smtClean="0"/>
              <a:t>aleksdem.com</a:t>
            </a:r>
            <a:endParaRPr lang="ru-RU" sz="1400" smtClean="0"/>
          </a:p>
          <a:p>
            <a:r>
              <a:rPr lang="ru-RU" sz="1400" smtClean="0"/>
              <a:t>     </a:t>
            </a:r>
            <a:r>
              <a:rPr lang="en-US" sz="1400" smtClean="0">
                <a:hlinkClick r:id="rId7"/>
              </a:rPr>
              <a:t>24smi.com</a:t>
            </a:r>
            <a:r>
              <a:rPr lang="ru-RU" sz="1400" smtClean="0"/>
              <a:t>         </a:t>
            </a:r>
            <a:r>
              <a:rPr lang="en-US" sz="1400" smtClean="0">
                <a:hlinkClick r:id="rId8"/>
              </a:rPr>
              <a:t>uralpolit.ru</a:t>
            </a:r>
            <a:endParaRPr lang="ru-RU" sz="1400" smtClean="0"/>
          </a:p>
          <a:p>
            <a:r>
              <a:rPr lang="ru-RU" sz="1400" smtClean="0"/>
              <a:t>  </a:t>
            </a:r>
            <a:r>
              <a:rPr lang="en-US" sz="1400" smtClean="0">
                <a:hlinkClick r:id="rId9"/>
              </a:rPr>
              <a:t>tekina.ucoz.ru</a:t>
            </a:r>
            <a:r>
              <a:rPr lang="ru-RU" sz="1400" smtClean="0"/>
              <a:t>     </a:t>
            </a:r>
            <a:r>
              <a:rPr lang="ru-RU" sz="1400" u="sng" smtClean="0"/>
              <a:t>Ефремова Т.Ф. Толковый словарь русского языка.</a:t>
            </a:r>
          </a:p>
          <a:p>
            <a:r>
              <a:rPr lang="ru-RU" sz="1400" smtClean="0"/>
              <a:t> </a:t>
            </a:r>
            <a:r>
              <a:rPr lang="en-US" sz="1400" smtClean="0">
                <a:hlinkClick r:id="rId10"/>
              </a:rPr>
              <a:t>www.israelonline.ru</a:t>
            </a:r>
            <a:r>
              <a:rPr lang="ru-RU" sz="1400" smtClean="0"/>
              <a:t>        </a:t>
            </a:r>
            <a:r>
              <a:rPr lang="en-US" sz="1400" smtClean="0">
                <a:hlinkClick r:id="rId11"/>
              </a:rPr>
              <a:t>www.novoteka.ru</a:t>
            </a:r>
            <a:r>
              <a:rPr lang="ru-RU" sz="1400" smtClean="0"/>
              <a:t>                   </a:t>
            </a:r>
            <a:r>
              <a:rPr lang="en-US" sz="1400" smtClean="0">
                <a:hlinkClick r:id="rId12"/>
              </a:rPr>
              <a:t>forexaw.com</a:t>
            </a:r>
            <a:r>
              <a:rPr lang="ru-RU" sz="1400" smtClean="0"/>
              <a:t>  </a:t>
            </a:r>
          </a:p>
          <a:p>
            <a:r>
              <a:rPr lang="en-US" sz="1400" smtClean="0">
                <a:hlinkClick r:id="rId13"/>
              </a:rPr>
              <a:t>www.megabook.ru</a:t>
            </a:r>
            <a:r>
              <a:rPr lang="ru-RU" sz="1400" smtClean="0"/>
              <a:t>              </a:t>
            </a:r>
            <a:r>
              <a:rPr lang="en-US" sz="1400" smtClean="0">
                <a:hlinkClick r:id="rId14"/>
              </a:rPr>
              <a:t>my-china.ru</a:t>
            </a:r>
            <a:r>
              <a:rPr lang="en-US" sz="1400" smtClean="0"/>
              <a:t> </a:t>
            </a:r>
            <a:r>
              <a:rPr lang="ru-RU" sz="1400" smtClean="0"/>
              <a:t>            </a:t>
            </a:r>
            <a:r>
              <a:rPr lang="en-US" sz="1400" smtClean="0">
                <a:hlinkClick r:id="rId15"/>
              </a:rPr>
              <a:t>ru.picscdn.com</a:t>
            </a:r>
            <a:endParaRPr lang="ru-RU" sz="1400" smtClean="0"/>
          </a:p>
          <a:p>
            <a:r>
              <a:rPr lang="en-US" sz="1400" smtClean="0">
                <a:hlinkClick r:id="rId16"/>
              </a:rPr>
              <a:t>gazneftnet.ru</a:t>
            </a:r>
            <a:r>
              <a:rPr lang="en-US" sz="1400" smtClean="0"/>
              <a:t> </a:t>
            </a:r>
            <a:r>
              <a:rPr lang="ru-RU" sz="1400" smtClean="0"/>
              <a:t>                 </a:t>
            </a:r>
            <a:r>
              <a:rPr lang="en-US" sz="1400" smtClean="0">
                <a:hlinkClick r:id="rId17"/>
              </a:rPr>
              <a:t>ru.picscdn.com</a:t>
            </a:r>
            <a:r>
              <a:rPr lang="ru-RU" sz="1400" smtClean="0"/>
              <a:t>          </a:t>
            </a:r>
            <a:r>
              <a:rPr lang="en-US" sz="1400" smtClean="0">
                <a:hlinkClick r:id="rId18"/>
              </a:rPr>
              <a:t>www.vtb32.ru</a:t>
            </a:r>
            <a:r>
              <a:rPr lang="ru-RU" sz="1400" smtClean="0"/>
              <a:t>              </a:t>
            </a:r>
            <a:r>
              <a:rPr lang="en-US" sz="1400" smtClean="0">
                <a:hlinkClick r:id="rId19"/>
              </a:rPr>
              <a:t>somecat.ru</a:t>
            </a:r>
            <a:endParaRPr lang="ru-RU" sz="1400" smtClean="0"/>
          </a:p>
          <a:p>
            <a:r>
              <a:rPr lang="en-US" sz="1400" smtClean="0">
                <a:hlinkClick r:id="rId20"/>
              </a:rPr>
              <a:t>www.carbune.md</a:t>
            </a:r>
            <a:r>
              <a:rPr lang="en-US" sz="1400" smtClean="0"/>
              <a:t> </a:t>
            </a:r>
            <a:r>
              <a:rPr lang="ru-RU" sz="1400" smtClean="0"/>
              <a:t>             </a:t>
            </a:r>
            <a:r>
              <a:rPr lang="en-US" sz="1400" smtClean="0">
                <a:hlinkClick r:id="rId21"/>
              </a:rPr>
              <a:t>raw.promoserver.ru</a:t>
            </a:r>
            <a:r>
              <a:rPr lang="ru-RU" sz="1400" smtClean="0"/>
              <a:t>               </a:t>
            </a:r>
            <a:r>
              <a:rPr lang="en-US" sz="1400" smtClean="0">
                <a:hlinkClick r:id="rId22"/>
              </a:rPr>
              <a:t>www.gorod.cn.ua</a:t>
            </a:r>
            <a:endParaRPr lang="ru-RU" sz="1400" smtClean="0"/>
          </a:p>
          <a:p>
            <a:r>
              <a:rPr lang="en-US" sz="1400" smtClean="0">
                <a:hlinkClick r:id="rId23"/>
              </a:rPr>
              <a:t>mobile.olx.ru</a:t>
            </a:r>
            <a:r>
              <a:rPr lang="ru-RU" sz="1400" smtClean="0"/>
              <a:t>              </a:t>
            </a:r>
            <a:r>
              <a:rPr lang="en-US" sz="1400" smtClean="0">
                <a:hlinkClick r:id="rId24"/>
              </a:rPr>
              <a:t>www.scan-interfax.ru</a:t>
            </a:r>
            <a:r>
              <a:rPr lang="ru-RU" sz="1400" smtClean="0"/>
              <a:t>          </a:t>
            </a:r>
            <a:r>
              <a:rPr lang="en-US" sz="1400" smtClean="0">
                <a:hlinkClick r:id="rId25"/>
              </a:rPr>
              <a:t>www.vecherka.donetsk.ua</a:t>
            </a:r>
            <a:endParaRPr lang="ru-RU" sz="1400" smtClean="0"/>
          </a:p>
          <a:p>
            <a:r>
              <a:rPr lang="ru-RU" sz="1400" smtClean="0"/>
              <a:t>  </a:t>
            </a:r>
            <a:r>
              <a:rPr lang="en-US" sz="1400" smtClean="0">
                <a:hlinkClick r:id="rId26"/>
              </a:rPr>
              <a:t>tvorus.wordpress.com</a:t>
            </a:r>
            <a:r>
              <a:rPr lang="ru-RU" sz="1400" smtClean="0"/>
              <a:t>             </a:t>
            </a:r>
            <a:r>
              <a:rPr lang="en-US" sz="1400" smtClean="0">
                <a:hlinkClick r:id="rId27"/>
              </a:rPr>
              <a:t>www.liveinternet.ru</a:t>
            </a:r>
            <a:r>
              <a:rPr lang="ru-RU" sz="1400" smtClean="0"/>
              <a:t>           </a:t>
            </a:r>
            <a:r>
              <a:rPr lang="en-US" sz="1400" smtClean="0">
                <a:hlinkClick r:id="rId28"/>
              </a:rPr>
              <a:t>prikol.bigmir.net</a:t>
            </a:r>
            <a:r>
              <a:rPr lang="en-US" sz="1400" smtClean="0"/>
              <a:t> </a:t>
            </a:r>
            <a:endParaRPr lang="ru-RU" sz="1400" smtClean="0"/>
          </a:p>
          <a:p>
            <a:r>
              <a:rPr lang="ru-RU" sz="1400" smtClean="0"/>
              <a:t>    </a:t>
            </a:r>
            <a:r>
              <a:rPr lang="en-US" sz="1400" smtClean="0">
                <a:hlinkClick r:id="rId29"/>
              </a:rPr>
              <a:t>young.rzd.ru</a:t>
            </a:r>
            <a:r>
              <a:rPr lang="ru-RU" sz="1400" smtClean="0"/>
              <a:t>          </a:t>
            </a:r>
            <a:r>
              <a:rPr lang="en-US" sz="1400" smtClean="0">
                <a:hlinkClick r:id="rId30"/>
              </a:rPr>
              <a:t>archives.maillist.ru</a:t>
            </a:r>
            <a:r>
              <a:rPr lang="ru-RU" sz="1400" smtClean="0"/>
              <a:t>            </a:t>
            </a:r>
            <a:r>
              <a:rPr lang="en-US" sz="1400" smtClean="0">
                <a:hlinkClick r:id="rId31"/>
              </a:rPr>
              <a:t>wwuuz.com</a:t>
            </a:r>
            <a:r>
              <a:rPr lang="ru-RU" sz="1400" smtClean="0"/>
              <a:t>                   </a:t>
            </a:r>
            <a:r>
              <a:rPr lang="en-US" sz="1400" smtClean="0">
                <a:hlinkClick r:id="rId32"/>
              </a:rPr>
              <a:t>www.uude.ru</a:t>
            </a:r>
            <a:endParaRPr lang="ru-RU" sz="1400" smtClean="0"/>
          </a:p>
          <a:p>
            <a:r>
              <a:rPr lang="ru-RU" sz="1400" smtClean="0"/>
              <a:t> </a:t>
            </a:r>
            <a:r>
              <a:rPr lang="en-US" sz="1400" smtClean="0">
                <a:hlinkClick r:id="rId11"/>
              </a:rPr>
              <a:t>www.novoteka.ru</a:t>
            </a:r>
            <a:r>
              <a:rPr lang="ru-RU" sz="1400" smtClean="0"/>
              <a:t>            </a:t>
            </a:r>
            <a:r>
              <a:rPr lang="en-US" sz="1400" smtClean="0">
                <a:hlinkClick r:id="rId33"/>
              </a:rPr>
              <a:t>protown.ru</a:t>
            </a:r>
            <a:r>
              <a:rPr lang="ru-RU" sz="1400" smtClean="0"/>
              <a:t>      </a:t>
            </a:r>
            <a:r>
              <a:rPr lang="en-US" sz="1400" smtClean="0">
                <a:hlinkClick r:id="rId34"/>
              </a:rPr>
              <a:t>articles/3404.html</a:t>
            </a:r>
            <a:r>
              <a:rPr lang="en-US" sz="1400" smtClean="0"/>
              <a:t> </a:t>
            </a:r>
            <a:endParaRPr lang="ru-RU" sz="1400" smtClean="0"/>
          </a:p>
          <a:p>
            <a:r>
              <a:rPr lang="ru-RU" sz="1400" smtClean="0"/>
              <a:t>  </a:t>
            </a:r>
            <a:r>
              <a:rPr lang="en-US" sz="1400" smtClean="0">
                <a:hlinkClick r:id="rId35"/>
              </a:rPr>
              <a:t>fotki.yandex.ru</a:t>
            </a:r>
            <a:r>
              <a:rPr lang="ru-RU" sz="1400" smtClean="0"/>
              <a:t>           </a:t>
            </a:r>
            <a:r>
              <a:rPr lang="en-US" sz="1400" smtClean="0">
                <a:hlinkClick r:id="rId36"/>
              </a:rPr>
              <a:t>blogs.korrespondent.net</a:t>
            </a:r>
            <a:r>
              <a:rPr lang="ru-RU" sz="1400" smtClean="0"/>
              <a:t>             </a:t>
            </a:r>
            <a:r>
              <a:rPr lang="en-US" sz="1400" smtClean="0">
                <a:hlinkClick r:id="rId37"/>
              </a:rPr>
              <a:t>www.travelbp.ru</a:t>
            </a:r>
            <a:endParaRPr lang="ru-RU" sz="1400" smtClean="0"/>
          </a:p>
          <a:p>
            <a:r>
              <a:rPr lang="ru-RU" sz="1400" smtClean="0"/>
              <a:t>   </a:t>
            </a:r>
            <a:r>
              <a:rPr lang="en-US" sz="1400" smtClean="0">
                <a:hlinkClick r:id="rId38"/>
              </a:rPr>
              <a:t>allforchildren.ru</a:t>
            </a:r>
            <a:r>
              <a:rPr lang="ru-RU" sz="1400" smtClean="0"/>
              <a:t>           </a:t>
            </a:r>
            <a:r>
              <a:rPr lang="en-US" sz="1400" smtClean="0">
                <a:hlinkClick r:id="rId39"/>
              </a:rPr>
              <a:t>www.mamba.ru</a:t>
            </a:r>
            <a:r>
              <a:rPr lang="ru-RU" sz="1400" smtClean="0"/>
              <a:t>                   </a:t>
            </a:r>
            <a:r>
              <a:rPr lang="en-US" sz="1400" smtClean="0">
                <a:hlinkClick r:id="rId40"/>
              </a:rPr>
              <a:t>gendos.ucoz.ru</a:t>
            </a:r>
            <a:r>
              <a:rPr lang="ru-RU" sz="1400" smtClean="0"/>
              <a:t>                </a:t>
            </a:r>
            <a:r>
              <a:rPr lang="en-US" sz="1400" smtClean="0">
                <a:hlinkClick r:id="rId41"/>
              </a:rPr>
              <a:t>www.edu54.ru</a:t>
            </a:r>
            <a:endParaRPr lang="ru-RU" sz="1400" smtClean="0"/>
          </a:p>
          <a:p>
            <a:endParaRPr lang="ru-RU" sz="1400" smtClean="0"/>
          </a:p>
          <a:p>
            <a:endParaRPr lang="ru-RU" sz="1400" smtClean="0"/>
          </a:p>
          <a:p>
            <a:pPr>
              <a:buFontTx/>
              <a:buNone/>
            </a:pPr>
            <a:r>
              <a:rPr lang="ru-RU" sz="1400" smtClean="0"/>
              <a:t>      </a:t>
            </a:r>
          </a:p>
          <a:p>
            <a:endParaRPr lang="ru-RU" sz="1400" smtClean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77075" cy="1173162"/>
          </a:xfrm>
        </p:spPr>
        <p:txBody>
          <a:bodyPr/>
          <a:lstStyle/>
          <a:p>
            <a:pPr algn="ctr"/>
            <a:r>
              <a:rPr lang="ru-RU" b="1" smtClean="0"/>
              <a:t>Проблема 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4294967295"/>
          </p:nvPr>
        </p:nvSpPr>
        <p:spPr>
          <a:xfrm>
            <a:off x="642938" y="1600200"/>
            <a:ext cx="7929562" cy="90011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/>
              <a:t>Почему полезные ископаемые играют большую роль в жизни человека?</a:t>
            </a:r>
          </a:p>
          <a:p>
            <a:pPr algn="ctr">
              <a:buFontTx/>
              <a:buNone/>
            </a:pPr>
            <a:endParaRPr lang="ru-RU" b="1" smtClean="0"/>
          </a:p>
          <a:p>
            <a:pPr algn="ctr">
              <a:buFontTx/>
              <a:buNone/>
            </a:pPr>
            <a:endParaRPr lang="ru-RU" b="1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2738" y="2706688"/>
            <a:ext cx="3151187" cy="37131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>Значение слов</a:t>
            </a:r>
          </a:p>
        </p:txBody>
      </p:sp>
      <p:sp>
        <p:nvSpPr>
          <p:cNvPr id="7171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mtClean="0"/>
              <a:t>Полезные </a:t>
            </a:r>
          </a:p>
        </p:txBody>
      </p:sp>
      <p:sp>
        <p:nvSpPr>
          <p:cNvPr id="7172" name="Содержимое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897063"/>
          </a:xfrm>
        </p:spPr>
        <p:txBody>
          <a:bodyPr/>
          <a:lstStyle/>
          <a:p>
            <a:r>
              <a:rPr lang="ru-RU" smtClean="0"/>
              <a:t>Пригодные для определённой цели, идущие в дело</a:t>
            </a:r>
          </a:p>
          <a:p>
            <a:r>
              <a:rPr lang="ru-RU" smtClean="0"/>
              <a:t>Приносящие пользу</a:t>
            </a:r>
          </a:p>
        </p:txBody>
      </p:sp>
      <p:sp>
        <p:nvSpPr>
          <p:cNvPr id="7173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mtClean="0"/>
              <a:t>Ископаемые </a:t>
            </a:r>
          </a:p>
        </p:txBody>
      </p:sp>
      <p:sp>
        <p:nvSpPr>
          <p:cNvPr id="7174" name="Содержимое 7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1682750"/>
          </a:xfrm>
        </p:spPr>
        <p:txBody>
          <a:bodyPr/>
          <a:lstStyle/>
          <a:p>
            <a:r>
              <a:rPr lang="ru-RU" smtClean="0"/>
              <a:t>То, что существовало в древнейшие геологические эпохи и обнаруживается в отложениях </a:t>
            </a:r>
            <a:r>
              <a:rPr lang="ru-RU" smtClean="0">
                <a:hlinkClick r:id="rId2" tooltip="Земной - дольний (дольный)подсолнечныйподлунный..."/>
              </a:rPr>
              <a:t>земной</a:t>
            </a:r>
            <a:r>
              <a:rPr lang="ru-RU" smtClean="0"/>
              <a:t> коры</a:t>
            </a:r>
          </a:p>
          <a:p>
            <a:endParaRPr lang="ru-RU" smtClean="0"/>
          </a:p>
        </p:txBody>
      </p:sp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9413" y="4138613"/>
            <a:ext cx="3255962" cy="2438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7172" grpId="0" build="p"/>
      <p:bldP spid="7173" grpId="0" build="p"/>
      <p:bldP spid="717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Прямоугольник 3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225" y="103188"/>
            <a:ext cx="8083550" cy="1195387"/>
          </a:xfrm>
          <a:prstGeom prst="rect">
            <a:avLst/>
          </a:prstGeom>
          <a:noFill/>
        </p:spPr>
      </p:pic>
      <p:pic>
        <p:nvPicPr>
          <p:cNvPr id="35" name="Прямоугольник 3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1363" y="1670050"/>
            <a:ext cx="4992687" cy="708025"/>
          </a:xfrm>
          <a:prstGeom prst="rect">
            <a:avLst/>
          </a:prstGeom>
          <a:noFill/>
        </p:spPr>
      </p:pic>
      <p:pic>
        <p:nvPicPr>
          <p:cNvPr id="36" name="Прямоугольник 3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8" y="2852738"/>
            <a:ext cx="2133600" cy="708025"/>
          </a:xfrm>
          <a:prstGeom prst="rect">
            <a:avLst/>
          </a:prstGeom>
          <a:noFill/>
        </p:spPr>
      </p:pic>
      <p:pic>
        <p:nvPicPr>
          <p:cNvPr id="37" name="Прямоугольник 3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1825" y="2852738"/>
            <a:ext cx="2152650" cy="708025"/>
          </a:xfrm>
          <a:prstGeom prst="rect">
            <a:avLst/>
          </a:prstGeom>
          <a:noFill/>
        </p:spPr>
      </p:pic>
      <p:pic>
        <p:nvPicPr>
          <p:cNvPr id="38" name="Прямоугольник 3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66863" y="3743325"/>
            <a:ext cx="3663950" cy="706438"/>
          </a:xfrm>
          <a:prstGeom prst="rect">
            <a:avLst/>
          </a:prstGeom>
          <a:noFill/>
        </p:spPr>
      </p:pic>
      <p:pic>
        <p:nvPicPr>
          <p:cNvPr id="39" name="Прямоугольник 3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2225" y="4316413"/>
            <a:ext cx="2378075" cy="700087"/>
          </a:xfrm>
          <a:prstGeom prst="rect">
            <a:avLst/>
          </a:prstGeom>
          <a:noFill/>
        </p:spPr>
      </p:pic>
      <p:pic>
        <p:nvPicPr>
          <p:cNvPr id="40" name="Прямоугольник 39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2875" y="5029200"/>
            <a:ext cx="2297113" cy="706438"/>
          </a:xfrm>
          <a:prstGeom prst="rect">
            <a:avLst/>
          </a:prstGeom>
          <a:noFill/>
        </p:spPr>
      </p:pic>
      <p:cxnSp>
        <p:nvCxnSpPr>
          <p:cNvPr id="8201" name="Прямая со стрелкой 41"/>
          <p:cNvCxnSpPr>
            <a:cxnSpLocks noChangeShapeType="1"/>
            <a:stCxn id="0" idx="2"/>
          </p:cNvCxnSpPr>
          <p:nvPr/>
        </p:nvCxnSpPr>
        <p:spPr bwMode="auto">
          <a:xfrm rot="5400000">
            <a:off x="4253706" y="1616869"/>
            <a:ext cx="636588" cy="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8202" name="Прямая со стрелкой 43"/>
          <p:cNvCxnSpPr>
            <a:cxnSpLocks noChangeShapeType="1"/>
          </p:cNvCxnSpPr>
          <p:nvPr/>
        </p:nvCxnSpPr>
        <p:spPr bwMode="auto">
          <a:xfrm rot="10800000" flipV="1">
            <a:off x="2428875" y="2500313"/>
            <a:ext cx="1143000" cy="42862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8203" name="Прямая со стрелкой 45"/>
          <p:cNvCxnSpPr>
            <a:cxnSpLocks noChangeShapeType="1"/>
          </p:cNvCxnSpPr>
          <p:nvPr/>
        </p:nvCxnSpPr>
        <p:spPr bwMode="auto">
          <a:xfrm rot="5400000">
            <a:off x="3677444" y="3178969"/>
            <a:ext cx="1501775" cy="1587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8204" name="Прямая со стрелкой 47"/>
          <p:cNvCxnSpPr>
            <a:cxnSpLocks noChangeShapeType="1"/>
          </p:cNvCxnSpPr>
          <p:nvPr/>
        </p:nvCxnSpPr>
        <p:spPr bwMode="auto">
          <a:xfrm>
            <a:off x="5643563" y="2428875"/>
            <a:ext cx="928687" cy="50006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8205" name="Прямая со стрелкой 49"/>
          <p:cNvCxnSpPr>
            <a:cxnSpLocks noChangeShapeType="1"/>
            <a:endCxn id="0" idx="0"/>
          </p:cNvCxnSpPr>
          <p:nvPr/>
        </p:nvCxnSpPr>
        <p:spPr bwMode="auto">
          <a:xfrm rot="5400000">
            <a:off x="6005513" y="3744913"/>
            <a:ext cx="857250" cy="28575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8206" name="Прямая со стрелкой 51"/>
          <p:cNvCxnSpPr>
            <a:cxnSpLocks noChangeShapeType="1"/>
          </p:cNvCxnSpPr>
          <p:nvPr/>
        </p:nvCxnSpPr>
        <p:spPr bwMode="auto">
          <a:xfrm rot="16200000" flipH="1">
            <a:off x="6607969" y="4179094"/>
            <a:ext cx="1714500" cy="500062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48600" cy="511175"/>
          </a:xfrm>
        </p:spPr>
        <p:txBody>
          <a:bodyPr/>
          <a:lstStyle/>
          <a:p>
            <a:pPr algn="ctr"/>
            <a:r>
              <a:rPr lang="ru-RU" b="1" smtClean="0"/>
              <a:t>Исследовательская карта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071538" y="1643050"/>
          <a:ext cx="7315200" cy="455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Прямоугольник 8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913" y="817563"/>
            <a:ext cx="1536700" cy="1114425"/>
          </a:xfrm>
          <a:prstGeom prst="rect">
            <a:avLst/>
          </a:prstGeom>
          <a:noFill/>
        </p:spPr>
      </p:pic>
      <p:pic>
        <p:nvPicPr>
          <p:cNvPr id="10" name="Прямоугольник 9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48588" y="742950"/>
            <a:ext cx="1535112" cy="1116013"/>
          </a:xfrm>
          <a:prstGeom prst="rect">
            <a:avLst/>
          </a:prstGeom>
          <a:noFill/>
        </p:spPr>
      </p:pic>
      <p:pic>
        <p:nvPicPr>
          <p:cNvPr id="11" name="Прямоугольник 10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314950"/>
            <a:ext cx="1536700" cy="1116013"/>
          </a:xfrm>
          <a:prstGeom prst="rect">
            <a:avLst/>
          </a:prstGeom>
          <a:noFill/>
        </p:spPr>
      </p:pic>
      <p:pic>
        <p:nvPicPr>
          <p:cNvPr id="13" name="Прямоугольник 12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43850" y="5456238"/>
            <a:ext cx="1431925" cy="1116012"/>
          </a:xfrm>
          <a:prstGeom prst="rect">
            <a:avLst/>
          </a:prstGeom>
          <a:noFill/>
        </p:spPr>
      </p:pic>
      <p:pic>
        <p:nvPicPr>
          <p:cNvPr id="14" name="Прямоугольник 13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41438" y="817563"/>
            <a:ext cx="2889250" cy="712787"/>
          </a:xfrm>
          <a:prstGeom prst="rect">
            <a:avLst/>
          </a:prstGeom>
          <a:noFill/>
        </p:spPr>
      </p:pic>
      <p:pic>
        <p:nvPicPr>
          <p:cNvPr id="15" name="Прямоугольник 14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26038" y="817563"/>
            <a:ext cx="2659062" cy="712787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500563" y="3429000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" name="Прямоугольник 17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11700" y="6102350"/>
            <a:ext cx="3475038" cy="712788"/>
          </a:xfrm>
          <a:prstGeom prst="rect">
            <a:avLst/>
          </a:prstGeom>
          <a:noFill/>
        </p:spPr>
      </p:pic>
      <p:pic>
        <p:nvPicPr>
          <p:cNvPr id="20" name="Прямоугольник 19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68413" y="6102350"/>
            <a:ext cx="2962275" cy="7127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7900988" cy="1000125"/>
          </a:xfrm>
        </p:spPr>
        <p:txBody>
          <a:bodyPr/>
          <a:lstStyle/>
          <a:p>
            <a:pPr algn="ctr"/>
            <a:r>
              <a:rPr lang="ru-RU" sz="3200" smtClean="0"/>
              <a:t>Добыча полезных ископаемых</a:t>
            </a:r>
          </a:p>
        </p:txBody>
      </p:sp>
      <p:sp>
        <p:nvSpPr>
          <p:cNvPr id="21506" name="Содержимое 3"/>
          <p:cNvSpPr>
            <a:spLocks noGrp="1"/>
          </p:cNvSpPr>
          <p:nvPr>
            <p:ph idx="1"/>
          </p:nvPr>
        </p:nvSpPr>
        <p:spPr>
          <a:xfrm>
            <a:off x="3575050" y="2214563"/>
            <a:ext cx="5111750" cy="3911600"/>
          </a:xfrm>
        </p:spPr>
        <p:txBody>
          <a:bodyPr/>
          <a:lstStyle/>
          <a:p>
            <a:pPr>
              <a:buFontTx/>
              <a:buNone/>
            </a:pPr>
            <a:endParaRPr lang="ru-RU" smtClean="0"/>
          </a:p>
        </p:txBody>
      </p:sp>
      <p:sp>
        <p:nvSpPr>
          <p:cNvPr id="10244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1928813"/>
            <a:ext cx="3008313" cy="4197350"/>
          </a:xfrm>
        </p:spPr>
        <p:txBody>
          <a:bodyPr/>
          <a:lstStyle/>
          <a:p>
            <a:pPr algn="ctr"/>
            <a:r>
              <a:rPr lang="ru-RU" sz="2400" b="1" smtClean="0">
                <a:latin typeface="Times New Roman" pitchFamily="18" charset="0"/>
              </a:rPr>
              <a:t>Места, где в глубинах Земли или на её поверхности залегают полезные ископаемые, называются </a:t>
            </a:r>
            <a:r>
              <a:rPr lang="ru-RU" sz="2400" b="1" smtClean="0">
                <a:solidFill>
                  <a:srgbClr val="FFFF00"/>
                </a:solidFill>
                <a:latin typeface="Times New Roman" pitchFamily="18" charset="0"/>
              </a:rPr>
              <a:t>месторождениями.</a:t>
            </a:r>
            <a:r>
              <a:rPr lang="ru-RU" sz="2400" b="1" smtClean="0">
                <a:latin typeface="Times New Roman" pitchFamily="18" charset="0"/>
              </a:rPr>
              <a:t> Отыскивают месторождения </a:t>
            </a:r>
            <a:r>
              <a:rPr lang="ru-RU" sz="2400" b="1" smtClean="0">
                <a:solidFill>
                  <a:srgbClr val="FFFF00"/>
                </a:solidFill>
                <a:latin typeface="Times New Roman" pitchFamily="18" charset="0"/>
              </a:rPr>
              <a:t>геологи</a:t>
            </a:r>
            <a:r>
              <a:rPr lang="ru-RU" sz="2400" b="1" smtClean="0">
                <a:latin typeface="Times New Roman" pitchFamily="18" charset="0"/>
              </a:rPr>
              <a:t>.</a:t>
            </a:r>
            <a:endParaRPr lang="ru-RU" sz="2400" smtClean="0"/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5038" y="1920875"/>
            <a:ext cx="5267325" cy="83994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       </a:t>
            </a:r>
            <a:r>
              <a:rPr lang="ru-RU" b="1" smtClean="0"/>
              <a:t>Шахта                      Карьер</a:t>
            </a:r>
          </a:p>
        </p:txBody>
      </p:sp>
      <p:sp>
        <p:nvSpPr>
          <p:cNvPr id="22530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mtClean="0"/>
              <a:t>Глубокий колодец</a:t>
            </a:r>
          </a:p>
        </p:txBody>
      </p:sp>
      <p:pic>
        <p:nvPicPr>
          <p:cNvPr id="1024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54013" y="2419350"/>
            <a:ext cx="4046537" cy="3517900"/>
          </a:xfrm>
          <a:noFill/>
        </p:spPr>
      </p:pic>
      <p:sp>
        <p:nvSpPr>
          <p:cNvPr id="22532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mtClean="0"/>
              <a:t>Открытый котлован</a:t>
            </a:r>
          </a:p>
        </p:txBody>
      </p:sp>
      <p:pic>
        <p:nvPicPr>
          <p:cNvPr id="1024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38675" y="2444750"/>
            <a:ext cx="4054475" cy="3559175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/>
              <a:t>Горючие ископаемые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mtClean="0"/>
              <a:t>Бурый уголь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mtClean="0"/>
              <a:t>Каменный уголь 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714625"/>
            <a:ext cx="3460750" cy="2949575"/>
          </a:xfrm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286375" y="2714625"/>
            <a:ext cx="3071813" cy="2909888"/>
          </a:xfrm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theme/theme1.xml><?xml version="1.0" encoding="utf-8"?>
<a:theme xmlns:a="http://schemas.openxmlformats.org/drawingml/2006/main" name="Презентация анализа причин неудачи проекта">
  <a:themeElements>
    <a:clrScheme name="ms_pptpostmortem_tp01018455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ms_pptpostmortem_tp01018455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postmortem_tp01018455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ostmortem_tp01018455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ostmortem_tp01018455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5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6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анализа причин неудачи проекта</Template>
  <TotalTime>602</TotalTime>
  <Words>357</Words>
  <Application>Microsoft Office PowerPoint</Application>
  <PresentationFormat>Экран (4:3)</PresentationFormat>
  <Paragraphs>124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Garamond</vt:lpstr>
      <vt:lpstr>Times New Roman</vt:lpstr>
      <vt:lpstr>Презентация анализа причин неудачи проекта</vt:lpstr>
      <vt:lpstr>Презентация анализа причин неудачи проекта</vt:lpstr>
      <vt:lpstr>Слайд 1</vt:lpstr>
      <vt:lpstr>Тема урока:</vt:lpstr>
      <vt:lpstr>Проблема </vt:lpstr>
      <vt:lpstr>Значение слов</vt:lpstr>
      <vt:lpstr>Слайд 5</vt:lpstr>
      <vt:lpstr>Исследовательская карта</vt:lpstr>
      <vt:lpstr>Добыча полезных ископаемых</vt:lpstr>
      <vt:lpstr>        Шахта                      Карьер</vt:lpstr>
      <vt:lpstr>Горючие ископаемые</vt:lpstr>
      <vt:lpstr>Нефть </vt:lpstr>
      <vt:lpstr>Добыча нефти </vt:lpstr>
      <vt:lpstr>… и в море</vt:lpstr>
      <vt:lpstr>           Природный газ</vt:lpstr>
      <vt:lpstr>Торф </vt:lpstr>
      <vt:lpstr>Железная руда</vt:lpstr>
      <vt:lpstr>Строительные материалы</vt:lpstr>
      <vt:lpstr>Соль </vt:lpstr>
      <vt:lpstr>Ювелирно - поделочные</vt:lpstr>
      <vt:lpstr>Слайд 19</vt:lpstr>
      <vt:lpstr>Охрана полезных ископаемых</vt:lpstr>
      <vt:lpstr> Полезные ископаемые  Тульской области</vt:lpstr>
      <vt:lpstr>Исследование </vt:lpstr>
      <vt:lpstr>Слайд 23</vt:lpstr>
      <vt:lpstr>Слайд 24</vt:lpstr>
      <vt:lpstr>Слайд 25</vt:lpstr>
      <vt:lpstr>Проверь себя  (соедини стрелками ископаемое и его свойства)</vt:lpstr>
      <vt:lpstr>Выбери утверждение:</vt:lpstr>
      <vt:lpstr>Слайд 28</vt:lpstr>
      <vt:lpstr>Источники информации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User</cp:lastModifiedBy>
  <cp:revision>72</cp:revision>
  <dcterms:created xsi:type="dcterms:W3CDTF">2009-08-10T11:49:03Z</dcterms:created>
  <dcterms:modified xsi:type="dcterms:W3CDTF">2013-01-13T16:41:59Z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TC010184551049</vt:lpwstr>
  </property>
</Properties>
</file>