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FB21F1F-3B11-4E10-BE67-5AD5ECB3E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D7854A-04B0-44D8-A62D-EB0249E61E0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B68E42C-21F2-461B-825D-D297855028F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0333D4-BC0F-4467-BFB4-C39049EC825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A910F61-7932-49C7-911B-69AB23B835C4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977B78-7F8D-4BDF-8539-B2BA23C2452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BA9479-AFE6-40D3-8CE8-953CC6C7FB7F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321F6BA-504F-44AA-BD31-DD010E1A6BE5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A7C4CF-5C23-4BDD-A384-E8F3757215AC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5A3E12-C91D-493C-A805-92FDEE89BB7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962AF4-E397-4166-8C84-F7B85AE6C410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81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042EE6-56DB-4635-AC5D-03979F57D12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91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BA2FFF-5933-467D-A17E-ECB537321AB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B88A04-E02A-4893-9283-B0835D35B486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01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08DF71-8425-40CE-A09D-FBE627C5F9E2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12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7831D62-3E93-4A80-B989-29BAE6628B89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22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E7AFFE-E258-498C-9943-66D49A309D54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32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1B95A65-D2C7-4266-9830-7B7492C6C3C1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42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A1F732-E537-4E0E-8399-103243957E5D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52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0264DD-A9AA-4B59-891E-F560441D1FFE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63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F25C51-A3C3-42F9-BE84-3261B23A67EE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573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14C21B-B283-4F67-8C89-A67DBDB03D4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B32FAB-CFA5-4FA8-86F5-4F523F58CF5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E374F0-8D07-4BD6-A2BC-E68D578AEEC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8C86EE-ACD3-4855-BDC1-A367F5B853A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581A5C-29B3-4AC4-8705-16437D201B6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E18562-EEE3-49BD-9AF9-06915E2ACC4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7D2B7D-1015-4F43-B0DB-5300A5BFF12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5D1D-34A5-4732-919D-A85432F60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9F11-5FFE-4B02-A5F6-33007BF8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1E90E-FD89-49F7-AFAA-68C1D4F39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E3F7A-2B5A-4D5B-A241-DCA5F2C8C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59D72-5953-45F0-B0AF-A6D425EC3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C093-9298-46DD-918C-8D859991F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A40A-1A1C-424D-BE3A-291EF0A38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B2E9-72F7-42B2-B681-02113FCE4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86594-7246-4BE6-BD8E-8AE26BE39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CF88-E1B3-429C-80F0-84F391AFF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041DA-F30E-448E-B065-E5B9E6538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687E712-CD53-45C5-9FD1-83A05DC7D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39750" y="1708150"/>
            <a:ext cx="8869363" cy="258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9792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>
                <a:solidFill>
                  <a:srgbClr val="000000"/>
                </a:solidFill>
              </a:rPr>
              <a:t>Кодирование эвристических принципов </a:t>
            </a:r>
            <a:br>
              <a:rPr lang="ru-RU" sz="4800">
                <a:solidFill>
                  <a:srgbClr val="000000"/>
                </a:solidFill>
              </a:rPr>
            </a:br>
            <a:r>
              <a:rPr lang="ru-RU" sz="4800">
                <a:solidFill>
                  <a:srgbClr val="000000"/>
                </a:solidFill>
              </a:rPr>
              <a:t>в пословицах русского языка </a:t>
            </a: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396875" y="5351463"/>
            <a:ext cx="9318625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54000" y="5780088"/>
            <a:ext cx="9493250" cy="165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969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rgbClr val="000000"/>
                </a:solidFill>
              </a:rPr>
              <a:t>Эвристика (от др.-греч. ευρίσκω (heuristiko) — отрасль знания, изучающая творческое мышление человека.</a:t>
            </a:r>
            <a:r>
              <a:rPr lang="ru-RU" sz="3200">
                <a:solidFill>
                  <a:srgbClr val="000000"/>
                </a:solidFill>
              </a:rPr>
              <a:t/>
            </a:r>
            <a:br>
              <a:rPr lang="ru-RU" sz="3200">
                <a:solidFill>
                  <a:srgbClr val="000000"/>
                </a:solidFill>
              </a:rPr>
            </a:b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11188" y="493713"/>
            <a:ext cx="18923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Тузов А.А.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314325" y="1111250"/>
            <a:ext cx="9421813" cy="47228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9792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Психофизиологические</a:t>
            </a:r>
            <a:b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принципы</a:t>
            </a:r>
            <a:b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творчества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450850" y="1209675"/>
            <a:ext cx="9229725" cy="19542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450850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веры</a:t>
            </a:r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973138" y="1390650"/>
            <a:ext cx="8237537" cy="1368425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Взайдёт солнце и в нашем оконце.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3516313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психологической установки на работу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Была бы охота, заладится любая работа.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220663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настойчивости, упорства и смелости в работе</a:t>
            </a: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Взялся за гуж, не говори, что не дюж.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соблюдения биологических ритмов</a:t>
            </a: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Утро вечера мудренее.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450850" y="1209675"/>
            <a:ext cx="9229725" cy="1768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450850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постоянной учёбы</a:t>
            </a: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842963" y="1455738"/>
            <a:ext cx="8401050" cy="1216025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Век живи, век учись.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36687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Установка на ошибку</a:t>
            </a: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406400" y="450532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787400" y="4740275"/>
            <a:ext cx="8237538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Не бойся ошибки первой, 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но избегай второй.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 noChangeArrowheads="1"/>
          </p:cNvSpPr>
          <p:nvPr/>
        </p:nvSpPr>
        <p:spPr bwMode="auto">
          <a:xfrm>
            <a:off x="368300" y="974725"/>
            <a:ext cx="9421813" cy="44894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9792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Принципы научного</a:t>
            </a:r>
            <a:b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поиска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319088" y="985838"/>
            <a:ext cx="9229725" cy="6251575"/>
          </a:xfrm>
          <a:prstGeom prst="roundRect">
            <a:avLst>
              <a:gd name="adj" fmla="val 853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4175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Законы диалектики</a:t>
            </a: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1290638" y="1762125"/>
            <a:ext cx="785018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</a:rPr>
              <a:t>Искра мала велик пламень рождает.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</a:rPr>
              <a:t>С миру по нитке  - голому рубаха.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         Закон отрицания отрицания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536575" y="4565650"/>
            <a:ext cx="7816850" cy="2540000"/>
          </a:xfrm>
          <a:prstGeom prst="roundRect">
            <a:avLst>
              <a:gd name="adj" fmla="val 120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</a:rPr>
              <a:t>Клин клином вышибают.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</a:rPr>
              <a:t>Сила силу ломит.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</a:rPr>
              <a:t>Беда ломается бедой.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-87313" y="1162050"/>
            <a:ext cx="10080626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         Закон перехода количества в качество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450850" y="1028700"/>
            <a:ext cx="9229725" cy="27146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22066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соблюдения законов природы</a:t>
            </a:r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Не тряси яблоки, пока зелены,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созреют — сами упадут.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Практика — критерий истины</a:t>
            </a:r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Учёный без практики, 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как пчела без мёда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484188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системности мироздания</a:t>
            </a:r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612775" y="1390650"/>
            <a:ext cx="8955088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000000"/>
                </a:solidFill>
              </a:rPr>
              <a:t>Гвоздь держит подкову, подкова держит коня,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конь держит человека, а человек весь мир.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умных обобщений</a:t>
            </a:r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Видит око далеко, а ум ещё дальше.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0" y="473075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«от простого к сложному»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Сначала аз да буки, потом науки.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важности осознания цели</a:t>
            </a: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Видишь цель — хорошо идёшь.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46196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единоначалия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Где много пастухов, там овцы дохнут.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учёта обстоятельств задачи</a:t>
            </a: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Где правильный учёт,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там зерно не утечёт.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27038" y="339725"/>
            <a:ext cx="9261475" cy="145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33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>
                <a:solidFill>
                  <a:srgbClr val="000000"/>
                </a:solidFill>
              </a:rPr>
              <a:t>Эвристические принципы русского языка</a:t>
            </a: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207963" y="1860550"/>
            <a:ext cx="9601200" cy="5375275"/>
          </a:xfrm>
          <a:prstGeom prst="roundRect">
            <a:avLst>
              <a:gd name="adj" fmla="val 977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909638" y="2408238"/>
            <a:ext cx="3854450" cy="15113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600">
                <a:solidFill>
                  <a:srgbClr val="000000"/>
                </a:solidFill>
              </a:rPr>
              <a:t>Былины</a:t>
            </a: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5759450" y="2189163"/>
            <a:ext cx="3854450" cy="15113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600">
                <a:solidFill>
                  <a:srgbClr val="000000"/>
                </a:solidFill>
              </a:rPr>
              <a:t>Притчи</a:t>
            </a:r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1019175" y="4619625"/>
            <a:ext cx="3854450" cy="15113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600">
                <a:solidFill>
                  <a:srgbClr val="000000"/>
                </a:solidFill>
              </a:rPr>
              <a:t>Пословицы</a:t>
            </a:r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5683250" y="4029075"/>
            <a:ext cx="3854450" cy="15113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600">
                <a:solidFill>
                  <a:srgbClr val="000000"/>
                </a:solidFill>
              </a:rPr>
              <a:t>Поговорки</a:t>
            </a:r>
          </a:p>
        </p:txBody>
      </p:sp>
      <p:sp>
        <p:nvSpPr>
          <p:cNvPr id="3080" name="Oval 7"/>
          <p:cNvSpPr>
            <a:spLocks noChangeArrowheads="1"/>
          </p:cNvSpPr>
          <p:nvPr/>
        </p:nvSpPr>
        <p:spPr bwMode="auto">
          <a:xfrm>
            <a:off x="4589463" y="5889625"/>
            <a:ext cx="3854450" cy="1193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600">
                <a:solidFill>
                  <a:srgbClr val="000000"/>
                </a:solidFill>
              </a:rPr>
              <a:t>Слова-понятия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46196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чёткой формулировки</a:t>
            </a:r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Лишнее слово в досаду вводит.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аккумулирования</a:t>
            </a:r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Говори мало, слушай много,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думай ещё больше.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450850" y="12858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220663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увлекательного представления задачи</a:t>
            </a:r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Чем шкура красивей, тем охотники хитрей.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решений через многофункциональность</a:t>
            </a:r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406400" y="5276850"/>
            <a:ext cx="9229725" cy="1882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787400" y="5583238"/>
            <a:ext cx="8237538" cy="12811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И швец, и жнец, и на дуде игрец.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514350" y="131763"/>
            <a:ext cx="8988425" cy="6904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3808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400">
                <a:solidFill>
                  <a:srgbClr val="000000"/>
                </a:solidFill>
              </a:rPr>
              <a:t>Задание для учащихся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40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000000"/>
                </a:solidFill>
              </a:rPr>
              <a:t> Привести примеры пословиц русского языка, описывающих представленные выше принципы творческого подхода к жизни.</a:t>
            </a:r>
          </a:p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buSzPct val="45000"/>
              <a:buFont typeface="Wingdings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000000"/>
                </a:solidFill>
              </a:rPr>
              <a:t> Сформулировать другие эвристические  принципы, закодированные во встреченных пословицах.</a:t>
            </a:r>
            <a:r>
              <a:rPr lang="ru-RU" sz="4400">
                <a:solidFill>
                  <a:srgbClr val="000000"/>
                </a:solidFill>
              </a:rPr>
              <a:t/>
            </a:r>
            <a:br>
              <a:rPr lang="ru-RU" sz="4400">
                <a:solidFill>
                  <a:srgbClr val="000000"/>
                </a:solidFill>
              </a:rPr>
            </a:br>
            <a:r>
              <a:rPr lang="ru-RU" sz="4400">
                <a:solidFill>
                  <a:srgbClr val="000000"/>
                </a:solidFill>
              </a:rPr>
              <a:t/>
            </a:r>
            <a:br>
              <a:rPr lang="ru-RU" sz="4400">
                <a:solidFill>
                  <a:srgbClr val="000000"/>
                </a:solidFill>
              </a:rPr>
            </a:br>
            <a:r>
              <a:rPr lang="ru-RU" sz="2800">
                <a:solidFill>
                  <a:srgbClr val="000000"/>
                </a:solidFill>
              </a:rPr>
              <a:t>Возможный источник информации: </a:t>
            </a:r>
          </a:p>
          <a:p>
            <a:pPr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chemeClr val="accent2"/>
                </a:solidFill>
              </a:rPr>
              <a:t>http://dic.academic.ru/contents.nsf/dahl_proverbs/</a:t>
            </a:r>
            <a:r>
              <a:rPr lang="ru-RU" sz="2800">
                <a:solidFill>
                  <a:srgbClr val="000000"/>
                </a:solidFill>
              </a:rPr>
              <a:t/>
            </a:r>
            <a:br>
              <a:rPr lang="ru-RU" sz="2800">
                <a:solidFill>
                  <a:srgbClr val="000000"/>
                </a:solidFill>
              </a:rPr>
            </a:br>
            <a:endParaRPr lang="ru-RU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484188" y="2725738"/>
            <a:ext cx="9229725" cy="43354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17500" y="2005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учёта объективных факторов</a:t>
            </a:r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820738" y="3206750"/>
            <a:ext cx="8237537" cy="927100"/>
          </a:xfrm>
          <a:prstGeom prst="roundRect">
            <a:avLst>
              <a:gd name="adj" fmla="val 20144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793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</a:rPr>
              <a:t>Не бранись с тюрьмою, да с приказной избою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835025" y="4568825"/>
            <a:ext cx="8237538" cy="2058988"/>
          </a:xfrm>
          <a:prstGeom prst="roundRect">
            <a:avLst>
              <a:gd name="adj" fmla="val 12111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7932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</a:rPr>
              <a:t>За три вещи не ручайся: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</a:rPr>
              <a:t> за часы,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</a:rPr>
              <a:t> за лошадь,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</a:rPr>
              <a:t> да за жену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54088" y="368300"/>
            <a:ext cx="8177212" cy="145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733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работ учащихся</a:t>
            </a:r>
            <a:b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прошлых лет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450850" y="831850"/>
            <a:ext cx="9229725" cy="2911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22066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предусмотрительности</a:t>
            </a:r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874713" y="1028700"/>
            <a:ext cx="8237537" cy="235426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Не груби малому, не вспомянет старый.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Берегись бед, пока их нет.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/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Живи с разумом, так и лекарок не надо</a:t>
            </a: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406400" y="5276850"/>
            <a:ext cx="9229725" cy="1882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787400" y="5583238"/>
            <a:ext cx="8237538" cy="12811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На ком оборвётся, тот и отвечает.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63513" y="4567238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Генератор случайных чисел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385763" y="869950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231775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внимательности, осторожности</a:t>
            </a:r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896938" y="974725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Постится щука, а пискарь  не дремли.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Тише ходи, святых не ушибы.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-295275" y="3800475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рассудительности,</a:t>
            </a:r>
            <a:br>
              <a:rPr lang="ru-RU" sz="3600">
                <a:solidFill>
                  <a:srgbClr val="000000"/>
                </a:solidFill>
              </a:rPr>
            </a:br>
            <a:r>
              <a:rPr lang="ru-RU" sz="3600">
                <a:solidFill>
                  <a:srgbClr val="000000"/>
                </a:solidFill>
              </a:rPr>
              <a:t>неспешности в деле</a:t>
            </a:r>
          </a:p>
        </p:txBody>
      </p:sp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330200" y="5113338"/>
            <a:ext cx="9229725" cy="21129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635000" y="5364163"/>
            <a:ext cx="8237538" cy="12811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Часто кадят не успеешь кланяться.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484188" y="1258888"/>
            <a:ext cx="9229725" cy="3284537"/>
          </a:xfrm>
          <a:prstGeom prst="roundRect">
            <a:avLst>
              <a:gd name="adj" fmla="val 892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-11113" y="176213"/>
            <a:ext cx="10080626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необходимости различения</a:t>
            </a:r>
            <a:br>
              <a:rPr lang="ru-RU" sz="3600">
                <a:solidFill>
                  <a:srgbClr val="000000"/>
                </a:solidFill>
              </a:rPr>
            </a:br>
            <a:r>
              <a:rPr lang="ru-RU" sz="3600">
                <a:solidFill>
                  <a:srgbClr val="000000"/>
                </a:solidFill>
              </a:rPr>
              <a:t>внутреннего и внешнего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755650" y="1455738"/>
            <a:ext cx="8266113" cy="2879725"/>
          </a:xfrm>
          <a:prstGeom prst="roundRect">
            <a:avLst>
              <a:gd name="adj" fmla="val 4806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Бородка Минина, а совесть глиняна.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Не всяк спит, кто храпит.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/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На языке мёд, а под языком лёд.</a:t>
            </a:r>
            <a:br>
              <a:rPr lang="ru-RU" sz="3200">
                <a:solidFill>
                  <a:srgbClr val="000000"/>
                </a:solidFill>
              </a:rPr>
            </a:b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428625" y="5672138"/>
            <a:ext cx="9229725" cy="1768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677863" y="5934075"/>
            <a:ext cx="8867775" cy="12811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>
                <a:solidFill>
                  <a:srgbClr val="000000"/>
                </a:solidFill>
              </a:rPr>
              <a:t>Свято место пусто не бывает.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Избу сруби, а тараканы свою артель приведут.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163513" y="4567238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причинно-следственно связи событий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9350" y="1685925"/>
            <a:ext cx="7575550" cy="235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>
                <a:solidFill>
                  <a:srgbClr val="000000"/>
                </a:solidFill>
              </a:rPr>
              <a:t>Спасибо за внимание.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40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40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>
                <a:solidFill>
                  <a:srgbClr val="000000"/>
                </a:solidFill>
              </a:rPr>
              <a:t>Надеемся на понимание.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360363" y="963613"/>
            <a:ext cx="2989262" cy="6338887"/>
          </a:xfrm>
          <a:prstGeom prst="roundRect">
            <a:avLst>
              <a:gd name="adj" fmla="val 943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7932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Богатыря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Танкиста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Друга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Сестры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Девицы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Брата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Развилки</a:t>
            </a:r>
            <a:br>
              <a:rPr lang="ru-RU" sz="2600">
                <a:solidFill>
                  <a:srgbClr val="000000"/>
                </a:solidFill>
              </a:rPr>
            </a:br>
            <a:r>
              <a:rPr lang="ru-RU" sz="2600">
                <a:solidFill>
                  <a:srgbClr val="000000"/>
                </a:solidFill>
              </a:rPr>
              <a:t>на дороге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Три желания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3700" y="295275"/>
            <a:ext cx="3141663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000">
                <a:solidFill>
                  <a:srgbClr val="000000"/>
                </a:solidFill>
              </a:rPr>
              <a:t>Три</a:t>
            </a: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3678238" y="909638"/>
            <a:ext cx="3130550" cy="6338887"/>
          </a:xfrm>
          <a:prstGeom prst="roundRect">
            <a:avLst>
              <a:gd name="adj" fmla="val 943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7932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Русская тройка</a:t>
            </a:r>
            <a:br>
              <a:rPr lang="ru-RU" sz="2600">
                <a:solidFill>
                  <a:srgbClr val="000000"/>
                </a:solidFill>
              </a:rPr>
            </a:br>
            <a:endParaRPr lang="ru-RU" sz="260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2600">
                <a:solidFill>
                  <a:srgbClr val="000000"/>
                </a:solidFill>
              </a:rPr>
              <a:t>Птица-тройка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646488" y="284163"/>
            <a:ext cx="3141662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000">
                <a:solidFill>
                  <a:srgbClr val="000000"/>
                </a:solidFill>
              </a:rPr>
              <a:t>Тройка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937375" y="274638"/>
            <a:ext cx="3141663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000">
                <a:solidFill>
                  <a:srgbClr val="000000"/>
                </a:solidFill>
              </a:rPr>
              <a:t>Троица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7123113" y="919163"/>
            <a:ext cx="2795587" cy="6338887"/>
          </a:xfrm>
          <a:prstGeom prst="roundRect">
            <a:avLst>
              <a:gd name="adj" fmla="val 9435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793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ru-RU" sz="2600">
                <a:solidFill>
                  <a:srgbClr val="000000"/>
                </a:solidFill>
              </a:rPr>
              <a:t>Бог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69900" y="361950"/>
            <a:ext cx="9163050" cy="145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733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>
                <a:solidFill>
                  <a:srgbClr val="000000"/>
                </a:solidFill>
              </a:rPr>
              <a:t>Успех стран, сохранивших богатство языка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382588" y="1949450"/>
            <a:ext cx="9393237" cy="196056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3"/>
          <p:cNvSpPr>
            <a:spLocks noChangeArrowheads="1"/>
          </p:cNvSpPr>
          <p:nvPr/>
        </p:nvSpPr>
        <p:spPr bwMode="auto">
          <a:xfrm>
            <a:off x="481013" y="2168525"/>
            <a:ext cx="3152775" cy="9191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3200">
                <a:solidFill>
                  <a:srgbClr val="000000"/>
                </a:solidFill>
              </a:rPr>
              <a:t>Япония</a:t>
            </a:r>
          </a:p>
        </p:txBody>
      </p:sp>
      <p:sp>
        <p:nvSpPr>
          <p:cNvPr id="5125" name="Oval 4"/>
          <p:cNvSpPr>
            <a:spLocks noChangeArrowheads="1"/>
          </p:cNvSpPr>
          <p:nvPr/>
        </p:nvSpPr>
        <p:spPr bwMode="auto">
          <a:xfrm>
            <a:off x="3186113" y="2770188"/>
            <a:ext cx="3152775" cy="919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3200">
                <a:solidFill>
                  <a:srgbClr val="000000"/>
                </a:solidFill>
              </a:rPr>
              <a:t>Китай</a:t>
            </a:r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6361113" y="2157413"/>
            <a:ext cx="3152775" cy="919162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Oval 6"/>
          <p:cNvSpPr>
            <a:spLocks noChangeArrowheads="1"/>
          </p:cNvSpPr>
          <p:nvPr/>
        </p:nvSpPr>
        <p:spPr bwMode="auto">
          <a:xfrm>
            <a:off x="561975" y="5197475"/>
            <a:ext cx="7148513" cy="17192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3200">
                <a:solidFill>
                  <a:srgbClr val="000000"/>
                </a:solidFill>
              </a:rPr>
              <a:t>Высокие требования к памяти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и образности мышления</a:t>
            </a:r>
          </a:p>
        </p:txBody>
      </p:sp>
      <p:cxnSp>
        <p:nvCxnSpPr>
          <p:cNvPr id="5128" name="Прямая соединительная линия 12"/>
          <p:cNvCxnSpPr>
            <a:cxnSpLocks noChangeShapeType="1"/>
            <a:endCxn id="5127" idx="0"/>
          </p:cNvCxnSpPr>
          <p:nvPr/>
        </p:nvCxnSpPr>
        <p:spPr bwMode="auto">
          <a:xfrm rot="5400000">
            <a:off x="4022726" y="4037012"/>
            <a:ext cx="1274762" cy="1046163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234950" y="396875"/>
            <a:ext cx="9421813" cy="17764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Организационно-эвристические принципы</a:t>
            </a: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225425" y="3335338"/>
            <a:ext cx="9421813" cy="17764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Психофизиологические принципы</a:t>
            </a:r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280988" y="5392738"/>
            <a:ext cx="9421812" cy="17764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6752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Принципы научного поиска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4160838" y="2463800"/>
            <a:ext cx="5529262" cy="722313"/>
          </a:xfrm>
          <a:prstGeom prst="wedgeRoundRectCallout">
            <a:avLst>
              <a:gd name="adj1" fmla="val 42074"/>
              <a:gd name="adj2" fmla="val -17415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>
                <a:solidFill>
                  <a:srgbClr val="000000"/>
                </a:solidFill>
              </a:rPr>
              <a:t>Руководящее положение, основное правило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для какой-либо деятельности.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368300" y="974725"/>
            <a:ext cx="9421813" cy="44894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9792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Организационно-</a:t>
            </a:r>
            <a:b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эвристические</a:t>
            </a:r>
            <a:b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принципы творчества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450850" y="12096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0" y="450850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предпочтения соборной работы</a:t>
            </a: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Мир дунет — ветер будет,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мир плюнет — море будет,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мир охнет — лес сохнет.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порядка</a:t>
            </a:r>
          </a:p>
        </p:txBody>
      </p:sp>
      <p:sp>
        <p:nvSpPr>
          <p:cNvPr id="8198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В хорошей артели всяк при деле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450850" y="1209675"/>
            <a:ext cx="9229725" cy="18780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450850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разделения обязанностей и задач</a:t>
            </a:r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227138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За всё не берись, а в одном отличись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20650" y="3384550"/>
            <a:ext cx="10080625" cy="111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собственной почвы и собственного подхода к задаче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787400" y="5200650"/>
            <a:ext cx="8237538" cy="1193800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У своего гнезда и ворон бьёт орла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450850" y="12096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0" y="450850"/>
            <a:ext cx="100806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наглядного представления задач</a:t>
            </a: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874713" y="1390650"/>
            <a:ext cx="8237537" cy="1992313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Лучше один раз увидеть,</a:t>
            </a:r>
            <a:br>
              <a:rPr lang="ru-RU" sz="3200">
                <a:solidFill>
                  <a:srgbClr val="000000"/>
                </a:solidFill>
              </a:rPr>
            </a:br>
            <a:r>
              <a:rPr lang="ru-RU" sz="3200">
                <a:solidFill>
                  <a:srgbClr val="000000"/>
                </a:solidFill>
              </a:rPr>
              <a:t>чем сто раз услышать.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3910013"/>
            <a:ext cx="10080625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6752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3600">
                <a:solidFill>
                  <a:srgbClr val="000000"/>
                </a:solidFill>
              </a:rPr>
              <a:t>Принцип своевременности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406400" y="4702175"/>
            <a:ext cx="9229725" cy="24590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787400" y="4872038"/>
            <a:ext cx="8237538" cy="1992312"/>
          </a:xfrm>
          <a:prstGeom prst="roundRect">
            <a:avLst>
              <a:gd name="adj" fmla="val 1706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73224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</a:rPr>
              <a:t>Куй железо, пока горячо.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548</Words>
  <Application>Microsoft Office PowerPoint</Application>
  <PresentationFormat>Произвольный</PresentationFormat>
  <Paragraphs>161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Arial Unicode MS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Гаврюшин </dc:creator>
  <cp:lastModifiedBy>revaz</cp:lastModifiedBy>
  <cp:revision>45</cp:revision>
  <cp:lastPrinted>1601-01-01T00:00:00Z</cp:lastPrinted>
  <dcterms:created xsi:type="dcterms:W3CDTF">2012-12-06T23:48:44Z</dcterms:created>
  <dcterms:modified xsi:type="dcterms:W3CDTF">2013-03-13T14:49:06Z</dcterms:modified>
</cp:coreProperties>
</file>