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6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D60093"/>
    <a:srgbClr val="66FFFF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65" d="100"/>
          <a:sy n="65" d="100"/>
        </p:scale>
        <p:origin x="-82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AF813-0C12-4462-B8B3-0B0F525F7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68B4-5D1C-4B8E-AF43-2C0D374B8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4519A-C60B-419E-873C-7AE132C6BD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E3F05-AF70-41A1-9EC5-05581760F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4C270-54E7-49B4-8F13-3A0AE2FC0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B92ED-0D27-4DEE-9CDF-4C5699AC0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AAED8-CAE5-4CD7-AF9E-BE937DCAF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500C5-4053-4E3E-BF92-43C640D52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C7A4D-8464-4E9D-AA19-A04360924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AA2BE-9442-48B5-9EB7-70A59B1B0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16D19-3167-4BF9-B89C-A1B2E5E24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4000"/>
                <a:satMod val="160000"/>
                <a:lumMod val="160000"/>
              </a:schemeClr>
            </a:gs>
            <a:gs pos="42000">
              <a:schemeClr val="bg2">
                <a:tint val="94000"/>
                <a:shade val="94000"/>
                <a:satMod val="160000"/>
                <a:lumMod val="13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24000" t="44000" r="24000" b="12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790262-C039-49D7-A092-1BA2E3712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alibri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alibri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alibri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Calibri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971550" y="836613"/>
            <a:ext cx="7200900" cy="40322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ru-RU" sz="3600" b="1" i="1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7848" y="1075804"/>
            <a:ext cx="8788304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i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Арифметические операции </a:t>
            </a:r>
          </a:p>
          <a:p>
            <a:pPr algn="ctr">
              <a:defRPr/>
            </a:pPr>
            <a:r>
              <a:rPr lang="ru-RU" sz="5400" b="1" i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двоичными числами</a:t>
            </a:r>
          </a:p>
        </p:txBody>
      </p:sp>
      <p:sp>
        <p:nvSpPr>
          <p:cNvPr id="5124" name="TextBox 2"/>
          <p:cNvSpPr txBox="1">
            <a:spLocks noChangeArrowheads="1"/>
          </p:cNvSpPr>
          <p:nvPr/>
        </p:nvSpPr>
        <p:spPr bwMode="auto">
          <a:xfrm>
            <a:off x="4906963" y="5622925"/>
            <a:ext cx="4032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© Коротаева Н.Е.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учитель информатики и ИКТ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МБОУ «Новоаганская ОСШ №1»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640"/>
            <a:ext cx="8085137" cy="88265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Алгоритм</a:t>
            </a:r>
            <a:r>
              <a:rPr lang="ru-RU" sz="4000" i="1" dirty="0">
                <a:solidFill>
                  <a:srgbClr val="D60093"/>
                </a:solidFill>
                <a:latin typeface="Monotype Corsiva" pitchFamily="66" charset="0"/>
              </a:rPr>
              <a:t> </a:t>
            </a:r>
            <a:r>
              <a:rPr lang="ru-RU" sz="4000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преобразования</a:t>
            </a:r>
            <a:r>
              <a:rPr lang="ru-RU" sz="4000" i="1" dirty="0">
                <a:solidFill>
                  <a:srgbClr val="D60093"/>
                </a:solidFill>
                <a:latin typeface="Monotype Corsiva" pitchFamily="66" charset="0"/>
              </a:rPr>
              <a:t> </a:t>
            </a:r>
            <a:r>
              <a:rPr lang="ru-RU" sz="4000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положительного</a:t>
            </a:r>
            <a:r>
              <a:rPr lang="ru-RU" sz="4000" i="1" dirty="0">
                <a:solidFill>
                  <a:srgbClr val="D60093"/>
                </a:solidFill>
                <a:latin typeface="Monotype Corsiva" pitchFamily="66" charset="0"/>
              </a:rPr>
              <a:t> </a:t>
            </a:r>
            <a:r>
              <a:rPr lang="ru-RU" sz="4000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кода</a:t>
            </a:r>
            <a:r>
              <a:rPr lang="ru-RU" sz="4000" i="1" dirty="0">
                <a:solidFill>
                  <a:srgbClr val="D60093"/>
                </a:solidFill>
                <a:latin typeface="Monotype Corsiva" pitchFamily="66" charset="0"/>
              </a:rPr>
              <a:t> </a:t>
            </a:r>
            <a:r>
              <a:rPr lang="ru-RU" sz="4000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числа в отрицательный</a:t>
            </a:r>
            <a:r>
              <a:rPr lang="ru-RU" sz="4000" i="1" dirty="0">
                <a:solidFill>
                  <a:srgbClr val="D60093"/>
                </a:solidFill>
                <a:latin typeface="Monotype Corsiva" pitchFamily="66" charset="0"/>
              </a:rPr>
              <a:t> </a:t>
            </a:r>
            <a:r>
              <a:rPr lang="ru-RU" sz="4000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код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50825" y="1989138"/>
            <a:ext cx="8715375" cy="1223962"/>
          </a:xfrm>
        </p:spPr>
        <p:txBody>
          <a:bodyPr rtlCol="0">
            <a:normAutofit lnSpcReduction="10000"/>
          </a:bodyPr>
          <a:lstStyle/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Код числа дописать до 8 бит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3600" b="1" dirty="0">
                <a:solidFill>
                  <a:srgbClr val="0000FF"/>
                </a:solidFill>
              </a:rPr>
              <a:t> (3)</a:t>
            </a:r>
            <a:r>
              <a:rPr lang="ru-RU" sz="3600" b="1" baseline="-25000" dirty="0">
                <a:solidFill>
                  <a:srgbClr val="0000FF"/>
                </a:solidFill>
              </a:rPr>
              <a:t>10</a:t>
            </a:r>
            <a:r>
              <a:rPr lang="ru-RU" sz="3600" b="1" dirty="0">
                <a:solidFill>
                  <a:srgbClr val="0000FF"/>
                </a:solidFill>
              </a:rPr>
              <a:t> = (00000011)</a:t>
            </a:r>
            <a:r>
              <a:rPr lang="ru-RU" sz="3600" b="1" baseline="-25000" dirty="0">
                <a:solidFill>
                  <a:srgbClr val="0000FF"/>
                </a:solidFill>
              </a:rPr>
              <a:t>2</a:t>
            </a:r>
            <a:r>
              <a:rPr lang="ru-RU" sz="36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ru-RU" sz="3600" b="1" dirty="0">
                <a:solidFill>
                  <a:srgbClr val="FF0000"/>
                </a:solidFill>
              </a:rPr>
              <a:t>прямой</a:t>
            </a: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код.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468313" y="3284538"/>
            <a:ext cx="84248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2. Используя логическое отрицание получаем </a:t>
            </a:r>
            <a:r>
              <a:rPr lang="ru-RU" sz="3600" b="1">
                <a:solidFill>
                  <a:srgbClr val="FF0000"/>
                </a:solidFill>
              </a:rPr>
              <a:t>обратный</a:t>
            </a:r>
            <a:r>
              <a:rPr lang="ru-RU" sz="3600" b="1"/>
              <a:t> код числа </a:t>
            </a:r>
            <a:r>
              <a:rPr lang="ru-RU" sz="3600" b="1">
                <a:solidFill>
                  <a:srgbClr val="0000FF"/>
                </a:solidFill>
              </a:rPr>
              <a:t>(11111100)</a:t>
            </a:r>
            <a:r>
              <a:rPr lang="ru-RU" sz="3600" b="1" baseline="-25000">
                <a:solidFill>
                  <a:srgbClr val="0000FF"/>
                </a:solidFill>
              </a:rPr>
              <a:t>2</a:t>
            </a:r>
            <a:r>
              <a:rPr lang="ru-RU" sz="3600" b="1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95288" y="5053013"/>
            <a:ext cx="8424862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3. К младшему разряду прибавляем –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/>
              <a:t>  11111100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/>
              <a:t>+             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</a:rPr>
              <a:t>  11111101</a:t>
            </a:r>
            <a:r>
              <a:rPr lang="ru-RU" sz="2800" b="1"/>
              <a:t> -  </a:t>
            </a:r>
            <a:r>
              <a:rPr lang="ru-RU" sz="2800" b="1">
                <a:solidFill>
                  <a:srgbClr val="FF0000"/>
                </a:solidFill>
              </a:rPr>
              <a:t>дополнительный</a:t>
            </a:r>
            <a:r>
              <a:rPr lang="ru-RU" sz="2800" b="1"/>
              <a:t> код числа(-3).</a:t>
            </a:r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>
            <a:off x="539750" y="6453188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64388" y="2060575"/>
          <a:ext cx="1728787" cy="1281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0495"/>
                <a:gridCol w="858292"/>
              </a:tblGrid>
              <a:tr h="427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А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/>
                </a:tc>
              </a:tr>
              <a:tr h="427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/>
                </a:tc>
              </a:tr>
              <a:tr h="427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4340" grpId="0"/>
      <p:bldP spid="143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71550" y="1557338"/>
            <a:ext cx="6769100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8800" b="1"/>
              <a:t>     00000111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8800" b="1"/>
              <a:t>   +11111101</a:t>
            </a:r>
            <a:endParaRPr lang="ru-RU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1476375" y="3644900"/>
            <a:ext cx="6191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219700" y="3716338"/>
            <a:ext cx="72072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908175" y="3752850"/>
            <a:ext cx="7207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>
                <a:solidFill>
                  <a:srgbClr val="66FF33"/>
                </a:solidFill>
              </a:rPr>
              <a:t>1</a:t>
            </a:r>
            <a:endParaRPr lang="ru-RU" sz="8800" b="1">
              <a:solidFill>
                <a:srgbClr val="66FF33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724525" y="3716338"/>
            <a:ext cx="792163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1</a:t>
            </a:r>
            <a:endParaRPr lang="ru-RU" sz="8800" b="1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300788" y="260350"/>
            <a:ext cx="7207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300788" y="3716338"/>
            <a:ext cx="8636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572000" y="3716338"/>
            <a:ext cx="792163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948488" y="3716338"/>
            <a:ext cx="792162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580063" y="260350"/>
            <a:ext cx="7207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003800" y="260350"/>
            <a:ext cx="6492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427538" y="260350"/>
            <a:ext cx="7207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779838" y="260350"/>
            <a:ext cx="7207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924300" y="3716338"/>
            <a:ext cx="792163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2700338" y="3716338"/>
            <a:ext cx="792162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276600" y="3716338"/>
            <a:ext cx="792163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3203575" y="260350"/>
            <a:ext cx="6492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2555875" y="260350"/>
            <a:ext cx="7207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1835150" y="260350"/>
            <a:ext cx="5778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animBg="1"/>
      <p:bldP spid="13316" grpId="0"/>
      <p:bldP spid="13317" grpId="0"/>
      <p:bldP spid="13318" grpId="0"/>
      <p:bldP spid="13319" grpId="0"/>
      <p:bldP spid="13321" grpId="0"/>
      <p:bldP spid="13322" grpId="0"/>
      <p:bldP spid="13323" grpId="0"/>
      <p:bldP spid="13324" grpId="0"/>
      <p:bldP spid="13325" grpId="0"/>
      <p:bldP spid="13326" grpId="0"/>
      <p:bldP spid="13327" grpId="0"/>
      <p:bldP spid="13329" grpId="0"/>
      <p:bldP spid="13331" grpId="0"/>
      <p:bldP spid="133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085137" cy="88265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Пример:     15 – 6 = 15 + ( - 6) = 9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50825" y="1628775"/>
            <a:ext cx="8715375" cy="1223963"/>
          </a:xfrm>
        </p:spPr>
        <p:txBody>
          <a:bodyPr rtlCol="0">
            <a:normAutofit lnSpcReduction="10000"/>
          </a:bodyPr>
          <a:lstStyle/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Код числа дописать до 8 бит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3600" b="1" dirty="0">
                <a:solidFill>
                  <a:srgbClr val="0000FF"/>
                </a:solidFill>
              </a:rPr>
              <a:t> (6)</a:t>
            </a:r>
            <a:r>
              <a:rPr lang="ru-RU" sz="3600" b="1" baseline="-25000" dirty="0">
                <a:solidFill>
                  <a:srgbClr val="0000FF"/>
                </a:solidFill>
              </a:rPr>
              <a:t>10</a:t>
            </a:r>
            <a:r>
              <a:rPr lang="ru-RU" sz="3600" b="1" dirty="0">
                <a:solidFill>
                  <a:srgbClr val="0000FF"/>
                </a:solidFill>
              </a:rPr>
              <a:t> = (00000110)</a:t>
            </a:r>
            <a:r>
              <a:rPr lang="ru-RU" sz="3600" b="1" baseline="-25000" dirty="0">
                <a:solidFill>
                  <a:srgbClr val="0000FF"/>
                </a:solidFill>
              </a:rPr>
              <a:t>2</a:t>
            </a:r>
            <a:r>
              <a:rPr lang="ru-RU" sz="36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ru-RU" sz="3600" b="1" dirty="0">
                <a:solidFill>
                  <a:srgbClr val="FF0000"/>
                </a:solidFill>
              </a:rPr>
              <a:t>прямой</a:t>
            </a: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код.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68313" y="3284538"/>
            <a:ext cx="84248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2. Используя логическое отрицание получаем </a:t>
            </a:r>
            <a:r>
              <a:rPr lang="ru-RU" sz="3600" b="1">
                <a:solidFill>
                  <a:srgbClr val="FF0000"/>
                </a:solidFill>
              </a:rPr>
              <a:t>обратный</a:t>
            </a:r>
            <a:r>
              <a:rPr lang="ru-RU" sz="3600" b="1"/>
              <a:t> код числа </a:t>
            </a:r>
            <a:r>
              <a:rPr lang="ru-RU" sz="3600" b="1">
                <a:solidFill>
                  <a:srgbClr val="0000FF"/>
                </a:solidFill>
              </a:rPr>
              <a:t>(11111001)</a:t>
            </a:r>
            <a:r>
              <a:rPr lang="ru-RU" sz="3600" b="1" baseline="-25000">
                <a:solidFill>
                  <a:srgbClr val="0000FF"/>
                </a:solidFill>
              </a:rPr>
              <a:t>2</a:t>
            </a:r>
            <a:r>
              <a:rPr lang="ru-RU" sz="3600" b="1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95288" y="5053013"/>
            <a:ext cx="8424862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3. К младшему разряду прибавляем –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/>
              <a:t>  11111001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/>
              <a:t>+             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</a:rPr>
              <a:t>  11111010</a:t>
            </a:r>
            <a:r>
              <a:rPr lang="ru-RU" sz="2800" b="1"/>
              <a:t>  - </a:t>
            </a:r>
            <a:r>
              <a:rPr lang="ru-RU" sz="2800" b="1">
                <a:solidFill>
                  <a:srgbClr val="FF0000"/>
                </a:solidFill>
              </a:rPr>
              <a:t>дополнительный</a:t>
            </a:r>
            <a:r>
              <a:rPr lang="ru-RU" sz="2800" b="1"/>
              <a:t> код числа (-6).</a:t>
            </a:r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>
            <a:off x="539750" y="6453188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1" grpId="0"/>
      <p:bldP spid="143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71550" y="1557338"/>
            <a:ext cx="6769100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8800" b="1"/>
              <a:t>     00001111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8800" b="1"/>
              <a:t>   +11111010</a:t>
            </a:r>
            <a:endParaRPr lang="ru-RU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1476375" y="3644900"/>
            <a:ext cx="6191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219700" y="3716338"/>
            <a:ext cx="72072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 b="1"/>
              <a:t>1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908175" y="3752850"/>
            <a:ext cx="7207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>
                <a:solidFill>
                  <a:srgbClr val="66FF33"/>
                </a:solidFill>
              </a:rPr>
              <a:t>1</a:t>
            </a:r>
            <a:endParaRPr lang="ru-RU" sz="8800" b="1">
              <a:solidFill>
                <a:srgbClr val="66FF33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724525" y="3716338"/>
            <a:ext cx="792163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 b="1"/>
              <a:t>0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300788" y="3716338"/>
            <a:ext cx="8636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572000" y="3716338"/>
            <a:ext cx="792163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948488" y="3716338"/>
            <a:ext cx="792162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 b="1"/>
              <a:t>1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580063" y="260350"/>
            <a:ext cx="7207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003800" y="260350"/>
            <a:ext cx="6492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427538" y="260350"/>
            <a:ext cx="7207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779838" y="260350"/>
            <a:ext cx="7207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924300" y="3716338"/>
            <a:ext cx="792163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2700338" y="3716338"/>
            <a:ext cx="792162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3276600" y="3716338"/>
            <a:ext cx="792163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203575" y="260350"/>
            <a:ext cx="6492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555875" y="260350"/>
            <a:ext cx="7207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1835150" y="260350"/>
            <a:ext cx="5778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  <p:bldP spid="15364" grpId="0"/>
      <p:bldP spid="15365" grpId="0"/>
      <p:bldP spid="15366" grpId="0"/>
      <p:bldP spid="15369" grpId="0"/>
      <p:bldP spid="15370" grpId="0"/>
      <p:bldP spid="15371" grpId="0"/>
      <p:bldP spid="15372" grpId="0"/>
      <p:bldP spid="15373" grpId="0"/>
      <p:bldP spid="15374" grpId="0"/>
      <p:bldP spid="15375" grpId="0"/>
      <p:bldP spid="15377" grpId="0"/>
      <p:bldP spid="15379" grpId="0"/>
      <p:bldP spid="153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755650" y="620713"/>
            <a:ext cx="69119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Домашнее</a:t>
            </a:r>
            <a:r>
              <a:rPr lang="ru-RU" sz="3200" b="1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задание: § 16 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[1]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684213" y="1773238"/>
            <a:ext cx="61198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ru-RU" sz="3600" b="1"/>
              <a:t>  10010011</a:t>
            </a:r>
          </a:p>
          <a:p>
            <a:pPr marL="342900" indent="-342900">
              <a:lnSpc>
                <a:spcPct val="50000"/>
              </a:lnSpc>
              <a:spcBef>
                <a:spcPct val="50000"/>
              </a:spcBef>
            </a:pPr>
            <a:r>
              <a:rPr lang="ru-RU" sz="3600" b="1"/>
              <a:t>   +    101101</a:t>
            </a:r>
          </a:p>
        </p:txBody>
      </p:sp>
      <p:sp>
        <p:nvSpPr>
          <p:cNvPr id="18436" name="Line 6"/>
          <p:cNvSpPr>
            <a:spLocks noChangeShapeType="1"/>
          </p:cNvSpPr>
          <p:nvPr/>
        </p:nvSpPr>
        <p:spPr bwMode="auto">
          <a:xfrm>
            <a:off x="971550" y="2708275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684213" y="3500438"/>
            <a:ext cx="4249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2.  100001 * 1111 = </a:t>
            </a: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539750" y="4652963"/>
            <a:ext cx="792003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 3.  Перевести в двоичную систему счисления числа и выполнить действие: 21 – 7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085137" cy="88265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8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Логическое сложение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59113" y="908050"/>
            <a:ext cx="5834062" cy="3457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/>
              <a:t>	</a:t>
            </a:r>
            <a:r>
              <a:rPr lang="ru-RU" sz="4000" dirty="0" smtClean="0"/>
              <a:t>При сложении цифр двоичного кода перенос в старший разряд происходит каждый раз, когда имеет сумму		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1 + 1 = 1 0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732588" y="4745038"/>
            <a:ext cx="1727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/>
              <a:t>      </a:t>
            </a:r>
            <a:r>
              <a:rPr lang="ru-RU" sz="3200" b="1"/>
              <a:t>47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3200" b="1"/>
              <a:t>+ 13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08850" y="5653088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0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056438" y="5653088"/>
            <a:ext cx="503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6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092950" y="41402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1</a:t>
            </a:r>
          </a:p>
        </p:txBody>
      </p:sp>
      <p:sp>
        <p:nvSpPr>
          <p:cNvPr id="6152" name="Line 11"/>
          <p:cNvSpPr>
            <a:spLocks noChangeShapeType="1"/>
          </p:cNvSpPr>
          <p:nvPr/>
        </p:nvSpPr>
        <p:spPr bwMode="auto">
          <a:xfrm>
            <a:off x="6659563" y="5568950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1052513"/>
          <a:ext cx="2808288" cy="2133600"/>
        </p:xfrm>
        <a:graphic>
          <a:graphicData uri="http://schemas.openxmlformats.org/drawingml/2006/table">
            <a:tbl>
              <a:tblPr/>
              <a:tblGrid>
                <a:gridCol w="904875"/>
                <a:gridCol w="952500"/>
                <a:gridCol w="950913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388" y="4154488"/>
            <a:ext cx="5832475" cy="2830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rgbClr val="404040"/>
                </a:solidFill>
                <a:latin typeface="+mn-lt"/>
              </a:rPr>
              <a:t>0 – остается в данном разряде, а </a:t>
            </a:r>
          </a:p>
          <a:p>
            <a:pPr>
              <a:defRPr/>
            </a:pPr>
            <a:r>
              <a:rPr lang="ru-RU" sz="4000" dirty="0">
                <a:solidFill>
                  <a:srgbClr val="404040"/>
                </a:solidFill>
                <a:latin typeface="+mn-lt"/>
              </a:rPr>
              <a:t>1 – переносится в следующий разряд.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5" grpId="0"/>
      <p:bldP spid="4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71550" y="908050"/>
            <a:ext cx="5113338" cy="344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 dirty="0"/>
              <a:t>0101010</a:t>
            </a:r>
          </a:p>
          <a:p>
            <a:pPr>
              <a:spcBef>
                <a:spcPct val="50000"/>
              </a:spcBef>
            </a:pPr>
            <a:r>
              <a:rPr lang="en-US" sz="8800" b="1" dirty="0"/>
              <a:t>  101010</a:t>
            </a:r>
            <a:endParaRPr lang="ru-RU" sz="8800" b="1" dirty="0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V="1">
            <a:off x="1258888" y="43656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916238" y="4510088"/>
            <a:ext cx="792162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124075" y="0"/>
            <a:ext cx="647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/>
              <a:t>1</a:t>
            </a:r>
            <a:endParaRPr lang="ru-RU" sz="8000" b="1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492500" y="4508500"/>
            <a:ext cx="7207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1</a:t>
            </a:r>
            <a:endParaRPr lang="ru-RU" sz="8800" b="1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492500" y="0"/>
            <a:ext cx="720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/>
              <a:t>1</a:t>
            </a:r>
            <a:endParaRPr lang="ru-RU" sz="8000" b="1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195513" y="4508500"/>
            <a:ext cx="7207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1</a:t>
            </a:r>
            <a:endParaRPr lang="ru-RU" sz="8800" b="1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140200" y="4508500"/>
            <a:ext cx="792163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859338" y="4510088"/>
            <a:ext cx="792162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547813" y="4508500"/>
            <a:ext cx="865187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971550" y="0"/>
            <a:ext cx="720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/>
              <a:t>1</a:t>
            </a:r>
            <a:endParaRPr lang="ru-RU" sz="8000" b="1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900113" y="4508500"/>
            <a:ext cx="7207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1</a:t>
            </a:r>
            <a:endParaRPr lang="ru-RU" sz="8800" b="1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611188" y="24209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animBg="1"/>
      <p:bldP spid="2054" grpId="0"/>
      <p:bldP spid="2055" grpId="0"/>
      <p:bldP spid="2057" grpId="0"/>
      <p:bldP spid="2058" grpId="0"/>
      <p:bldP spid="2059" grpId="0"/>
      <p:bldP spid="2060" grpId="0"/>
      <p:bldP spid="2061" grpId="0"/>
      <p:bldP spid="2062" grpId="0"/>
      <p:bldP spid="2063" grpId="0"/>
      <p:bldP spid="2064" grpId="0"/>
      <p:bldP spid="20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971550" y="908050"/>
            <a:ext cx="511333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0101010</a:t>
            </a:r>
          </a:p>
          <a:p>
            <a:pPr>
              <a:spcBef>
                <a:spcPct val="50000"/>
              </a:spcBef>
            </a:pPr>
            <a:r>
              <a:rPr lang="en-US" sz="7200" b="1"/>
              <a:t>  101010</a:t>
            </a:r>
            <a:endParaRPr lang="ru-RU" sz="7200" b="1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468313" y="503238"/>
            <a:ext cx="4391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Проверка:</a:t>
            </a:r>
          </a:p>
        </p:txBody>
      </p:sp>
      <p:sp>
        <p:nvSpPr>
          <p:cNvPr id="8196" name="Line 6"/>
          <p:cNvSpPr>
            <a:spLocks noChangeShapeType="1"/>
          </p:cNvSpPr>
          <p:nvPr/>
        </p:nvSpPr>
        <p:spPr bwMode="auto">
          <a:xfrm flipV="1">
            <a:off x="1258888" y="3646488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8197" name="Group 14"/>
          <p:cNvGrpSpPr>
            <a:grpSpLocks/>
          </p:cNvGrpSpPr>
          <p:nvPr/>
        </p:nvGrpSpPr>
        <p:grpSpPr bwMode="auto">
          <a:xfrm>
            <a:off x="900113" y="3824288"/>
            <a:ext cx="4103687" cy="1190625"/>
            <a:chOff x="567" y="2409"/>
            <a:chExt cx="2585" cy="750"/>
          </a:xfrm>
        </p:grpSpPr>
        <p:sp>
          <p:nvSpPr>
            <p:cNvPr id="8203" name="Text Box 7"/>
            <p:cNvSpPr txBox="1">
              <a:spLocks noChangeArrowheads="1"/>
            </p:cNvSpPr>
            <p:nvPr/>
          </p:nvSpPr>
          <p:spPr bwMode="auto">
            <a:xfrm>
              <a:off x="1610" y="2410"/>
              <a:ext cx="499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200" b="1"/>
                <a:t>0</a:t>
              </a:r>
              <a:endParaRPr lang="ru-RU" sz="7200" b="1"/>
            </a:p>
          </p:txBody>
        </p:sp>
        <p:sp>
          <p:nvSpPr>
            <p:cNvPr id="8204" name="Text Box 8"/>
            <p:cNvSpPr txBox="1">
              <a:spLocks noChangeArrowheads="1"/>
            </p:cNvSpPr>
            <p:nvPr/>
          </p:nvSpPr>
          <p:spPr bwMode="auto">
            <a:xfrm>
              <a:off x="1927" y="2409"/>
              <a:ext cx="454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200" b="1"/>
                <a:t>1</a:t>
              </a:r>
              <a:endParaRPr lang="ru-RU" sz="7200" b="1"/>
            </a:p>
          </p:txBody>
        </p:sp>
        <p:sp>
          <p:nvSpPr>
            <p:cNvPr id="8205" name="Text Box 9"/>
            <p:cNvSpPr txBox="1">
              <a:spLocks noChangeArrowheads="1"/>
            </p:cNvSpPr>
            <p:nvPr/>
          </p:nvSpPr>
          <p:spPr bwMode="auto">
            <a:xfrm>
              <a:off x="1202" y="2409"/>
              <a:ext cx="635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200" b="1"/>
                <a:t>1</a:t>
              </a:r>
              <a:endParaRPr lang="ru-RU" sz="7200" b="1"/>
            </a:p>
          </p:txBody>
        </p:sp>
        <p:sp>
          <p:nvSpPr>
            <p:cNvPr id="8206" name="Text Box 10"/>
            <p:cNvSpPr txBox="1">
              <a:spLocks noChangeArrowheads="1"/>
            </p:cNvSpPr>
            <p:nvPr/>
          </p:nvSpPr>
          <p:spPr bwMode="auto">
            <a:xfrm>
              <a:off x="2290" y="2409"/>
              <a:ext cx="499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200" b="1"/>
                <a:t>0</a:t>
              </a:r>
              <a:endParaRPr lang="ru-RU" sz="7200" b="1"/>
            </a:p>
          </p:txBody>
        </p:sp>
        <p:sp>
          <p:nvSpPr>
            <p:cNvPr id="8207" name="Text Box 11"/>
            <p:cNvSpPr txBox="1">
              <a:spLocks noChangeArrowheads="1"/>
            </p:cNvSpPr>
            <p:nvPr/>
          </p:nvSpPr>
          <p:spPr bwMode="auto">
            <a:xfrm>
              <a:off x="2653" y="2409"/>
              <a:ext cx="499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200" b="1"/>
                <a:t>0</a:t>
              </a:r>
              <a:endParaRPr lang="ru-RU" sz="7200" b="1"/>
            </a:p>
          </p:txBody>
        </p:sp>
        <p:sp>
          <p:nvSpPr>
            <p:cNvPr id="8208" name="Text Box 12"/>
            <p:cNvSpPr txBox="1">
              <a:spLocks noChangeArrowheads="1"/>
            </p:cNvSpPr>
            <p:nvPr/>
          </p:nvSpPr>
          <p:spPr bwMode="auto">
            <a:xfrm>
              <a:off x="884" y="2409"/>
              <a:ext cx="545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200" b="1"/>
                <a:t>0</a:t>
              </a:r>
              <a:endParaRPr lang="ru-RU" sz="7200" b="1"/>
            </a:p>
          </p:txBody>
        </p:sp>
        <p:sp>
          <p:nvSpPr>
            <p:cNvPr id="8209" name="Text Box 13"/>
            <p:cNvSpPr txBox="1">
              <a:spLocks noChangeArrowheads="1"/>
            </p:cNvSpPr>
            <p:nvPr/>
          </p:nvSpPr>
          <p:spPr bwMode="auto">
            <a:xfrm>
              <a:off x="567" y="2409"/>
              <a:ext cx="454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200" b="1"/>
                <a:t>1</a:t>
              </a:r>
              <a:endParaRPr lang="ru-RU" sz="7200" b="1"/>
            </a:p>
          </p:txBody>
        </p:sp>
      </p:grpSp>
      <p:sp>
        <p:nvSpPr>
          <p:cNvPr id="8198" name="Text Box 15"/>
          <p:cNvSpPr txBox="1">
            <a:spLocks noChangeArrowheads="1"/>
          </p:cNvSpPr>
          <p:nvPr/>
        </p:nvSpPr>
        <p:spPr bwMode="auto">
          <a:xfrm>
            <a:off x="611188" y="4868863"/>
            <a:ext cx="4968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   </a:t>
            </a:r>
            <a:r>
              <a:rPr lang="ru-RU" sz="3600" b="1"/>
              <a:t>2</a:t>
            </a:r>
            <a:r>
              <a:rPr lang="ru-RU" sz="3600" b="1" baseline="30000"/>
              <a:t>6</a:t>
            </a:r>
            <a:r>
              <a:rPr lang="ru-RU" sz="3600" b="1"/>
              <a:t> 2</a:t>
            </a:r>
            <a:r>
              <a:rPr lang="ru-RU" sz="3600" b="1" baseline="30000"/>
              <a:t>5 </a:t>
            </a:r>
            <a:r>
              <a:rPr lang="ru-RU" sz="3600" b="1"/>
              <a:t>2</a:t>
            </a:r>
            <a:r>
              <a:rPr lang="ru-RU" sz="3600" b="1" baseline="30000"/>
              <a:t>4</a:t>
            </a:r>
            <a:r>
              <a:rPr lang="ru-RU" sz="3600" b="1"/>
              <a:t> 2</a:t>
            </a:r>
            <a:r>
              <a:rPr lang="ru-RU" sz="3600" b="1" baseline="30000"/>
              <a:t>3</a:t>
            </a:r>
            <a:r>
              <a:rPr lang="ru-RU" sz="3600" b="1"/>
              <a:t> 2</a:t>
            </a:r>
            <a:r>
              <a:rPr lang="ru-RU" sz="3600" b="1" baseline="30000"/>
              <a:t>2</a:t>
            </a:r>
            <a:r>
              <a:rPr lang="ru-RU" sz="3600" b="1"/>
              <a:t> 2</a:t>
            </a:r>
            <a:r>
              <a:rPr lang="ru-RU" sz="3600" b="1" baseline="30000"/>
              <a:t>1</a:t>
            </a:r>
            <a:r>
              <a:rPr lang="ru-RU" sz="3600" b="1"/>
              <a:t> 2</a:t>
            </a:r>
            <a:r>
              <a:rPr lang="ru-RU" sz="3600" b="1" baseline="30000"/>
              <a:t>0</a:t>
            </a:r>
            <a:endParaRPr lang="ru-RU" sz="3600" b="1"/>
          </a:p>
        </p:txBody>
      </p:sp>
      <p:sp>
        <p:nvSpPr>
          <p:cNvPr id="8199" name="Line 16"/>
          <p:cNvSpPr>
            <a:spLocks noChangeShapeType="1"/>
          </p:cNvSpPr>
          <p:nvPr/>
        </p:nvSpPr>
        <p:spPr bwMode="auto">
          <a:xfrm>
            <a:off x="684213" y="4941888"/>
            <a:ext cx="5183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0" name="Text Box 18"/>
          <p:cNvSpPr txBox="1">
            <a:spLocks noChangeArrowheads="1"/>
          </p:cNvSpPr>
          <p:nvPr/>
        </p:nvSpPr>
        <p:spPr bwMode="auto">
          <a:xfrm>
            <a:off x="5832475" y="1484313"/>
            <a:ext cx="3311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2</a:t>
            </a:r>
            <a:r>
              <a:rPr lang="ru-RU" sz="3200" b="1" baseline="30000"/>
              <a:t>5 + </a:t>
            </a:r>
            <a:r>
              <a:rPr lang="ru-RU" sz="3200" b="1"/>
              <a:t>2</a:t>
            </a:r>
            <a:r>
              <a:rPr lang="ru-RU" sz="3200" b="1" baseline="30000"/>
              <a:t>3</a:t>
            </a:r>
            <a:r>
              <a:rPr lang="ru-RU" sz="3200" baseline="30000"/>
              <a:t> + </a:t>
            </a:r>
            <a:r>
              <a:rPr lang="ru-RU" sz="3200" b="1"/>
              <a:t>2</a:t>
            </a:r>
            <a:r>
              <a:rPr lang="ru-RU" sz="3200" b="1" baseline="30000"/>
              <a:t>1 </a:t>
            </a:r>
            <a:r>
              <a:rPr lang="ru-RU" sz="3200" b="1"/>
              <a:t>= </a:t>
            </a:r>
          </a:p>
          <a:p>
            <a:pPr>
              <a:spcBef>
                <a:spcPct val="50000"/>
              </a:spcBef>
            </a:pPr>
            <a:r>
              <a:rPr lang="ru-RU" sz="3200" b="1"/>
              <a:t>=32 + 8 + 2 = 42</a:t>
            </a:r>
            <a:endParaRPr lang="ru-RU" sz="3200" b="1" baseline="30000"/>
          </a:p>
        </p:txBody>
      </p:sp>
      <p:sp>
        <p:nvSpPr>
          <p:cNvPr id="8201" name="Text Box 19"/>
          <p:cNvSpPr txBox="1">
            <a:spLocks noChangeArrowheads="1"/>
          </p:cNvSpPr>
          <p:nvPr/>
        </p:nvSpPr>
        <p:spPr bwMode="auto">
          <a:xfrm>
            <a:off x="6011863" y="4149725"/>
            <a:ext cx="295275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2</a:t>
            </a:r>
            <a:r>
              <a:rPr lang="ru-RU" sz="3200" b="1" baseline="30000"/>
              <a:t>6 + </a:t>
            </a:r>
            <a:r>
              <a:rPr lang="ru-RU" sz="3200" b="1"/>
              <a:t>2</a:t>
            </a:r>
            <a:r>
              <a:rPr lang="ru-RU" sz="3200" b="1" baseline="30000"/>
              <a:t>4 + </a:t>
            </a:r>
            <a:r>
              <a:rPr lang="ru-RU" sz="3200" b="1"/>
              <a:t>2</a:t>
            </a:r>
            <a:r>
              <a:rPr lang="ru-RU" sz="3200" b="1" baseline="30000"/>
              <a:t>2 </a:t>
            </a:r>
            <a:r>
              <a:rPr lang="ru-RU" sz="3200" b="1"/>
              <a:t>= </a:t>
            </a:r>
          </a:p>
          <a:p>
            <a:pPr>
              <a:spcBef>
                <a:spcPct val="50000"/>
              </a:spcBef>
            </a:pPr>
            <a:r>
              <a:rPr lang="ru-RU" sz="3200" b="1"/>
              <a:t>= 64 + 16 + 4 =  = 84</a:t>
            </a:r>
            <a:endParaRPr lang="ru-RU" sz="3200" b="1" baseline="30000"/>
          </a:p>
        </p:txBody>
      </p:sp>
      <p:sp>
        <p:nvSpPr>
          <p:cNvPr id="8202" name="Text Box 21"/>
          <p:cNvSpPr txBox="1">
            <a:spLocks noChangeArrowheads="1"/>
          </p:cNvSpPr>
          <p:nvPr/>
        </p:nvSpPr>
        <p:spPr bwMode="auto">
          <a:xfrm>
            <a:off x="539750" y="22764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71550" y="1557338"/>
            <a:ext cx="6769100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8800" b="1"/>
              <a:t>     111011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8800" b="1"/>
              <a:t>   +      111</a:t>
            </a:r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476375" y="3644900"/>
            <a:ext cx="5545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779838" y="3752850"/>
            <a:ext cx="7207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908175" y="3752850"/>
            <a:ext cx="7207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1</a:t>
            </a:r>
            <a:endParaRPr lang="ru-RU" sz="8800" b="1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148263" y="3752850"/>
            <a:ext cx="7207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1</a:t>
            </a:r>
            <a:endParaRPr lang="ru-RU" sz="8800" b="1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003800" y="0"/>
            <a:ext cx="7207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427538" y="3752850"/>
            <a:ext cx="792162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132138" y="3752850"/>
            <a:ext cx="792162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795963" y="3752850"/>
            <a:ext cx="792162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427538" y="0"/>
            <a:ext cx="7207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779838" y="0"/>
            <a:ext cx="7207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132138" y="0"/>
            <a:ext cx="7207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484438" y="0"/>
            <a:ext cx="7207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/>
              <a:t>1</a:t>
            </a:r>
            <a:endParaRPr lang="ru-RU" sz="7200" b="1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555875" y="3752850"/>
            <a:ext cx="792163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/>
              <a:t>0</a:t>
            </a:r>
            <a:endParaRPr lang="ru-RU" sz="8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 animBg="1"/>
      <p:bldP spid="6151" grpId="0"/>
      <p:bldP spid="6153" grpId="0"/>
      <p:bldP spid="6154" grpId="0"/>
      <p:bldP spid="6155" grpId="0"/>
      <p:bldP spid="6157" grpId="0"/>
      <p:bldP spid="6158" grpId="0"/>
      <p:bldP spid="6159" grpId="0"/>
      <p:bldP spid="6160" grpId="0"/>
      <p:bldP spid="6161" grpId="0"/>
      <p:bldP spid="61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085137" cy="88265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800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Логическое</a:t>
            </a:r>
            <a:r>
              <a:rPr lang="ru-RU" sz="4800" i="1" dirty="0">
                <a:solidFill>
                  <a:srgbClr val="D60093"/>
                </a:solidFill>
                <a:latin typeface="Monotype Corsiva" pitchFamily="66" charset="0"/>
              </a:rPr>
              <a:t> </a:t>
            </a:r>
            <a:r>
              <a:rPr lang="ru-RU" sz="4800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умножение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95625" y="765175"/>
            <a:ext cx="5832475" cy="2736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	</a:t>
            </a:r>
            <a:r>
              <a:rPr lang="ru-RU" sz="4000" smtClean="0"/>
              <a:t>Операция умножения выполняется по обычной схеме, применяемой в десятичной с/с,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589713" y="4292600"/>
            <a:ext cx="1727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/>
              <a:t>      </a:t>
            </a:r>
            <a:r>
              <a:rPr lang="ru-RU" sz="3200" b="1"/>
              <a:t>215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3200" b="1"/>
              <a:t>*    12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6516688" y="5157788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948488" y="5084763"/>
            <a:ext cx="865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430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732588" y="5445125"/>
            <a:ext cx="935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215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697663" y="5930900"/>
            <a:ext cx="1511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2580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6516688" y="5949950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516688" y="5300663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+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1052513"/>
          <a:ext cx="2376488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6426"/>
                <a:gridCol w="805031"/>
                <a:gridCol w="805031"/>
              </a:tblGrid>
              <a:tr h="331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А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В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</a:tr>
              <a:tr h="331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</a:tr>
              <a:tr h="331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</a:tr>
              <a:tr h="331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</a:tr>
              <a:tr h="331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 1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6" marR="68586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850" y="3760788"/>
            <a:ext cx="5543550" cy="3446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rgbClr val="404040"/>
                </a:solidFill>
                <a:latin typeface="+mn-lt"/>
              </a:rPr>
              <a:t>с последовательным умножением множимого на очередную цифру множителя.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/>
      <p:bldP spid="7178" grpId="0" autoUpdateAnimBg="0"/>
      <p:bldP spid="7179" grpId="0" autoUpdateAnimBg="0"/>
      <p:bldP spid="7180" grpId="0" autoUpdateAnimBg="0"/>
      <p:bldP spid="7181" grpId="0" animBg="1"/>
      <p:bldP spid="718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619250" y="908050"/>
            <a:ext cx="4176713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/>
              <a:t>       </a:t>
            </a:r>
            <a:r>
              <a:rPr lang="ru-RU" sz="6000" b="1"/>
              <a:t>1001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6000" b="1"/>
              <a:t>* 1010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692275" y="2420938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124075" y="2420938"/>
            <a:ext cx="21605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0000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692275" y="3213100"/>
            <a:ext cx="20161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1001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331913" y="3933825"/>
            <a:ext cx="21605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0000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71550" y="4724400"/>
            <a:ext cx="20161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1001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27088" y="3357563"/>
            <a:ext cx="865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+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539750" y="5734050"/>
            <a:ext cx="396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627313" y="5553075"/>
            <a:ext cx="793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0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492500" y="5553075"/>
            <a:ext cx="649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0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195513" y="5553075"/>
            <a:ext cx="793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1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403350" y="5553075"/>
            <a:ext cx="649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0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059113" y="5553075"/>
            <a:ext cx="649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1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900113" y="5553075"/>
            <a:ext cx="649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1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835150" y="5553075"/>
            <a:ext cx="649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1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156325" y="1125538"/>
            <a:ext cx="194468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/>
              <a:t>            </a:t>
            </a:r>
            <a:r>
              <a:rPr lang="ru-RU" sz="6000" b="1"/>
              <a:t>9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6000" b="1"/>
              <a:t>* 10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6000" b="1"/>
              <a:t>   90</a:t>
            </a: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6372225" y="25654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5292725" y="260350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Проверка: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4787900" y="4437063"/>
            <a:ext cx="41751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2</a:t>
            </a:r>
            <a:r>
              <a:rPr lang="ru-RU" sz="4000" baseline="30000"/>
              <a:t>6</a:t>
            </a:r>
            <a:r>
              <a:rPr lang="ru-RU" sz="4000"/>
              <a:t> + 2</a:t>
            </a:r>
            <a:r>
              <a:rPr lang="ru-RU" sz="4000" baseline="30000"/>
              <a:t>4</a:t>
            </a:r>
            <a:r>
              <a:rPr lang="ru-RU" sz="4000"/>
              <a:t> + 2</a:t>
            </a:r>
            <a:r>
              <a:rPr lang="ru-RU" sz="4000" baseline="30000"/>
              <a:t>3</a:t>
            </a:r>
            <a:r>
              <a:rPr lang="ru-RU" sz="4000"/>
              <a:t> + 2</a:t>
            </a:r>
            <a:r>
              <a:rPr lang="ru-RU" sz="4000" baseline="30000"/>
              <a:t>1</a:t>
            </a:r>
            <a:r>
              <a:rPr lang="ru-RU" sz="4000"/>
              <a:t> = 64 + 16 + 8 + 2 = 90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 animBg="1"/>
      <p:bldP spid="8198" grpId="0"/>
      <p:bldP spid="8199" grpId="0"/>
      <p:bldP spid="8204" grpId="0" animBg="1"/>
      <p:bldP spid="8205" grpId="0"/>
      <p:bldP spid="8206" grpId="0"/>
      <p:bldP spid="8207" grpId="0"/>
      <p:bldP spid="8208" grpId="0"/>
      <p:bldP spid="8210" grpId="0"/>
      <p:bldP spid="8211" grpId="0"/>
      <p:bldP spid="8213" grpId="0"/>
      <p:bldP spid="8214" grpId="0" animBg="1"/>
      <p:bldP spid="82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619250" y="908050"/>
            <a:ext cx="4176713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/>
              <a:t>       </a:t>
            </a:r>
            <a:r>
              <a:rPr lang="ru-RU" sz="6000" b="1"/>
              <a:t>1111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6000" b="1"/>
              <a:t>* 1110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1692275" y="2420938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124075" y="2420938"/>
            <a:ext cx="21605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0000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692275" y="3213100"/>
            <a:ext cx="20161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1111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331913" y="3933825"/>
            <a:ext cx="21605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1111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971550" y="4724400"/>
            <a:ext cx="20161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1111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27088" y="3357563"/>
            <a:ext cx="865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+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39750" y="5734050"/>
            <a:ext cx="396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627313" y="5553075"/>
            <a:ext cx="793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0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492500" y="5553075"/>
            <a:ext cx="649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0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195513" y="5553075"/>
            <a:ext cx="793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0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403350" y="5553075"/>
            <a:ext cx="649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0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059113" y="5553075"/>
            <a:ext cx="649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1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1835150" y="5553075"/>
            <a:ext cx="649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156325" y="1125538"/>
            <a:ext cx="194468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/>
              <a:t>        </a:t>
            </a:r>
            <a:r>
              <a:rPr lang="ru-RU" sz="6000" b="1"/>
              <a:t>15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6000" b="1"/>
              <a:t>* 14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6000" b="1"/>
              <a:t> 210</a:t>
            </a: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6372225" y="25654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292725" y="260350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Проверка: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787900" y="4437063"/>
            <a:ext cx="41751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2</a:t>
            </a:r>
            <a:r>
              <a:rPr lang="ru-RU" sz="4000" baseline="30000"/>
              <a:t>7</a:t>
            </a:r>
            <a:r>
              <a:rPr lang="ru-RU" sz="4000"/>
              <a:t> + 2</a:t>
            </a:r>
            <a:r>
              <a:rPr lang="ru-RU" sz="4000" baseline="30000"/>
              <a:t>6</a:t>
            </a:r>
            <a:r>
              <a:rPr lang="ru-RU" sz="4000"/>
              <a:t> + 2</a:t>
            </a:r>
            <a:r>
              <a:rPr lang="ru-RU" sz="4000" baseline="30000"/>
              <a:t>4 </a:t>
            </a:r>
            <a:r>
              <a:rPr lang="ru-RU" sz="4000"/>
              <a:t>+ 2</a:t>
            </a:r>
            <a:r>
              <a:rPr lang="ru-RU" sz="4000" baseline="30000"/>
              <a:t>1</a:t>
            </a:r>
            <a:r>
              <a:rPr lang="ru-RU" sz="4000"/>
              <a:t> = 128 + 64 + 16 + 2 = 210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900113" y="5516563"/>
            <a:ext cx="649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1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95288" y="5516563"/>
            <a:ext cx="649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1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835150" y="2852738"/>
            <a:ext cx="287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D60093"/>
                </a:solidFill>
              </a:rPr>
              <a:t>1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1476375" y="3644900"/>
            <a:ext cx="287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D60093"/>
                </a:solidFill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692275" y="2852738"/>
            <a:ext cx="287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D60093"/>
                </a:solidFill>
              </a:rPr>
              <a:t>1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2051050" y="2420938"/>
            <a:ext cx="287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D60093"/>
                </a:solidFill>
              </a:rPr>
              <a:t>1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1258888" y="3644900"/>
            <a:ext cx="287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D60093"/>
                </a:solidFill>
              </a:rPr>
              <a:t>1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1116013" y="4365625"/>
            <a:ext cx="287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D60093"/>
                </a:solidFill>
              </a:rPr>
              <a:t>1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900113" y="4365625"/>
            <a:ext cx="287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D60093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0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0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animBg="1"/>
      <p:bldP spid="10244" grpId="0"/>
      <p:bldP spid="10245" grpId="0"/>
      <p:bldP spid="10249" grpId="0" animBg="1"/>
      <p:bldP spid="10251" grpId="0"/>
      <p:bldP spid="10253" grpId="0"/>
      <p:bldP spid="10256" grpId="0"/>
      <p:bldP spid="10257" grpId="0"/>
      <p:bldP spid="10258" grpId="0" animBg="1"/>
      <p:bldP spid="10259" grpId="0"/>
      <p:bldP spid="10262" grpId="0"/>
      <p:bldP spid="102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085137" cy="88265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800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Логическое</a:t>
            </a:r>
            <a:r>
              <a:rPr lang="ru-RU" sz="4800" i="1" dirty="0">
                <a:solidFill>
                  <a:srgbClr val="D60093"/>
                </a:solidFill>
                <a:latin typeface="Monotype Corsiva" pitchFamily="66" charset="0"/>
              </a:rPr>
              <a:t> </a:t>
            </a:r>
            <a:r>
              <a:rPr lang="ru-RU" sz="4800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вычитание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288" y="908050"/>
            <a:ext cx="8497887" cy="28813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	</a:t>
            </a:r>
            <a:r>
              <a:rPr lang="ru-RU" sz="3600" smtClean="0"/>
              <a:t>Вычитание чисел удобно осуществлять путем специального преобразования кода, в результате которого операция вычитание заменяется на сложение кода</a:t>
            </a:r>
            <a:r>
              <a:rPr lang="ru-RU" smtClean="0"/>
              <a:t>.</a:t>
            </a:r>
          </a:p>
        </p:txBody>
      </p:sp>
      <p:sp>
        <p:nvSpPr>
          <p:cNvPr id="13316" name="Text Box 12"/>
          <p:cNvSpPr txBox="1">
            <a:spLocks noChangeArrowheads="1"/>
          </p:cNvSpPr>
          <p:nvPr/>
        </p:nvSpPr>
        <p:spPr bwMode="auto">
          <a:xfrm>
            <a:off x="2268538" y="4187825"/>
            <a:ext cx="4899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7 – 3 = 7 + ( - 3) =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434</TotalTime>
  <Words>453</Words>
  <Application>Microsoft Office PowerPoint</Application>
  <PresentationFormat>Экран (4:3)</PresentationFormat>
  <Paragraphs>209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Georgia</vt:lpstr>
      <vt:lpstr>Times New Roman</vt:lpstr>
      <vt:lpstr>Воздушный поток</vt:lpstr>
      <vt:lpstr>Слайд 1</vt:lpstr>
      <vt:lpstr>Логическое сложение</vt:lpstr>
      <vt:lpstr>Слайд 3</vt:lpstr>
      <vt:lpstr>Слайд 4</vt:lpstr>
      <vt:lpstr>Слайд 5</vt:lpstr>
      <vt:lpstr>Логическое умножение</vt:lpstr>
      <vt:lpstr>Слайд 7</vt:lpstr>
      <vt:lpstr>Слайд 8</vt:lpstr>
      <vt:lpstr>Логическое вычитание</vt:lpstr>
      <vt:lpstr>Алгоритм преобразования положительного кода числа в отрицательный код</vt:lpstr>
      <vt:lpstr>Слайд 11</vt:lpstr>
      <vt:lpstr>Пример:     15 – 6 = 15 + ( - 6) = 9</vt:lpstr>
      <vt:lpstr>Слайд 13</vt:lpstr>
      <vt:lpstr>Слайд 14</vt:lpstr>
    </vt:vector>
  </TitlesOfParts>
  <Company>shcool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revaz</cp:lastModifiedBy>
  <cp:revision>30</cp:revision>
  <dcterms:created xsi:type="dcterms:W3CDTF">2007-01-28T06:04:48Z</dcterms:created>
  <dcterms:modified xsi:type="dcterms:W3CDTF">2013-03-13T15:28:29Z</dcterms:modified>
</cp:coreProperties>
</file>