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75" r:id="rId2"/>
    <p:sldId id="256" r:id="rId3"/>
    <p:sldId id="258" r:id="rId4"/>
    <p:sldId id="259" r:id="rId5"/>
    <p:sldId id="273" r:id="rId6"/>
    <p:sldId id="274" r:id="rId7"/>
    <p:sldId id="262" r:id="rId8"/>
    <p:sldId id="263" r:id="rId9"/>
    <p:sldId id="265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0DE616-DB73-4C95-ADEA-8C7667F4AE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7816A1F2-30A9-40A3-954A-3AD9A92BB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EC4C2-A55F-4329-B2C6-7B60022219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C9A7-5282-4973-951F-BA22BF35D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8EC4C113-8643-4F58-9DA4-FBD72E522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9E2EA-52AE-4B88-AAE5-64A8CB8E7C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68C7-A11D-45EA-B1FE-CF49BDA910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BD4E2-7553-4E10-A4FE-878FD164CB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962A4-C6AA-4B95-AE32-9D3A580E1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2EE1-7C1A-4D50-889F-32C0D342A1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E06F-805D-41E5-9612-31F065F7A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2C2A5-D6E1-4383-AC0C-57A710DFB3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1A382-12C5-42F6-9357-B36F80C29D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E6C2CA1C-A8B0-40A2-9C08-28641035D98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charset="0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Числовые промежутки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Методическая разработка Васениной В.Ю. </a:t>
            </a:r>
          </a:p>
          <a:p>
            <a:r>
              <a:rPr lang="ru-RU" sz="2400" dirty="0" smtClean="0"/>
              <a:t>учителя математики</a:t>
            </a:r>
          </a:p>
          <a:p>
            <a:r>
              <a:rPr lang="ru-RU" sz="2400" dirty="0" smtClean="0"/>
              <a:t> МКОУ СОШ </a:t>
            </a:r>
            <a:r>
              <a:rPr lang="ru-RU" sz="2400" dirty="0" err="1" smtClean="0"/>
              <a:t>п.Подрезчиха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Белохолуницкого</a:t>
            </a:r>
            <a:r>
              <a:rPr lang="ru-RU" sz="2400" dirty="0" smtClean="0"/>
              <a:t> района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16A1F2-30A9-40A3-954A-3AD9A92BB5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5DA1-6592-408B-AE91-9C79FEB025ED}" type="slidenum">
              <a:rPr lang="ru-RU"/>
              <a:pPr/>
              <a:t>10</a:t>
            </a:fld>
            <a:endParaRPr lang="ru-RU"/>
          </a:p>
        </p:txBody>
      </p:sp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619875" y="2714625"/>
            <a:ext cx="1784350" cy="406400"/>
          </a:xfrm>
          <a:prstGeom prst="parallelogram">
            <a:avLst>
              <a:gd name="adj" fmla="val 109766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 descr="Темный диагональный 2"/>
          <p:cNvSpPr>
            <a:spLocks noChangeArrowheads="1"/>
          </p:cNvSpPr>
          <p:nvPr/>
        </p:nvSpPr>
        <p:spPr bwMode="auto">
          <a:xfrm>
            <a:off x="3886200" y="2057400"/>
            <a:ext cx="40005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/>
              <a:t>Обозначение числовых промежутков</a:t>
            </a:r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1143000" y="2209800"/>
            <a:ext cx="6858000" cy="611188"/>
            <a:chOff x="766" y="1527"/>
            <a:chExt cx="4320" cy="385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2369" y="162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8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397" y="162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400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766" y="1575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2435" y="15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876800" y="1524000"/>
            <a:ext cx="1096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charset="0"/>
                <a:cs typeface="Times New Roman" charset="0"/>
              </a:rPr>
              <a:t> </a:t>
            </a:r>
            <a:r>
              <a:rPr lang="ru-RU" sz="3200" i="1" dirty="0" err="1">
                <a:latin typeface="Times New Roman" charset="0"/>
              </a:rPr>
              <a:t>х</a:t>
            </a:r>
            <a:r>
              <a:rPr lang="en-US" sz="3200" i="1" dirty="0">
                <a:latin typeface="Times New Roman" charset="0"/>
              </a:rPr>
              <a:t> </a:t>
            </a:r>
            <a:r>
              <a:rPr lang="en-US" sz="3200" i="1" dirty="0">
                <a:latin typeface="Times New Roman" charset="0"/>
                <a:cs typeface="Times New Roman" charset="0"/>
              </a:rPr>
              <a:t>≥</a:t>
            </a:r>
            <a:r>
              <a:rPr lang="en-US" sz="3200" i="1" dirty="0">
                <a:latin typeface="Times New Roman" charset="0"/>
              </a:rPr>
              <a:t> 8</a:t>
            </a:r>
            <a:endParaRPr lang="ru-RU" sz="3200" i="1" dirty="0">
              <a:latin typeface="Times New Roman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586288" y="2559050"/>
            <a:ext cx="16605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Промежуток:</a:t>
            </a: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>
            <p:ph idx="1"/>
          </p:nvPr>
        </p:nvGraphicFramePr>
        <p:xfrm>
          <a:off x="6873875" y="2625725"/>
          <a:ext cx="1196975" cy="549275"/>
        </p:xfrm>
        <a:graphic>
          <a:graphicData uri="http://schemas.openxmlformats.org/presentationml/2006/ole">
            <p:oleObj spid="_x0000_s28684" name="Equation" r:id="rId3" imgW="520560" imgH="253800" progId="">
              <p:embed/>
            </p:oleObj>
          </a:graphicData>
        </a:graphic>
      </p:graphicFrame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1984375" y="4378325"/>
            <a:ext cx="1784350" cy="406400"/>
          </a:xfrm>
          <a:prstGeom prst="parallelogram">
            <a:avLst>
              <a:gd name="adj" fmla="val 109766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44500" y="4264025"/>
            <a:ext cx="16605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Промежуток:</a:t>
            </a:r>
          </a:p>
        </p:txBody>
      </p:sp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2297113" y="4052888"/>
          <a:ext cx="1173162" cy="601662"/>
        </p:xfrm>
        <a:graphic>
          <a:graphicData uri="http://schemas.openxmlformats.org/presentationml/2006/ole">
            <p:oleObj spid="_x0000_s28687" name="Equation" r:id="rId4" imgW="495000" imgH="253800" progId="">
              <p:embed/>
            </p:oleObj>
          </a:graphicData>
        </a:graphic>
      </p:graphicFrame>
      <p:sp>
        <p:nvSpPr>
          <p:cNvPr id="28688" name="Rectangle 16" descr="Темный диагональный 2"/>
          <p:cNvSpPr>
            <a:spLocks noChangeArrowheads="1"/>
          </p:cNvSpPr>
          <p:nvPr/>
        </p:nvSpPr>
        <p:spPr bwMode="auto">
          <a:xfrm>
            <a:off x="1235075" y="3563938"/>
            <a:ext cx="2752725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1284288" y="3740150"/>
            <a:ext cx="6858000" cy="611188"/>
            <a:chOff x="766" y="1527"/>
            <a:chExt cx="4320" cy="385"/>
          </a:xfrm>
        </p:grpSpPr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2369" y="162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8</a:t>
              </a:r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3397" y="162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400"/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766" y="1575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2435" y="15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11350" y="2984500"/>
            <a:ext cx="1096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chemeClr val="bg2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sz="3200" i="1" dirty="0" err="1">
                <a:latin typeface="Times New Roman" charset="0"/>
              </a:rPr>
              <a:t>х</a:t>
            </a:r>
            <a:r>
              <a:rPr lang="en-US" sz="3200" i="1" dirty="0">
                <a:latin typeface="Times New Roman" charset="0"/>
              </a:rPr>
              <a:t> </a:t>
            </a:r>
            <a:r>
              <a:rPr lang="en-US" sz="3200" i="1" dirty="0">
                <a:latin typeface="Times New Roman" charset="0"/>
                <a:cs typeface="Times New Roman" charset="0"/>
              </a:rPr>
              <a:t>≤</a:t>
            </a:r>
            <a:r>
              <a:rPr lang="en-US" sz="3200" i="1" dirty="0">
                <a:latin typeface="Times New Roman" charset="0"/>
              </a:rPr>
              <a:t> 8</a:t>
            </a:r>
            <a:endParaRPr lang="ru-RU" sz="3200" i="1" dirty="0">
              <a:latin typeface="Times New Roman" charset="0"/>
            </a:endParaRPr>
          </a:p>
        </p:txBody>
      </p:sp>
      <p:sp>
        <p:nvSpPr>
          <p:cNvPr id="28695" name="Rectangle 23" descr="Темный диагональный 2"/>
          <p:cNvSpPr>
            <a:spLocks noChangeArrowheads="1"/>
          </p:cNvSpPr>
          <p:nvPr/>
        </p:nvSpPr>
        <p:spPr bwMode="auto">
          <a:xfrm>
            <a:off x="981075" y="5227638"/>
            <a:ext cx="6831013" cy="200025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1030288" y="5464175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008438" y="4733925"/>
            <a:ext cx="2457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charset="0"/>
                <a:cs typeface="Times New Roman" charset="0"/>
              </a:rPr>
              <a:t> </a:t>
            </a:r>
            <a:r>
              <a:rPr lang="ru-RU" sz="3200" i="1" dirty="0" err="1">
                <a:latin typeface="Times New Roman" charset="0"/>
              </a:rPr>
              <a:t>х</a:t>
            </a:r>
            <a:r>
              <a:rPr lang="en-US" sz="3200" i="1" dirty="0">
                <a:latin typeface="Times New Roman" charset="0"/>
              </a:rPr>
              <a:t> </a:t>
            </a:r>
            <a:r>
              <a:rPr lang="en-US" sz="3200" i="1" dirty="0">
                <a:latin typeface="Times New Roman" charset="0"/>
                <a:cs typeface="Times New Roman" charset="0"/>
              </a:rPr>
              <a:t>– </a:t>
            </a:r>
            <a:r>
              <a:rPr lang="ru-RU" sz="2400" i="1" dirty="0">
                <a:latin typeface="Times New Roman" charset="0"/>
                <a:cs typeface="Times New Roman" charset="0"/>
              </a:rPr>
              <a:t>любое число</a:t>
            </a:r>
            <a:endParaRPr lang="ru-RU" sz="2400" i="1" dirty="0">
              <a:latin typeface="Times New Roman" charset="0"/>
            </a:endParaRPr>
          </a:p>
        </p:txBody>
      </p: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4953000" y="5908675"/>
            <a:ext cx="1784350" cy="406400"/>
          </a:xfrm>
          <a:prstGeom prst="parallelogram">
            <a:avLst>
              <a:gd name="adj" fmla="val 109766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413125" y="5794375"/>
            <a:ext cx="16605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Промежуток:</a:t>
            </a:r>
          </a:p>
        </p:txBody>
      </p:sp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5216525" y="5654675"/>
          <a:ext cx="1503363" cy="601663"/>
        </p:xfrm>
        <a:graphic>
          <a:graphicData uri="http://schemas.openxmlformats.org/presentationml/2006/ole">
            <p:oleObj spid="_x0000_s28700" name="Equation" r:id="rId5" imgW="63468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82" grpId="0"/>
      <p:bldP spid="28683" grpId="0" animBg="1"/>
      <p:bldP spid="28685" grpId="0" animBg="1"/>
      <p:bldP spid="28686" grpId="0" animBg="1"/>
      <p:bldP spid="28688" grpId="0" animBg="1"/>
      <p:bldP spid="28694" grpId="0"/>
      <p:bldP spid="28695" grpId="0" animBg="1"/>
      <p:bldP spid="28696" grpId="0" animBg="1"/>
      <p:bldP spid="28697" grpId="0"/>
      <p:bldP spid="28698" grpId="0" animBg="1"/>
      <p:bldP spid="286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BA88-6732-4FE8-8546-D5BFCAB59D92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 descr="Темный диагональный 2"/>
          <p:cNvSpPr>
            <a:spLocks noChangeArrowheads="1"/>
          </p:cNvSpPr>
          <p:nvPr/>
        </p:nvSpPr>
        <p:spPr bwMode="auto">
          <a:xfrm>
            <a:off x="3976688" y="2471738"/>
            <a:ext cx="2651125" cy="26035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Пересечение и объединение множеств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224213" y="3773488"/>
            <a:ext cx="4933950" cy="188912"/>
          </a:xfrm>
          <a:prstGeom prst="parallelogram">
            <a:avLst>
              <a:gd name="adj" fmla="val 652943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Rectangle 5" descr="Темный диагональный 2"/>
          <p:cNvSpPr>
            <a:spLocks noChangeArrowheads="1"/>
          </p:cNvSpPr>
          <p:nvPr/>
        </p:nvSpPr>
        <p:spPr bwMode="auto">
          <a:xfrm>
            <a:off x="2867025" y="2146300"/>
            <a:ext cx="2273300" cy="26035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92738" y="2284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090738" y="3517900"/>
            <a:ext cx="18049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Пересечение: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098925" y="3403600"/>
          <a:ext cx="3159125" cy="601663"/>
        </p:xfrm>
        <a:graphic>
          <a:graphicData uri="http://schemas.openxmlformats.org/presentationml/2006/ole">
            <p:oleObj spid="_x0000_s31752" name="Equation" r:id="rId3" imgW="1333440" imgH="253800" progId="">
              <p:embed/>
            </p:oleObj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976688" y="2125663"/>
            <a:ext cx="1171575" cy="608012"/>
          </a:xfrm>
          <a:prstGeom prst="rect">
            <a:avLst/>
          </a:prstGeom>
          <a:solidFill>
            <a:schemeClr val="folHlink"/>
          </a:solid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1201738" y="2351088"/>
            <a:ext cx="6858000" cy="700087"/>
            <a:chOff x="757" y="1481"/>
            <a:chExt cx="4320" cy="441"/>
          </a:xfrm>
        </p:grpSpPr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665" y="1634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-1</a:t>
              </a:r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757" y="1538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1749" y="148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2393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3126" y="16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5</a:t>
              </a:r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4063" y="159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2458" y="148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3184" y="149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4126" y="149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201988" y="4826000"/>
            <a:ext cx="4933950" cy="188913"/>
          </a:xfrm>
          <a:prstGeom prst="parallelogram">
            <a:avLst>
              <a:gd name="adj" fmla="val 652939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068513" y="4570413"/>
            <a:ext cx="17621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Объединение:</a:t>
            </a:r>
          </a:p>
        </p:txBody>
      </p:sp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4002088" y="4456113"/>
          <a:ext cx="3309937" cy="601662"/>
        </p:xfrm>
        <a:graphic>
          <a:graphicData uri="http://schemas.openxmlformats.org/presentationml/2006/ole">
            <p:oleObj spid="_x0000_s31766" name="Equation" r:id="rId4" imgW="139680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31748" grpId="0" animBg="1"/>
      <p:bldP spid="31749" grpId="0" animBg="1"/>
      <p:bldP spid="31749" grpId="1" animBg="1"/>
      <p:bldP spid="31751" grpId="0" animBg="1"/>
      <p:bldP spid="31753" grpId="0" animBg="1"/>
      <p:bldP spid="31753" grpId="1" animBg="1"/>
      <p:bldP spid="31764" grpId="0" animBg="1"/>
      <p:bldP spid="317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7ED0-A174-4506-9702-64FAD3805BAD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 descr="Темный диагональный 2"/>
          <p:cNvSpPr>
            <a:spLocks noChangeArrowheads="1"/>
          </p:cNvSpPr>
          <p:nvPr/>
        </p:nvSpPr>
        <p:spPr bwMode="auto">
          <a:xfrm>
            <a:off x="5122863" y="2138363"/>
            <a:ext cx="1504950" cy="274637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/>
              <a:t>Пересечение и объединение множеств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224213" y="3773488"/>
            <a:ext cx="4933950" cy="188912"/>
          </a:xfrm>
          <a:prstGeom prst="parallelogram">
            <a:avLst>
              <a:gd name="adj" fmla="val 652943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Rectangle 5" descr="Темный диагональный 2"/>
          <p:cNvSpPr>
            <a:spLocks noChangeArrowheads="1"/>
          </p:cNvSpPr>
          <p:nvPr/>
        </p:nvSpPr>
        <p:spPr bwMode="auto">
          <a:xfrm>
            <a:off x="2867025" y="2146300"/>
            <a:ext cx="1139825" cy="26035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92738" y="2284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090738" y="3517900"/>
            <a:ext cx="18049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Пересечение:</a:t>
            </a:r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310063" y="3403600"/>
          <a:ext cx="2736850" cy="601663"/>
        </p:xfrm>
        <a:graphic>
          <a:graphicData uri="http://schemas.openxmlformats.org/presentationml/2006/ole">
            <p:oleObj spid="_x0000_s34824" name="Equation" r:id="rId3" imgW="1155600" imgH="253800" progId="">
              <p:embed/>
            </p:oleObj>
          </a:graphicData>
        </a:graphic>
      </p:graphicFrame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1201738" y="2351088"/>
            <a:ext cx="6858000" cy="700087"/>
            <a:chOff x="757" y="1481"/>
            <a:chExt cx="4320" cy="441"/>
          </a:xfrm>
        </p:grpSpPr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1665" y="1634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-1</a:t>
              </a:r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757" y="1538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1749" y="148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2393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3126" y="16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5</a:t>
              </a: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4063" y="159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2458" y="148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3" name="Oval 17"/>
            <p:cNvSpPr>
              <a:spLocks noChangeArrowheads="1"/>
            </p:cNvSpPr>
            <p:nvPr/>
          </p:nvSpPr>
          <p:spPr bwMode="auto">
            <a:xfrm>
              <a:off x="3184" y="149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4" name="Oval 18"/>
            <p:cNvSpPr>
              <a:spLocks noChangeArrowheads="1"/>
            </p:cNvSpPr>
            <p:nvPr/>
          </p:nvSpPr>
          <p:spPr bwMode="auto">
            <a:xfrm>
              <a:off x="4126" y="149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3201988" y="4826000"/>
            <a:ext cx="4933950" cy="188913"/>
          </a:xfrm>
          <a:prstGeom prst="parallelogram">
            <a:avLst>
              <a:gd name="adj" fmla="val 652939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068513" y="4570413"/>
            <a:ext cx="17621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Объединение:</a:t>
            </a:r>
          </a:p>
        </p:txBody>
      </p:sp>
      <p:graphicFrame>
        <p:nvGraphicFramePr>
          <p:cNvPr id="34837" name="Object 21"/>
          <p:cNvGraphicFramePr>
            <a:graphicFrameLocks noChangeAspect="1"/>
          </p:cNvGraphicFramePr>
          <p:nvPr/>
        </p:nvGraphicFramePr>
        <p:xfrm>
          <a:off x="4618038" y="4456113"/>
          <a:ext cx="2076450" cy="601662"/>
        </p:xfrm>
        <a:graphic>
          <a:graphicData uri="http://schemas.openxmlformats.org/presentationml/2006/ole">
            <p:oleObj spid="_x0000_s34837" name="Equation" r:id="rId4" imgW="87624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8" grpId="1" animBg="1"/>
      <p:bldP spid="34820" grpId="0" animBg="1"/>
      <p:bldP spid="34821" grpId="0" animBg="1"/>
      <p:bldP spid="34821" grpId="1" animBg="1"/>
      <p:bldP spid="34823" grpId="0" animBg="1"/>
      <p:bldP spid="34835" grpId="0" animBg="1"/>
      <p:bldP spid="348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2BD7152-DEDE-4400-B23E-5C43F53C3209}" type="slidenum">
              <a:rPr lang="ru-RU"/>
              <a:pPr/>
              <a:t>2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Сложение и умножение числовых неравенств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Задания для устного счета</a:t>
            </a:r>
          </a:p>
          <a:p>
            <a:endParaRPr lang="ru-RU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B24D-D468-4678-92B9-7840B036DA89}" type="slidenum">
              <a:rPr lang="ru-RU"/>
              <a:pPr/>
              <a:t>3</a:t>
            </a:fld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06500" y="2895600"/>
            <a:ext cx="3584575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800600" y="2895600"/>
            <a:ext cx="3111500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71600" y="3657600"/>
          <a:ext cx="5734050" cy="590550"/>
        </p:xfrm>
        <a:graphic>
          <a:graphicData uri="http://schemas.openxmlformats.org/presentationml/2006/ole">
            <p:oleObj spid="_x0000_s12292" name="Equation" r:id="rId3" imgW="1968480" imgH="203040" progId="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295400" y="3657600"/>
          <a:ext cx="5167313" cy="533400"/>
        </p:xfrm>
        <a:graphic>
          <a:graphicData uri="http://schemas.openxmlformats.org/presentationml/2006/ole">
            <p:oleObj spid="_x0000_s12293" name="Equation" r:id="rId4" imgW="1968480" imgH="203040" progId="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447800" y="3657600"/>
          <a:ext cx="5272088" cy="534988"/>
        </p:xfrm>
        <a:graphic>
          <a:graphicData uri="http://schemas.openxmlformats.org/presentationml/2006/ole">
            <p:oleObj spid="_x0000_s12294" name="Equation" r:id="rId5" imgW="1993680" imgH="203040" progId="">
              <p:embed/>
            </p:oleObj>
          </a:graphicData>
        </a:graphic>
      </p:graphicFrame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Сложите </a:t>
            </a:r>
            <a:r>
              <a:rPr lang="ru-RU" sz="2900" dirty="0" err="1"/>
              <a:t>почленно</a:t>
            </a:r>
            <a:r>
              <a:rPr lang="ru-RU" sz="2900" dirty="0"/>
              <a:t> неравенства: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>
            <p:ph idx="1"/>
          </p:nvPr>
        </p:nvGraphicFramePr>
        <p:xfrm>
          <a:off x="1524000" y="3581400"/>
          <a:ext cx="6210300" cy="609600"/>
        </p:xfrm>
        <a:graphic>
          <a:graphicData uri="http://schemas.openxmlformats.org/presentationml/2006/ole">
            <p:oleObj spid="_x0000_s12296" name="Equation" r:id="rId6" imgW="2070000" imgH="203040" progId="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295400" y="3581400"/>
          <a:ext cx="5738813" cy="582613"/>
        </p:xfrm>
        <a:graphic>
          <a:graphicData uri="http://schemas.openxmlformats.org/presentationml/2006/ole">
            <p:oleObj spid="_x0000_s12297" name="Equation" r:id="rId7" imgW="1993680" imgH="203040" progId="">
              <p:embed/>
            </p:oleObj>
          </a:graphicData>
        </a:graphic>
      </p:graphicFrame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948238" y="3087688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FF6600"/>
                </a:solidFill>
                <a:latin typeface="Tahoma" charset="0"/>
              </a:rPr>
              <a:t>Правильный </a:t>
            </a:r>
          </a:p>
          <a:p>
            <a:pPr algn="ctr"/>
            <a:r>
              <a:rPr lang="ru-RU" sz="2400" dirty="0">
                <a:solidFill>
                  <a:srgbClr val="FF6600"/>
                </a:solidFill>
                <a:latin typeface="Tahoma" charset="0"/>
              </a:rPr>
              <a:t>ответ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8" grpId="1" animBg="1"/>
      <p:bldP spid="12298" grpId="2" animBg="1"/>
      <p:bldP spid="12298" grpId="3" animBg="1"/>
      <p:bldP spid="12298" grpId="4" animBg="1"/>
      <p:bldP spid="12298" grpId="5" animBg="1"/>
      <p:bldP spid="12298" grpId="6" animBg="1"/>
      <p:bldP spid="12298" grpId="7" animBg="1"/>
      <p:bldP spid="12298" grpId="8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6E9C-FBC9-4657-AACE-EF4C2EC52A7B}" type="slidenum">
              <a:rPr lang="ru-RU"/>
              <a:pPr/>
              <a:t>4</a:t>
            </a:fld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06500" y="2895600"/>
            <a:ext cx="3584575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800600" y="2895600"/>
            <a:ext cx="3111500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851025" y="3657600"/>
          <a:ext cx="4772025" cy="590550"/>
        </p:xfrm>
        <a:graphic>
          <a:graphicData uri="http://schemas.openxmlformats.org/presentationml/2006/ole">
            <p:oleObj spid="_x0000_s13316" name="Equation" r:id="rId3" imgW="1638000" imgH="203040" progId="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752600" y="3657600"/>
          <a:ext cx="4333875" cy="533400"/>
        </p:xfrm>
        <a:graphic>
          <a:graphicData uri="http://schemas.openxmlformats.org/presentationml/2006/ole">
            <p:oleObj spid="_x0000_s13317" name="Equation" r:id="rId4" imgW="1650960" imgH="203040" progId="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133600" y="3657600"/>
          <a:ext cx="4230688" cy="534988"/>
        </p:xfrm>
        <a:graphic>
          <a:graphicData uri="http://schemas.openxmlformats.org/presentationml/2006/ole">
            <p:oleObj spid="_x0000_s13318" name="Equation" r:id="rId5" imgW="1600200" imgH="203040" progId="">
              <p:embed/>
            </p:oleObj>
          </a:graphicData>
        </a:graphic>
      </p:graphicFrame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96200" cy="1143000"/>
          </a:xfrm>
        </p:spPr>
        <p:txBody>
          <a:bodyPr/>
          <a:lstStyle/>
          <a:p>
            <a:r>
              <a:rPr lang="ru-RU"/>
              <a:t>Умножьте почленно неравенства: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ph idx="1"/>
          </p:nvPr>
        </p:nvGraphicFramePr>
        <p:xfrm>
          <a:off x="1752600" y="3581400"/>
          <a:ext cx="5753100" cy="609600"/>
        </p:xfrm>
        <a:graphic>
          <a:graphicData uri="http://schemas.openxmlformats.org/presentationml/2006/ole">
            <p:oleObj spid="_x0000_s13320" name="Equation" r:id="rId6" imgW="1917360" imgH="203040" progId="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676400" y="3581400"/>
          <a:ext cx="4787900" cy="582613"/>
        </p:xfrm>
        <a:graphic>
          <a:graphicData uri="http://schemas.openxmlformats.org/presentationml/2006/ole">
            <p:oleObj spid="_x0000_s13321" name="Equation" r:id="rId7" imgW="1663560" imgH="203040" progId="">
              <p:embed/>
            </p:oleObj>
          </a:graphicData>
        </a:graphic>
      </p:graphicFrame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948238" y="3087688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6600"/>
                </a:solidFill>
                <a:latin typeface="Tahoma" charset="0"/>
              </a:rPr>
              <a:t>Правильный </a:t>
            </a:r>
          </a:p>
          <a:p>
            <a:pPr algn="ctr"/>
            <a:r>
              <a:rPr lang="ru-RU" sz="2400">
                <a:solidFill>
                  <a:srgbClr val="FF6600"/>
                </a:solidFill>
                <a:latin typeface="Tahoma" charset="0"/>
              </a:rPr>
              <a:t>ответ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3322" grpId="1" animBg="1"/>
      <p:bldP spid="13322" grpId="2" animBg="1"/>
      <p:bldP spid="13322" grpId="3" animBg="1"/>
      <p:bldP spid="13322" grpId="4" animBg="1"/>
      <p:bldP spid="13322" grpId="5" animBg="1"/>
      <p:bldP spid="13322" grpId="6" animBg="1"/>
      <p:bldP spid="13322" grpId="7" animBg="1"/>
      <p:bldP spid="13322" grpId="8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BF8F-91CF-4DF9-99D9-28DC7FE96783}" type="slidenum">
              <a:rPr lang="ru-RU"/>
              <a:pPr/>
              <a:t>5</a:t>
            </a:fld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Прочитайте</a:t>
            </a:r>
            <a:r>
              <a:rPr lang="ru-RU" sz="2900"/>
              <a:t> </a:t>
            </a:r>
            <a:r>
              <a:rPr lang="ru-RU" sz="2400"/>
              <a:t>неравенство и назовите  несколько значений переменной,</a:t>
            </a:r>
            <a:r>
              <a:rPr lang="ru-RU" sz="2900"/>
              <a:t> </a:t>
            </a:r>
            <a:r>
              <a:rPr lang="ru-RU" sz="2400"/>
              <a:t>удовлетворяющее данному неравенству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895600" y="22860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tx2"/>
                </a:solidFill>
              </a:rPr>
              <a:t>X &lt; - 4</a:t>
            </a:r>
            <a:endParaRPr lang="ru-RU" sz="3200" b="1" i="1">
              <a:solidFill>
                <a:schemeClr val="tx2"/>
              </a:solidFill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657600" y="3124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tx2"/>
                </a:solidFill>
              </a:rPr>
              <a:t>X &gt; 8</a:t>
            </a:r>
            <a:endParaRPr lang="ru-RU" sz="3200" b="1" i="1">
              <a:solidFill>
                <a:schemeClr val="tx2"/>
              </a:solidFill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124200" y="3962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tx2"/>
                </a:solidFill>
              </a:rPr>
              <a:t>- 2 &lt; X &lt; 2</a:t>
            </a:r>
            <a:endParaRPr lang="ru-RU" sz="32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A88-F80D-4A93-82D6-5FC2E3229F9B}" type="slidenum">
              <a:rPr lang="ru-RU"/>
              <a:pPr/>
              <a:t>6</a:t>
            </a:fld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Между какими целыми числами заключено число: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733800" y="2133600"/>
          <a:ext cx="1143000" cy="1022350"/>
        </p:xfrm>
        <a:graphic>
          <a:graphicData uri="http://schemas.openxmlformats.org/presentationml/2006/ole">
            <p:oleObj spid="_x0000_s40965" name="Формула" r:id="rId3" imgW="241200" imgH="21564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3657600" y="3200400"/>
          <a:ext cx="1524000" cy="1143000"/>
        </p:xfrm>
        <a:graphic>
          <a:graphicData uri="http://schemas.openxmlformats.org/presentationml/2006/ole">
            <p:oleObj spid="_x0000_s40967" name="Формула" r:id="rId4" imgW="304560" imgH="2286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3810000" y="4343400"/>
          <a:ext cx="1295400" cy="971550"/>
        </p:xfrm>
        <a:graphic>
          <a:graphicData uri="http://schemas.openxmlformats.org/presentationml/2006/ole">
            <p:oleObj spid="_x0000_s40969" name="Формула" r:id="rId5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733D174-7B01-46B2-A8EB-2C9B05042EA3}" type="slidenum">
              <a:rPr lang="ru-RU"/>
              <a:pPr/>
              <a:t>7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Числовые промежутки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3886200"/>
            <a:ext cx="3395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Открываем рабочие тетради. </a:t>
            </a:r>
          </a:p>
          <a:p>
            <a:pPr algn="ctr"/>
            <a:r>
              <a:rPr lang="ru-RU" dirty="0" smtClean="0"/>
              <a:t>Пишем число. </a:t>
            </a:r>
          </a:p>
          <a:p>
            <a:pPr algn="ctr"/>
            <a:r>
              <a:rPr lang="ru-RU" dirty="0" smtClean="0"/>
              <a:t>Классная работа.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045-4EC7-4D34-B57E-8CE1A152369D}" type="slidenum">
              <a:rPr lang="ru-RU"/>
              <a:pPr/>
              <a:t>8</a:t>
            </a:fld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143000" y="34290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8194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54102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90800" y="35052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-4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334000" y="3505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971800" y="3429000"/>
            <a:ext cx="2438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035425" y="341471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chemeClr val="bg2"/>
                </a:solidFill>
                <a:latin typeface="Times New Roman" charset="0"/>
              </a:rPr>
              <a:t>х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584450" y="34988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-4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327650" y="34988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029075" y="34083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 err="1">
                <a:solidFill>
                  <a:srgbClr val="002060"/>
                </a:solidFill>
                <a:latin typeface="Times New Roman" charset="0"/>
              </a:rPr>
              <a:t>х</a:t>
            </a:r>
            <a:endParaRPr lang="ru-RU" sz="3200" i="1" dirty="0">
              <a:solidFill>
                <a:srgbClr val="002060"/>
              </a:solidFill>
              <a:latin typeface="Times New Roman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606800" y="43561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&lt;</a:t>
            </a:r>
            <a:endParaRPr lang="ru-RU" sz="2400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470400" y="4368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&lt;</a:t>
            </a:r>
            <a:endParaRPr lang="ru-RU" sz="2400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66788" y="2141538"/>
            <a:ext cx="6956425" cy="366712"/>
          </a:xfrm>
          <a:prstGeom prst="rect">
            <a:avLst/>
          </a:prstGeom>
          <a:solidFill>
            <a:srgbClr val="BD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Отметим на координатной прямой точки с координатами  -4 и 3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960438" y="2584450"/>
            <a:ext cx="5030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Точка  </a:t>
            </a:r>
            <a:r>
              <a:rPr lang="ru-RU" sz="2400" i="1" dirty="0" err="1">
                <a:solidFill>
                  <a:srgbClr val="4E7776"/>
                </a:solidFill>
                <a:latin typeface="Times New Roman" charset="0"/>
              </a:rPr>
              <a:t>х</a:t>
            </a:r>
            <a:r>
              <a:rPr lang="ru-RU" dirty="0"/>
              <a:t>  расположена между этими точками.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003300" y="4951413"/>
            <a:ext cx="6970713" cy="641350"/>
          </a:xfrm>
          <a:prstGeom prst="rect">
            <a:avLst/>
          </a:prstGeom>
          <a:solidFill>
            <a:srgbClr val="BDBD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Множество всех чисел, удовлетворяющих этому условию</a:t>
            </a:r>
          </a:p>
          <a:p>
            <a:r>
              <a:rPr lang="ru-RU"/>
              <a:t>называют </a:t>
            </a:r>
            <a:r>
              <a:rPr lang="ru-RU">
                <a:solidFill>
                  <a:srgbClr val="FF0000"/>
                </a:solidFill>
              </a:rPr>
              <a:t>числовым промежутком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4046538" y="3360738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Числовой промежуток</a:t>
            </a:r>
          </a:p>
        </p:txBody>
      </p:sp>
      <p:cxnSp>
        <p:nvCxnSpPr>
          <p:cNvPr id="23" name="Прямая соединительная линия 22"/>
          <p:cNvCxnSpPr>
            <a:stCxn id="20492" idx="0"/>
            <a:endCxn id="20489" idx="2"/>
          </p:cNvCxnSpPr>
          <p:nvPr/>
        </p:nvCxnSpPr>
        <p:spPr>
          <a:xfrm>
            <a:off x="2971800" y="34290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6666 0.1259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6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05278 0.1280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6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0.00069 0.1254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/>
      <p:bldP spid="20491" grpId="0"/>
      <p:bldP spid="20492" grpId="0" animBg="1"/>
      <p:bldP spid="20493" grpId="0"/>
      <p:bldP spid="20494" grpId="0"/>
      <p:bldP spid="20494" grpId="1"/>
      <p:bldP spid="20495" grpId="0"/>
      <p:bldP spid="20495" grpId="1"/>
      <p:bldP spid="20496" grpId="0"/>
      <p:bldP spid="20496" grpId="1"/>
      <p:bldP spid="20497" grpId="0"/>
      <p:bldP spid="20498" grpId="0"/>
      <p:bldP spid="20499" grpId="0" animBg="1"/>
      <p:bldP spid="20500" grpId="0"/>
      <p:bldP spid="20501" grpId="0" animBg="1"/>
      <p:bldP spid="205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E83-70D1-4DE9-A13F-7F6ADB5A824B}" type="slidenum">
              <a:rPr lang="ru-RU"/>
              <a:pPr/>
              <a:t>9</a:t>
            </a:fld>
            <a:endParaRPr lang="ru-RU"/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981700" y="3251200"/>
            <a:ext cx="1784350" cy="406400"/>
          </a:xfrm>
          <a:prstGeom prst="parallelogram">
            <a:avLst>
              <a:gd name="adj" fmla="val 109766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 descr="Темный диагональный 2"/>
          <p:cNvSpPr>
            <a:spLocks noChangeArrowheads="1"/>
          </p:cNvSpPr>
          <p:nvPr/>
        </p:nvSpPr>
        <p:spPr bwMode="auto">
          <a:xfrm>
            <a:off x="2968625" y="2262188"/>
            <a:ext cx="25781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/>
              <a:t>Обозначение числовых промежутков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216025" y="2424113"/>
            <a:ext cx="6858000" cy="625475"/>
            <a:chOff x="766" y="1527"/>
            <a:chExt cx="4320" cy="394"/>
          </a:xfrm>
        </p:grpSpPr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1748" y="16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-4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397" y="162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3</a:t>
              </a: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766" y="1575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1831" y="1527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3453" y="1527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08338" y="1522413"/>
            <a:ext cx="186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charset="0"/>
              </a:rPr>
              <a:t>-4</a:t>
            </a:r>
            <a:r>
              <a:rPr lang="en-US" sz="3200" i="1" dirty="0">
                <a:latin typeface="Times New Roman" charset="0"/>
              </a:rPr>
              <a:t> &lt; </a:t>
            </a:r>
            <a:r>
              <a:rPr lang="ru-RU" sz="3200" i="1" dirty="0" err="1">
                <a:latin typeface="Times New Roman" charset="0"/>
              </a:rPr>
              <a:t>х</a:t>
            </a:r>
            <a:r>
              <a:rPr lang="en-US" sz="3200" i="1" dirty="0">
                <a:latin typeface="Times New Roman" charset="0"/>
              </a:rPr>
              <a:t> &lt; 3</a:t>
            </a:r>
            <a:endParaRPr lang="ru-RU" sz="3200" i="1" dirty="0">
              <a:latin typeface="Times New Roman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989013" y="2963863"/>
            <a:ext cx="49545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Множество всех чисел, удовлетворяющих </a:t>
            </a:r>
          </a:p>
          <a:p>
            <a:r>
              <a:rPr lang="ru-RU"/>
              <a:t>этому условию обозначают:</a:t>
            </a:r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>
            <p:ph idx="1"/>
          </p:nvPr>
        </p:nvGraphicFramePr>
        <p:xfrm>
          <a:off x="6240463" y="3079750"/>
          <a:ext cx="1227137" cy="623888"/>
        </p:xfrm>
        <a:graphic>
          <a:graphicData uri="http://schemas.openxmlformats.org/presentationml/2006/ole">
            <p:oleObj spid="_x0000_s24589" name="Equation" r:id="rId3" imgW="469800" imgH="253800" progId="">
              <p:embed/>
            </p:oleObj>
          </a:graphicData>
        </a:graphic>
      </p:graphicFrame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6119813" y="5624513"/>
            <a:ext cx="1784350" cy="406400"/>
          </a:xfrm>
          <a:prstGeom prst="parallelogram">
            <a:avLst>
              <a:gd name="adj" fmla="val 109766"/>
            </a:avLst>
          </a:prstGeom>
          <a:solidFill>
            <a:srgbClr val="C9E4FF"/>
          </a:solidFill>
          <a:ln w="9525">
            <a:solidFill>
              <a:srgbClr val="C9E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Rectangle 15" descr="Темный диагональный 2"/>
          <p:cNvSpPr>
            <a:spLocks noChangeArrowheads="1"/>
          </p:cNvSpPr>
          <p:nvPr/>
        </p:nvSpPr>
        <p:spPr bwMode="auto">
          <a:xfrm>
            <a:off x="3106738" y="4635500"/>
            <a:ext cx="25781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pattFill prst="dkUpDiag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592" name="Group 16"/>
          <p:cNvGrpSpPr>
            <a:grpSpLocks/>
          </p:cNvGrpSpPr>
          <p:nvPr/>
        </p:nvGrpSpPr>
        <p:grpSpPr bwMode="auto">
          <a:xfrm>
            <a:off x="1354138" y="4797425"/>
            <a:ext cx="6858000" cy="625475"/>
            <a:chOff x="766" y="1527"/>
            <a:chExt cx="4320" cy="394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1748" y="16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-4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3397" y="162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3</a:t>
              </a: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766" y="1575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1831" y="15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3453" y="152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346450" y="4025900"/>
            <a:ext cx="1658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 dirty="0">
                <a:latin typeface="Times New Roman" charset="0"/>
              </a:rPr>
              <a:t>-4</a:t>
            </a:r>
            <a:r>
              <a:rPr lang="en-US" sz="3200" i="1" dirty="0">
                <a:latin typeface="Times New Roman" charset="0"/>
              </a:rPr>
              <a:t> </a:t>
            </a:r>
            <a:r>
              <a:rPr lang="en-US" sz="3200" i="1" dirty="0">
                <a:latin typeface="Times New Roman" charset="0"/>
                <a:cs typeface="Times New Roman" charset="0"/>
              </a:rPr>
              <a:t>≤</a:t>
            </a:r>
            <a:r>
              <a:rPr lang="en-US" sz="3200" i="1" dirty="0">
                <a:latin typeface="Times New Roman" charset="0"/>
              </a:rPr>
              <a:t> </a:t>
            </a:r>
            <a:r>
              <a:rPr lang="ru-RU" sz="3200" i="1" dirty="0" err="1">
                <a:latin typeface="Times New Roman" charset="0"/>
              </a:rPr>
              <a:t>х</a:t>
            </a:r>
            <a:r>
              <a:rPr lang="ru-RU" sz="3200" i="1" dirty="0">
                <a:latin typeface="Times New Roman" charset="0"/>
                <a:cs typeface="Times New Roman" charset="0"/>
              </a:rPr>
              <a:t>≤ 3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127125" y="5337175"/>
            <a:ext cx="495458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Множество всех чисел, удовлетворяющих </a:t>
            </a:r>
          </a:p>
          <a:p>
            <a:r>
              <a:rPr lang="ru-RU"/>
              <a:t>этому условию обозначают:</a:t>
            </a:r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6403975" y="5259388"/>
          <a:ext cx="1230313" cy="682625"/>
        </p:xfrm>
        <a:graphic>
          <a:graphicData uri="http://schemas.openxmlformats.org/presentationml/2006/ole">
            <p:oleObj spid="_x0000_s24600" name="Equation" r:id="rId4" imgW="457200" imgH="253800" progId="">
              <p:embed/>
            </p:oleObj>
          </a:graphicData>
        </a:graphic>
      </p:graphicFrame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493713" y="3802063"/>
            <a:ext cx="7662862" cy="1428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457200" y="1676400"/>
            <a:ext cx="7620000" cy="227965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7" grpId="0"/>
      <p:bldP spid="24588" grpId="0" animBg="1"/>
      <p:bldP spid="24590" grpId="0" animBg="1"/>
      <p:bldP spid="24591" grpId="0" animBg="1"/>
      <p:bldP spid="24598" grpId="0"/>
      <p:bldP spid="24599" grpId="0" animBg="1"/>
      <p:bldP spid="24601" grpId="0" animBg="1"/>
      <p:bldP spid="24602" grpId="0" animBg="1"/>
      <p:bldP spid="24602" grpId="1" animBg="1"/>
    </p:bld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84</TotalTime>
  <Words>221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Студия</vt:lpstr>
      <vt:lpstr>Equation</vt:lpstr>
      <vt:lpstr>Формула</vt:lpstr>
      <vt:lpstr>Числовые промежутки</vt:lpstr>
      <vt:lpstr>Сложение и умножение числовых неравенств</vt:lpstr>
      <vt:lpstr>Сложите почленно неравенства:</vt:lpstr>
      <vt:lpstr>Умножьте почленно неравенства:</vt:lpstr>
      <vt:lpstr>Прочитайте неравенство и назовите  несколько значений переменной, удовлетворяющее данному неравенству</vt:lpstr>
      <vt:lpstr>Между какими целыми числами заключено число:</vt:lpstr>
      <vt:lpstr>Числовые промежутки</vt:lpstr>
      <vt:lpstr>Числовой промежуток</vt:lpstr>
      <vt:lpstr>Обозначение числовых промежутков</vt:lpstr>
      <vt:lpstr>Обозначение числовых промежутков</vt:lpstr>
      <vt:lpstr>Пересечение и объединение множеств</vt:lpstr>
      <vt:lpstr>Пересечение и объединение множеств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16</cp:revision>
  <cp:lastPrinted>1601-01-01T00:00:00Z</cp:lastPrinted>
  <dcterms:created xsi:type="dcterms:W3CDTF">1601-01-01T00:00:00Z</dcterms:created>
  <dcterms:modified xsi:type="dcterms:W3CDTF">2013-02-24T15:42:41Z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