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62" r:id="rId9"/>
    <p:sldId id="263" r:id="rId10"/>
    <p:sldId id="282" r:id="rId11"/>
    <p:sldId id="265" r:id="rId12"/>
    <p:sldId id="266" r:id="rId13"/>
    <p:sldId id="270" r:id="rId14"/>
    <p:sldId id="271" r:id="rId15"/>
    <p:sldId id="286" r:id="rId16"/>
    <p:sldId id="268" r:id="rId17"/>
    <p:sldId id="272" r:id="rId18"/>
    <p:sldId id="273" r:id="rId19"/>
    <p:sldId id="275" r:id="rId20"/>
    <p:sldId id="276" r:id="rId21"/>
    <p:sldId id="269" r:id="rId22"/>
    <p:sldId id="277" r:id="rId23"/>
    <p:sldId id="274" r:id="rId24"/>
    <p:sldId id="267" r:id="rId25"/>
    <p:sldId id="264" r:id="rId26"/>
    <p:sldId id="278" r:id="rId27"/>
    <p:sldId id="283" r:id="rId28"/>
    <p:sldId id="288" r:id="rId29"/>
    <p:sldId id="289" r:id="rId30"/>
    <p:sldId id="287" r:id="rId31"/>
    <p:sldId id="280" r:id="rId32"/>
    <p:sldId id="281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C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D377F-D971-4C3D-9D91-DC8622BDE3F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71A9E0C-C43B-4CAA-84BA-A60F6F65127B}">
      <dgm:prSet phldrT="[Текст]" custT="1"/>
      <dgm:spPr/>
      <dgm:t>
        <a:bodyPr/>
        <a:lstStyle/>
        <a:p>
          <a:pPr algn="ctr"/>
          <a:r>
            <a:rPr lang="ru-RU" sz="2000" b="1" u="sng" dirty="0" smtClean="0">
              <a:solidFill>
                <a:srgbClr val="FF0000"/>
              </a:solidFill>
            </a:rPr>
            <a:t>Проект.</a:t>
          </a:r>
          <a:endParaRPr lang="ru-RU" sz="2000" b="1" u="sng" dirty="0">
            <a:solidFill>
              <a:srgbClr val="FF0000"/>
            </a:solidFill>
          </a:endParaRPr>
        </a:p>
      </dgm:t>
    </dgm:pt>
    <dgm:pt modelId="{4B024429-F9B2-4ACD-BC05-E50DE07F98CA}" type="parTrans" cxnId="{B8FA7E5F-6F04-402B-AA26-EB8F4B61F105}">
      <dgm:prSet/>
      <dgm:spPr/>
      <dgm:t>
        <a:bodyPr/>
        <a:lstStyle/>
        <a:p>
          <a:endParaRPr lang="ru-RU"/>
        </a:p>
      </dgm:t>
    </dgm:pt>
    <dgm:pt modelId="{6DC5B431-49DC-488D-A9B6-E7C9A9E37484}" type="sibTrans" cxnId="{B8FA7E5F-6F04-402B-AA26-EB8F4B61F105}">
      <dgm:prSet/>
      <dgm:spPr/>
      <dgm:t>
        <a:bodyPr/>
        <a:lstStyle/>
        <a:p>
          <a:endParaRPr lang="ru-RU"/>
        </a:p>
      </dgm:t>
    </dgm:pt>
    <dgm:pt modelId="{164EE957-72AA-49E0-BA44-C3C30F94993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Интервью с родителями</a:t>
          </a:r>
          <a:r>
            <a:rPr lang="ru-RU" sz="1200" dirty="0" smtClean="0">
              <a:solidFill>
                <a:srgbClr val="0070C0"/>
              </a:solidFill>
            </a:rPr>
            <a:t>.</a:t>
          </a:r>
          <a:endParaRPr lang="ru-RU" sz="1200" dirty="0">
            <a:solidFill>
              <a:srgbClr val="0070C0"/>
            </a:solidFill>
          </a:endParaRPr>
        </a:p>
      </dgm:t>
    </dgm:pt>
    <dgm:pt modelId="{249E7C60-A6D4-49E0-AC9F-6EF21938BABD}" type="parTrans" cxnId="{9EAAC809-C37C-4E07-988C-403050C0B3B1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2338347A-04EC-47ED-A976-2E4EEE0D2A7E}" type="sibTrans" cxnId="{9EAAC809-C37C-4E07-988C-403050C0B3B1}">
      <dgm:prSet/>
      <dgm:spPr/>
      <dgm:t>
        <a:bodyPr/>
        <a:lstStyle/>
        <a:p>
          <a:endParaRPr lang="ru-RU"/>
        </a:p>
      </dgm:t>
    </dgm:pt>
    <dgm:pt modelId="{4F4444D1-BF7E-49FC-B6EC-3B79525812E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Провели один день на работе.</a:t>
          </a:r>
          <a:endParaRPr lang="ru-RU" sz="1400" b="1" dirty="0">
            <a:solidFill>
              <a:srgbClr val="0070C0"/>
            </a:solidFill>
          </a:endParaRPr>
        </a:p>
      </dgm:t>
    </dgm:pt>
    <dgm:pt modelId="{F4336427-9BA1-4990-939C-B67DE4CB5481}" type="parTrans" cxnId="{BF436E6D-4B00-47A7-89F0-03C1C142A529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C13A1D11-F95A-48C9-8B52-2B5746CABE6B}" type="sibTrans" cxnId="{BF436E6D-4B00-47A7-89F0-03C1C142A529}">
      <dgm:prSet/>
      <dgm:spPr/>
      <dgm:t>
        <a:bodyPr/>
        <a:lstStyle/>
        <a:p>
          <a:endParaRPr lang="ru-RU"/>
        </a:p>
      </dgm:t>
    </dgm:pt>
    <dgm:pt modelId="{021A0A10-BF2D-43FF-8A73-00B6E2EE855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Приглашение на классный час</a:t>
          </a:r>
          <a:endParaRPr lang="ru-RU" sz="1400" b="1" dirty="0">
            <a:solidFill>
              <a:srgbClr val="0070C0"/>
            </a:solidFill>
          </a:endParaRPr>
        </a:p>
      </dgm:t>
    </dgm:pt>
    <dgm:pt modelId="{58285C0A-00F1-42C7-83D2-75816982297D}" type="parTrans" cxnId="{8486B542-59E5-4E82-8ECF-7CF11948B6AF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6A5F0DB4-001C-4FA7-8EEA-C3317DB940B4}" type="sibTrans" cxnId="{8486B542-59E5-4E82-8ECF-7CF11948B6AF}">
      <dgm:prSet/>
      <dgm:spPr/>
      <dgm:t>
        <a:bodyPr/>
        <a:lstStyle/>
        <a:p>
          <a:endParaRPr lang="ru-RU"/>
        </a:p>
      </dgm:t>
    </dgm:pt>
    <dgm:pt modelId="{F81B0919-E096-4437-AE27-B63AE2FB02C1}">
      <dgm:prSet phldrT="[Текст]"/>
      <dgm:spPr/>
      <dgm:t>
        <a:bodyPr/>
        <a:lstStyle/>
        <a:p>
          <a:endParaRPr lang="ru-RU"/>
        </a:p>
      </dgm:t>
    </dgm:pt>
    <dgm:pt modelId="{A88D4C0E-D58C-45A8-90BC-9A736AD64D2E}" type="parTrans" cxnId="{A1074EE4-86C9-436A-A163-89412A0EE610}">
      <dgm:prSet/>
      <dgm:spPr/>
      <dgm:t>
        <a:bodyPr/>
        <a:lstStyle/>
        <a:p>
          <a:endParaRPr lang="ru-RU"/>
        </a:p>
      </dgm:t>
    </dgm:pt>
    <dgm:pt modelId="{65320609-459C-4EDF-B960-9AD9B39CF8B9}" type="sibTrans" cxnId="{A1074EE4-86C9-436A-A163-89412A0EE610}">
      <dgm:prSet/>
      <dgm:spPr/>
      <dgm:t>
        <a:bodyPr/>
        <a:lstStyle/>
        <a:p>
          <a:endParaRPr lang="ru-RU"/>
        </a:p>
      </dgm:t>
    </dgm:pt>
    <dgm:pt modelId="{6F476F7B-F84D-4C4E-A693-278100E8DDE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Наш район городу. </a:t>
          </a:r>
          <a:endParaRPr lang="ru-RU" sz="1400" b="1" dirty="0">
            <a:solidFill>
              <a:srgbClr val="0070C0"/>
            </a:solidFill>
          </a:endParaRPr>
        </a:p>
      </dgm:t>
    </dgm:pt>
    <dgm:pt modelId="{75F12012-A00D-4D66-BA83-8672D2AE3669}" type="parTrans" cxnId="{5E37A7BC-1178-42FB-A3A0-A5A8E6812FE1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2484FF38-03AA-48A9-8B18-900C7BAC56BC}" type="sibTrans" cxnId="{5E37A7BC-1178-42FB-A3A0-A5A8E6812FE1}">
      <dgm:prSet/>
      <dgm:spPr/>
      <dgm:t>
        <a:bodyPr/>
        <a:lstStyle/>
        <a:p>
          <a:endParaRPr lang="ru-RU"/>
        </a:p>
      </dgm:t>
    </dgm:pt>
    <dgm:pt modelId="{01457ED9-9EAB-45B6-8AF2-D325CD88122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Оформление  рассказов родителей и  создание словаря.</a:t>
          </a:r>
          <a:endParaRPr lang="ru-RU" sz="1400" b="1" dirty="0">
            <a:solidFill>
              <a:srgbClr val="0070C0"/>
            </a:solidFill>
          </a:endParaRPr>
        </a:p>
      </dgm:t>
    </dgm:pt>
    <dgm:pt modelId="{2E8F9ECD-6F2D-4EB5-AF18-E805BF405FCD}" type="parTrans" cxnId="{BED2E6B7-5E82-4B3A-92B3-1708BF7D541E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0F967AD0-6BEC-4B7D-BD21-8C6399DA0D97}" type="sibTrans" cxnId="{BED2E6B7-5E82-4B3A-92B3-1708BF7D541E}">
      <dgm:prSet/>
      <dgm:spPr/>
      <dgm:t>
        <a:bodyPr/>
        <a:lstStyle/>
        <a:p>
          <a:endParaRPr lang="ru-RU"/>
        </a:p>
      </dgm:t>
    </dgm:pt>
    <dgm:pt modelId="{66A4DD4A-30EA-4A73-90A2-771F01D9D67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 Рисунки и сочинения     «Кем быть?</a:t>
          </a:r>
          <a:r>
            <a:rPr lang="ru-RU" sz="1200" dirty="0" smtClean="0">
              <a:solidFill>
                <a:srgbClr val="0070C0"/>
              </a:solidFill>
            </a:rPr>
            <a:t>»</a:t>
          </a:r>
          <a:endParaRPr lang="ru-RU" sz="1200" dirty="0">
            <a:solidFill>
              <a:srgbClr val="0070C0"/>
            </a:solidFill>
          </a:endParaRPr>
        </a:p>
      </dgm:t>
    </dgm:pt>
    <dgm:pt modelId="{113E2EF0-9FD6-42D3-B03B-EB6F30F9534D}" type="parTrans" cxnId="{C6F997E7-3933-4DF1-97FA-77D3789B8093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16CCFACB-5C31-43E1-A901-459A980A56BC}" type="sibTrans" cxnId="{C6F997E7-3933-4DF1-97FA-77D3789B8093}">
      <dgm:prSet/>
      <dgm:spPr/>
      <dgm:t>
        <a:bodyPr/>
        <a:lstStyle/>
        <a:p>
          <a:endParaRPr lang="ru-RU"/>
        </a:p>
      </dgm:t>
    </dgm:pt>
    <dgm:pt modelId="{36211293-965D-48B5-AA31-BFE670F7295B}" type="pres">
      <dgm:prSet presAssocID="{121D377F-D971-4C3D-9D91-DC8622BDE3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0CECBE-6953-4301-A2A4-0664482212FA}" type="pres">
      <dgm:prSet presAssocID="{A71A9E0C-C43B-4CAA-84BA-A60F6F65127B}" presName="centerShape" presStyleLbl="node0" presStyleIdx="0" presStyleCnt="1"/>
      <dgm:spPr/>
      <dgm:t>
        <a:bodyPr/>
        <a:lstStyle/>
        <a:p>
          <a:endParaRPr lang="ru-RU"/>
        </a:p>
      </dgm:t>
    </dgm:pt>
    <dgm:pt modelId="{B4839E32-C173-45A5-BADC-9ECAD986F8E5}" type="pres">
      <dgm:prSet presAssocID="{249E7C60-A6D4-49E0-AC9F-6EF21938BABD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E653BEF9-068A-4F01-B64B-E730FA2D239B}" type="pres">
      <dgm:prSet presAssocID="{164EE957-72AA-49E0-BA44-C3C30F94993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55A4F-1B83-4BA1-9AD7-E57766B3EDC4}" type="pres">
      <dgm:prSet presAssocID="{F4336427-9BA1-4990-939C-B67DE4CB5481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F7B67FA4-20F8-43D8-842A-CBFE1839AACB}" type="pres">
      <dgm:prSet presAssocID="{4F4444D1-BF7E-49FC-B6EC-3B79525812E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87DED-2DB2-4AE1-AA96-5A21D65C43FF}" type="pres">
      <dgm:prSet presAssocID="{58285C0A-00F1-42C7-83D2-75816982297D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46A445D0-E73F-4B49-9F81-67DFDEEA6E77}" type="pres">
      <dgm:prSet presAssocID="{021A0A10-BF2D-43FF-8A73-00B6E2EE855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437D6-E985-469F-AEAA-33A07EA51C24}" type="pres">
      <dgm:prSet presAssocID="{75F12012-A00D-4D66-BA83-8672D2AE3669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77346A17-91F6-4207-ADB6-8E5382CC946D}" type="pres">
      <dgm:prSet presAssocID="{6F476F7B-F84D-4C4E-A693-278100E8DDE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FCD50-FCC7-4EB4-96E1-BA06FABA1A79}" type="pres">
      <dgm:prSet presAssocID="{2E8F9ECD-6F2D-4EB5-AF18-E805BF405FCD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A9E04DD1-757B-4DCD-9707-5B83286DDBBE}" type="pres">
      <dgm:prSet presAssocID="{01457ED9-9EAB-45B6-8AF2-D325CD88122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2E881-E733-4220-AD94-74DE4BE17467}" type="pres">
      <dgm:prSet presAssocID="{113E2EF0-9FD6-42D3-B03B-EB6F30F9534D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39A052FB-7D80-4F3E-9DB7-3DD78BF6B67E}" type="pres">
      <dgm:prSet presAssocID="{66A4DD4A-30EA-4A73-90A2-771F01D9D67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F997E7-3933-4DF1-97FA-77D3789B8093}" srcId="{A71A9E0C-C43B-4CAA-84BA-A60F6F65127B}" destId="{66A4DD4A-30EA-4A73-90A2-771F01D9D676}" srcOrd="5" destOrd="0" parTransId="{113E2EF0-9FD6-42D3-B03B-EB6F30F9534D}" sibTransId="{16CCFACB-5C31-43E1-A901-459A980A56BC}"/>
    <dgm:cxn modelId="{6FE4605C-A656-4D29-BC22-03CD24B80DFD}" type="presOf" srcId="{66A4DD4A-30EA-4A73-90A2-771F01D9D676}" destId="{39A052FB-7D80-4F3E-9DB7-3DD78BF6B67E}" srcOrd="0" destOrd="0" presId="urn:microsoft.com/office/officeart/2005/8/layout/radial4"/>
    <dgm:cxn modelId="{8486B542-59E5-4E82-8ECF-7CF11948B6AF}" srcId="{A71A9E0C-C43B-4CAA-84BA-A60F6F65127B}" destId="{021A0A10-BF2D-43FF-8A73-00B6E2EE855E}" srcOrd="2" destOrd="0" parTransId="{58285C0A-00F1-42C7-83D2-75816982297D}" sibTransId="{6A5F0DB4-001C-4FA7-8EEA-C3317DB940B4}"/>
    <dgm:cxn modelId="{08AA7A6C-BE39-4BBB-B459-5368378EE288}" type="presOf" srcId="{6F476F7B-F84D-4C4E-A693-278100E8DDE7}" destId="{77346A17-91F6-4207-ADB6-8E5382CC946D}" srcOrd="0" destOrd="0" presId="urn:microsoft.com/office/officeart/2005/8/layout/radial4"/>
    <dgm:cxn modelId="{5E37A7BC-1178-42FB-A3A0-A5A8E6812FE1}" srcId="{A71A9E0C-C43B-4CAA-84BA-A60F6F65127B}" destId="{6F476F7B-F84D-4C4E-A693-278100E8DDE7}" srcOrd="3" destOrd="0" parTransId="{75F12012-A00D-4D66-BA83-8672D2AE3669}" sibTransId="{2484FF38-03AA-48A9-8B18-900C7BAC56BC}"/>
    <dgm:cxn modelId="{015FFAD1-E046-4B47-A296-20457118A6DD}" type="presOf" srcId="{113E2EF0-9FD6-42D3-B03B-EB6F30F9534D}" destId="{5422E881-E733-4220-AD94-74DE4BE17467}" srcOrd="0" destOrd="0" presId="urn:microsoft.com/office/officeart/2005/8/layout/radial4"/>
    <dgm:cxn modelId="{07368C18-EC84-4061-9355-A13A4BD23AF2}" type="presOf" srcId="{58285C0A-00F1-42C7-83D2-75816982297D}" destId="{89687DED-2DB2-4AE1-AA96-5A21D65C43FF}" srcOrd="0" destOrd="0" presId="urn:microsoft.com/office/officeart/2005/8/layout/radial4"/>
    <dgm:cxn modelId="{CB5DBDF8-5DA9-4DC8-BC9A-90A6578B6213}" type="presOf" srcId="{4F4444D1-BF7E-49FC-B6EC-3B79525812E5}" destId="{F7B67FA4-20F8-43D8-842A-CBFE1839AACB}" srcOrd="0" destOrd="0" presId="urn:microsoft.com/office/officeart/2005/8/layout/radial4"/>
    <dgm:cxn modelId="{01626BC4-7B80-4C59-A278-2D1BCF24A745}" type="presOf" srcId="{01457ED9-9EAB-45B6-8AF2-D325CD881224}" destId="{A9E04DD1-757B-4DCD-9707-5B83286DDBBE}" srcOrd="0" destOrd="0" presId="urn:microsoft.com/office/officeart/2005/8/layout/radial4"/>
    <dgm:cxn modelId="{9EAAC809-C37C-4E07-988C-403050C0B3B1}" srcId="{A71A9E0C-C43B-4CAA-84BA-A60F6F65127B}" destId="{164EE957-72AA-49E0-BA44-C3C30F949937}" srcOrd="0" destOrd="0" parTransId="{249E7C60-A6D4-49E0-AC9F-6EF21938BABD}" sibTransId="{2338347A-04EC-47ED-A976-2E4EEE0D2A7E}"/>
    <dgm:cxn modelId="{96990B4F-BA3C-4BDD-A28A-46F5F75EB80C}" type="presOf" srcId="{021A0A10-BF2D-43FF-8A73-00B6E2EE855E}" destId="{46A445D0-E73F-4B49-9F81-67DFDEEA6E77}" srcOrd="0" destOrd="0" presId="urn:microsoft.com/office/officeart/2005/8/layout/radial4"/>
    <dgm:cxn modelId="{BF436E6D-4B00-47A7-89F0-03C1C142A529}" srcId="{A71A9E0C-C43B-4CAA-84BA-A60F6F65127B}" destId="{4F4444D1-BF7E-49FC-B6EC-3B79525812E5}" srcOrd="1" destOrd="0" parTransId="{F4336427-9BA1-4990-939C-B67DE4CB5481}" sibTransId="{C13A1D11-F95A-48C9-8B52-2B5746CABE6B}"/>
    <dgm:cxn modelId="{A1074EE4-86C9-436A-A163-89412A0EE610}" srcId="{121D377F-D971-4C3D-9D91-DC8622BDE3F2}" destId="{F81B0919-E096-4437-AE27-B63AE2FB02C1}" srcOrd="1" destOrd="0" parTransId="{A88D4C0E-D58C-45A8-90BC-9A736AD64D2E}" sibTransId="{65320609-459C-4EDF-B960-9AD9B39CF8B9}"/>
    <dgm:cxn modelId="{B8FA7E5F-6F04-402B-AA26-EB8F4B61F105}" srcId="{121D377F-D971-4C3D-9D91-DC8622BDE3F2}" destId="{A71A9E0C-C43B-4CAA-84BA-A60F6F65127B}" srcOrd="0" destOrd="0" parTransId="{4B024429-F9B2-4ACD-BC05-E50DE07F98CA}" sibTransId="{6DC5B431-49DC-488D-A9B6-E7C9A9E37484}"/>
    <dgm:cxn modelId="{A4A6B357-5DA9-4389-B0EF-CDFE861AE356}" type="presOf" srcId="{F4336427-9BA1-4990-939C-B67DE4CB5481}" destId="{49F55A4F-1B83-4BA1-9AD7-E57766B3EDC4}" srcOrd="0" destOrd="0" presId="urn:microsoft.com/office/officeart/2005/8/layout/radial4"/>
    <dgm:cxn modelId="{76FC0F10-561F-4818-B59C-4F582960AF1C}" type="presOf" srcId="{121D377F-D971-4C3D-9D91-DC8622BDE3F2}" destId="{36211293-965D-48B5-AA31-BFE670F7295B}" srcOrd="0" destOrd="0" presId="urn:microsoft.com/office/officeart/2005/8/layout/radial4"/>
    <dgm:cxn modelId="{C2EFCFC0-E1EA-4C71-9B78-677774AD6D15}" type="presOf" srcId="{75F12012-A00D-4D66-BA83-8672D2AE3669}" destId="{394437D6-E985-469F-AEAA-33A07EA51C24}" srcOrd="0" destOrd="0" presId="urn:microsoft.com/office/officeart/2005/8/layout/radial4"/>
    <dgm:cxn modelId="{3A694090-4112-4F7C-8DD2-4390A4142FD0}" type="presOf" srcId="{A71A9E0C-C43B-4CAA-84BA-A60F6F65127B}" destId="{670CECBE-6953-4301-A2A4-0664482212FA}" srcOrd="0" destOrd="0" presId="urn:microsoft.com/office/officeart/2005/8/layout/radial4"/>
    <dgm:cxn modelId="{BED2E6B7-5E82-4B3A-92B3-1708BF7D541E}" srcId="{A71A9E0C-C43B-4CAA-84BA-A60F6F65127B}" destId="{01457ED9-9EAB-45B6-8AF2-D325CD881224}" srcOrd="4" destOrd="0" parTransId="{2E8F9ECD-6F2D-4EB5-AF18-E805BF405FCD}" sibTransId="{0F967AD0-6BEC-4B7D-BD21-8C6399DA0D97}"/>
    <dgm:cxn modelId="{81541918-975F-4E19-BBEE-7200EC42287A}" type="presOf" srcId="{164EE957-72AA-49E0-BA44-C3C30F949937}" destId="{E653BEF9-068A-4F01-B64B-E730FA2D239B}" srcOrd="0" destOrd="0" presId="urn:microsoft.com/office/officeart/2005/8/layout/radial4"/>
    <dgm:cxn modelId="{314A90D7-3398-4CF0-A00D-154048BC5927}" type="presOf" srcId="{249E7C60-A6D4-49E0-AC9F-6EF21938BABD}" destId="{B4839E32-C173-45A5-BADC-9ECAD986F8E5}" srcOrd="0" destOrd="0" presId="urn:microsoft.com/office/officeart/2005/8/layout/radial4"/>
    <dgm:cxn modelId="{30F9D714-2C42-40DB-BFD5-431BD5E83222}" type="presOf" srcId="{2E8F9ECD-6F2D-4EB5-AF18-E805BF405FCD}" destId="{E55FCD50-FCC7-4EB4-96E1-BA06FABA1A79}" srcOrd="0" destOrd="0" presId="urn:microsoft.com/office/officeart/2005/8/layout/radial4"/>
    <dgm:cxn modelId="{0B3998B7-EE5E-4E19-BF7A-E901AB7D2EFB}" type="presParOf" srcId="{36211293-965D-48B5-AA31-BFE670F7295B}" destId="{670CECBE-6953-4301-A2A4-0664482212FA}" srcOrd="0" destOrd="0" presId="urn:microsoft.com/office/officeart/2005/8/layout/radial4"/>
    <dgm:cxn modelId="{6EE8A364-25E1-43D8-9473-504BB2FAC1BF}" type="presParOf" srcId="{36211293-965D-48B5-AA31-BFE670F7295B}" destId="{B4839E32-C173-45A5-BADC-9ECAD986F8E5}" srcOrd="1" destOrd="0" presId="urn:microsoft.com/office/officeart/2005/8/layout/radial4"/>
    <dgm:cxn modelId="{1F4CB95B-3876-4406-B48A-083F41E53697}" type="presParOf" srcId="{36211293-965D-48B5-AA31-BFE670F7295B}" destId="{E653BEF9-068A-4F01-B64B-E730FA2D239B}" srcOrd="2" destOrd="0" presId="urn:microsoft.com/office/officeart/2005/8/layout/radial4"/>
    <dgm:cxn modelId="{9FC866D0-A1EC-4255-9896-E94107815C10}" type="presParOf" srcId="{36211293-965D-48B5-AA31-BFE670F7295B}" destId="{49F55A4F-1B83-4BA1-9AD7-E57766B3EDC4}" srcOrd="3" destOrd="0" presId="urn:microsoft.com/office/officeart/2005/8/layout/radial4"/>
    <dgm:cxn modelId="{23E670FD-098C-46EB-A8AC-6D1263339903}" type="presParOf" srcId="{36211293-965D-48B5-AA31-BFE670F7295B}" destId="{F7B67FA4-20F8-43D8-842A-CBFE1839AACB}" srcOrd="4" destOrd="0" presId="urn:microsoft.com/office/officeart/2005/8/layout/radial4"/>
    <dgm:cxn modelId="{A574E273-43ED-4461-A7F1-A68BD5F157E8}" type="presParOf" srcId="{36211293-965D-48B5-AA31-BFE670F7295B}" destId="{89687DED-2DB2-4AE1-AA96-5A21D65C43FF}" srcOrd="5" destOrd="0" presId="urn:microsoft.com/office/officeart/2005/8/layout/radial4"/>
    <dgm:cxn modelId="{E15795FA-0176-47B0-9DAB-096270D4943C}" type="presParOf" srcId="{36211293-965D-48B5-AA31-BFE670F7295B}" destId="{46A445D0-E73F-4B49-9F81-67DFDEEA6E77}" srcOrd="6" destOrd="0" presId="urn:microsoft.com/office/officeart/2005/8/layout/radial4"/>
    <dgm:cxn modelId="{52C2F469-4B50-4959-B73E-944CB6DE0F4C}" type="presParOf" srcId="{36211293-965D-48B5-AA31-BFE670F7295B}" destId="{394437D6-E985-469F-AEAA-33A07EA51C24}" srcOrd="7" destOrd="0" presId="urn:microsoft.com/office/officeart/2005/8/layout/radial4"/>
    <dgm:cxn modelId="{1CF5D568-1CA7-42A2-A4D6-39DB6426013D}" type="presParOf" srcId="{36211293-965D-48B5-AA31-BFE670F7295B}" destId="{77346A17-91F6-4207-ADB6-8E5382CC946D}" srcOrd="8" destOrd="0" presId="urn:microsoft.com/office/officeart/2005/8/layout/radial4"/>
    <dgm:cxn modelId="{661804B0-5D20-4078-83C1-55615704E1C7}" type="presParOf" srcId="{36211293-965D-48B5-AA31-BFE670F7295B}" destId="{E55FCD50-FCC7-4EB4-96E1-BA06FABA1A79}" srcOrd="9" destOrd="0" presId="urn:microsoft.com/office/officeart/2005/8/layout/radial4"/>
    <dgm:cxn modelId="{81C4D072-23C2-4775-827C-5FB76D07860B}" type="presParOf" srcId="{36211293-965D-48B5-AA31-BFE670F7295B}" destId="{A9E04DD1-757B-4DCD-9707-5B83286DDBBE}" srcOrd="10" destOrd="0" presId="urn:microsoft.com/office/officeart/2005/8/layout/radial4"/>
    <dgm:cxn modelId="{7DA8230D-F71B-4D1A-BF9D-848A5CE2089B}" type="presParOf" srcId="{36211293-965D-48B5-AA31-BFE670F7295B}" destId="{5422E881-E733-4220-AD94-74DE4BE17467}" srcOrd="11" destOrd="0" presId="urn:microsoft.com/office/officeart/2005/8/layout/radial4"/>
    <dgm:cxn modelId="{ECD5C9AD-D208-4625-814E-1160EF10A15B}" type="presParOf" srcId="{36211293-965D-48B5-AA31-BFE670F7295B}" destId="{39A052FB-7D80-4F3E-9DB7-3DD78BF6B67E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0CECBE-6953-4301-A2A4-0664482212FA}">
      <dsp:nvSpPr>
        <dsp:cNvPr id="0" name=""/>
        <dsp:cNvSpPr/>
      </dsp:nvSpPr>
      <dsp:spPr>
        <a:xfrm>
          <a:off x="3007274" y="2851618"/>
          <a:ext cx="2200820" cy="2200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FF0000"/>
              </a:solidFill>
            </a:rPr>
            <a:t>Проект.</a:t>
          </a:r>
          <a:endParaRPr lang="ru-RU" sz="2000" b="1" u="sng" kern="1200" dirty="0">
            <a:solidFill>
              <a:srgbClr val="FF0000"/>
            </a:solidFill>
          </a:endParaRPr>
        </a:p>
      </dsp:txBody>
      <dsp:txXfrm>
        <a:off x="3007274" y="2851618"/>
        <a:ext cx="2200820" cy="2200820"/>
      </dsp:txXfrm>
    </dsp:sp>
    <dsp:sp modelId="{B4839E32-C173-45A5-BADC-9ECAD986F8E5}">
      <dsp:nvSpPr>
        <dsp:cNvPr id="0" name=""/>
        <dsp:cNvSpPr/>
      </dsp:nvSpPr>
      <dsp:spPr>
        <a:xfrm rot="10800000">
          <a:off x="771117" y="3638412"/>
          <a:ext cx="2113168" cy="627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3BEF9-068A-4F01-B64B-E730FA2D239B}">
      <dsp:nvSpPr>
        <dsp:cNvPr id="0" name=""/>
        <dsp:cNvSpPr/>
      </dsp:nvSpPr>
      <dsp:spPr>
        <a:xfrm>
          <a:off x="829" y="3335799"/>
          <a:ext cx="1540574" cy="12324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</a:rPr>
            <a:t>Интервью с родителями</a:t>
          </a:r>
          <a:r>
            <a:rPr lang="ru-RU" sz="1200" kern="1200" dirty="0" smtClean="0">
              <a:solidFill>
                <a:srgbClr val="0070C0"/>
              </a:solidFill>
            </a:rPr>
            <a:t>.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829" y="3335799"/>
        <a:ext cx="1540574" cy="1232459"/>
      </dsp:txXfrm>
    </dsp:sp>
    <dsp:sp modelId="{49F55A4F-1B83-4BA1-9AD7-E57766B3EDC4}">
      <dsp:nvSpPr>
        <dsp:cNvPr id="0" name=""/>
        <dsp:cNvSpPr/>
      </dsp:nvSpPr>
      <dsp:spPr>
        <a:xfrm rot="12960000">
          <a:off x="1206555" y="2298271"/>
          <a:ext cx="2113168" cy="627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67FA4-20F8-43D8-842A-CBFE1839AACB}">
      <dsp:nvSpPr>
        <dsp:cNvPr id="0" name=""/>
        <dsp:cNvSpPr/>
      </dsp:nvSpPr>
      <dsp:spPr>
        <a:xfrm>
          <a:off x="638057" y="1374613"/>
          <a:ext cx="1540574" cy="12324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</a:rPr>
            <a:t>Провели один день на работе.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638057" y="1374613"/>
        <a:ext cx="1540574" cy="1232459"/>
      </dsp:txXfrm>
    </dsp:sp>
    <dsp:sp modelId="{89687DED-2DB2-4AE1-AA96-5A21D65C43FF}">
      <dsp:nvSpPr>
        <dsp:cNvPr id="0" name=""/>
        <dsp:cNvSpPr/>
      </dsp:nvSpPr>
      <dsp:spPr>
        <a:xfrm rot="15120000">
          <a:off x="2346546" y="1470019"/>
          <a:ext cx="2113168" cy="627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445D0-E73F-4B49-9F81-67DFDEEA6E77}">
      <dsp:nvSpPr>
        <dsp:cNvPr id="0" name=""/>
        <dsp:cNvSpPr/>
      </dsp:nvSpPr>
      <dsp:spPr>
        <a:xfrm>
          <a:off x="2306341" y="162534"/>
          <a:ext cx="1540574" cy="12324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</a:rPr>
            <a:t>Приглашение на классный час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2306341" y="162534"/>
        <a:ext cx="1540574" cy="1232459"/>
      </dsp:txXfrm>
    </dsp:sp>
    <dsp:sp modelId="{394437D6-E985-469F-AEAA-33A07EA51C24}">
      <dsp:nvSpPr>
        <dsp:cNvPr id="0" name=""/>
        <dsp:cNvSpPr/>
      </dsp:nvSpPr>
      <dsp:spPr>
        <a:xfrm rot="17280000">
          <a:off x="3755654" y="1470019"/>
          <a:ext cx="2113168" cy="627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46A17-91F6-4207-ADB6-8E5382CC946D}">
      <dsp:nvSpPr>
        <dsp:cNvPr id="0" name=""/>
        <dsp:cNvSpPr/>
      </dsp:nvSpPr>
      <dsp:spPr>
        <a:xfrm>
          <a:off x="4368453" y="162534"/>
          <a:ext cx="1540574" cy="12324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</a:rPr>
            <a:t>Наш район городу. 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4368453" y="162534"/>
        <a:ext cx="1540574" cy="1232459"/>
      </dsp:txXfrm>
    </dsp:sp>
    <dsp:sp modelId="{E55FCD50-FCC7-4EB4-96E1-BA06FABA1A79}">
      <dsp:nvSpPr>
        <dsp:cNvPr id="0" name=""/>
        <dsp:cNvSpPr/>
      </dsp:nvSpPr>
      <dsp:spPr>
        <a:xfrm rot="19440000">
          <a:off x="4895645" y="2298271"/>
          <a:ext cx="2113168" cy="627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04DD1-757B-4DCD-9707-5B83286DDBBE}">
      <dsp:nvSpPr>
        <dsp:cNvPr id="0" name=""/>
        <dsp:cNvSpPr/>
      </dsp:nvSpPr>
      <dsp:spPr>
        <a:xfrm>
          <a:off x="6036737" y="1374613"/>
          <a:ext cx="1540574" cy="12324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</a:rPr>
            <a:t>Оформление  рассказов родителей и  создание словаря.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6036737" y="1374613"/>
        <a:ext cx="1540574" cy="1232459"/>
      </dsp:txXfrm>
    </dsp:sp>
    <dsp:sp modelId="{5422E881-E733-4220-AD94-74DE4BE17467}">
      <dsp:nvSpPr>
        <dsp:cNvPr id="0" name=""/>
        <dsp:cNvSpPr/>
      </dsp:nvSpPr>
      <dsp:spPr>
        <a:xfrm>
          <a:off x="5331083" y="3638412"/>
          <a:ext cx="2113168" cy="627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052FB-7D80-4F3E-9DB7-3DD78BF6B67E}">
      <dsp:nvSpPr>
        <dsp:cNvPr id="0" name=""/>
        <dsp:cNvSpPr/>
      </dsp:nvSpPr>
      <dsp:spPr>
        <a:xfrm>
          <a:off x="6673965" y="3335799"/>
          <a:ext cx="1540574" cy="12324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</a:rPr>
            <a:t> Рисунки и сочинения     «Кем быть?</a:t>
          </a:r>
          <a:r>
            <a:rPr lang="ru-RU" sz="1200" kern="1200" dirty="0" smtClean="0">
              <a:solidFill>
                <a:srgbClr val="0070C0"/>
              </a:solidFill>
            </a:rPr>
            <a:t>»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6673965" y="3335799"/>
        <a:ext cx="1540574" cy="1232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902-93EE-4F14-8964-F52828AB870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652051-1F13-4918-82D6-F8A2E2E31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902-93EE-4F14-8964-F52828AB870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2051-1F13-4918-82D6-F8A2E2E31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902-93EE-4F14-8964-F52828AB870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2051-1F13-4918-82D6-F8A2E2E31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902-93EE-4F14-8964-F52828AB870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652051-1F13-4918-82D6-F8A2E2E31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902-93EE-4F14-8964-F52828AB870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2051-1F13-4918-82D6-F8A2E2E31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902-93EE-4F14-8964-F52828AB870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2051-1F13-4918-82D6-F8A2E2E31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902-93EE-4F14-8964-F52828AB870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652051-1F13-4918-82D6-F8A2E2E31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902-93EE-4F14-8964-F52828AB870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2051-1F13-4918-82D6-F8A2E2E31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902-93EE-4F14-8964-F52828AB870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2051-1F13-4918-82D6-F8A2E2E31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902-93EE-4F14-8964-F52828AB870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2051-1F13-4918-82D6-F8A2E2E31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902-93EE-4F14-8964-F52828AB870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2051-1F13-4918-82D6-F8A2E2E31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2B8902-93EE-4F14-8964-F52828AB870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652051-1F13-4918-82D6-F8A2E2E31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6000"/>
            <a:duotone>
              <a:schemeClr val="bg1">
                <a:shade val="30000"/>
                <a:satMod val="455000"/>
              </a:schemeClr>
              <a:schemeClr val="bg1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58200" cy="2357454"/>
          </a:xfrm>
        </p:spPr>
        <p:txBody>
          <a:bodyPr>
            <a:prstTxWarp prst="textInflateTop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</a:rPr>
              <a:t>«Мои  родители – труженики Волгограда»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714752"/>
            <a:ext cx="8458200" cy="235745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Презентация творческого проекта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обучающихся 3 «В» класса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МОУ гимназии №6 г. Волгограда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Красноармейского района.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мы узнали </a:t>
            </a:r>
            <a:r>
              <a:rPr lang="ru-RU" b="1" smtClean="0">
                <a:solidFill>
                  <a:srgbClr val="FF0000"/>
                </a:solidFill>
              </a:rPr>
              <a:t>о предприятиях </a:t>
            </a:r>
            <a:r>
              <a:rPr lang="ru-RU" b="1" dirty="0" smtClean="0">
                <a:solidFill>
                  <a:srgbClr val="FF0000"/>
                </a:solidFill>
              </a:rPr>
              <a:t>нашего района: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Комп\Рабочий стол\Кл ч о профессии\доклады детей\SAM_29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16825" y="1214422"/>
            <a:ext cx="1517642" cy="2571768"/>
          </a:xfrm>
          <a:prstGeom prst="rect">
            <a:avLst/>
          </a:prstGeom>
          <a:noFill/>
        </p:spPr>
      </p:pic>
      <p:pic>
        <p:nvPicPr>
          <p:cNvPr id="1028" name="Picture 4" descr="C:\Documents and Settings\Комп\Рабочий стол\Кл ч о профессии\доклады детей\SAM_29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2571744"/>
            <a:ext cx="1510981" cy="2714644"/>
          </a:xfrm>
          <a:prstGeom prst="rect">
            <a:avLst/>
          </a:prstGeom>
          <a:noFill/>
        </p:spPr>
      </p:pic>
      <p:pic>
        <p:nvPicPr>
          <p:cNvPr id="1029" name="Picture 5" descr="C:\Documents and Settings\Комп\Рабочий стол\Кл ч о профессии\доклады детей\SAM_29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3214686"/>
            <a:ext cx="1614325" cy="2838457"/>
          </a:xfrm>
          <a:prstGeom prst="rect">
            <a:avLst/>
          </a:prstGeom>
          <a:noFill/>
        </p:spPr>
      </p:pic>
      <p:pic>
        <p:nvPicPr>
          <p:cNvPr id="1031" name="Picture 7" descr="C:\Documents and Settings\Комп\Рабочий стол\Кл ч о профессии\доклады детей\SAM_29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3929066"/>
            <a:ext cx="1460128" cy="2643206"/>
          </a:xfrm>
          <a:prstGeom prst="rect">
            <a:avLst/>
          </a:prstGeom>
          <a:noFill/>
        </p:spPr>
      </p:pic>
      <p:pic>
        <p:nvPicPr>
          <p:cNvPr id="1032" name="Picture 8" descr="C:\Documents and Settings\Комп\Рабочий стол\Кл ч о профессии\доклады детей\SAM_296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08" y="4286256"/>
            <a:ext cx="1401130" cy="2214578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10" y="4357694"/>
            <a:ext cx="14660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70C0"/>
                </a:solidFill>
              </a:rPr>
              <a:t>Локомотивное депо на станции </a:t>
            </a:r>
            <a:r>
              <a:rPr lang="ru-RU" sz="1800" b="1" dirty="0" err="1" smtClean="0">
                <a:solidFill>
                  <a:srgbClr val="0070C0"/>
                </a:solidFill>
              </a:rPr>
              <a:t>Сарепта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70C0"/>
                </a:solidFill>
              </a:rPr>
              <a:t>Волгоградский литейно-механический завод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70C0"/>
                </a:solidFill>
              </a:rPr>
              <a:t>Химическое предприятие «Каустик»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70C0"/>
                </a:solidFill>
              </a:rPr>
              <a:t>Нефтеперерабатывающий завод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err="1" smtClean="0">
                <a:solidFill>
                  <a:srgbClr val="0070C0"/>
                </a:solidFill>
              </a:rPr>
              <a:t>Волгодонской</a:t>
            </a:r>
            <a:r>
              <a:rPr lang="ru-RU" sz="1800" b="1" dirty="0">
                <a:solidFill>
                  <a:srgbClr val="0070C0"/>
                </a:solidFill>
              </a:rPr>
              <a:t> канал имени </a:t>
            </a:r>
            <a:r>
              <a:rPr lang="ru-RU" sz="1800" b="1" dirty="0" smtClean="0">
                <a:solidFill>
                  <a:srgbClr val="0070C0"/>
                </a:solidFill>
              </a:rPr>
              <a:t>Ленина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70C0"/>
                </a:solidFill>
              </a:rPr>
              <a:t>Канатный завод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70C0"/>
                </a:solidFill>
              </a:rPr>
              <a:t>Судостроительный завод</a:t>
            </a:r>
          </a:p>
        </p:txBody>
      </p:sp>
    </p:spTree>
    <p:extLst>
      <p:ext uri="{BB962C8B-B14F-4D97-AF65-F5344CB8AC3E}">
        <p14:creationId xmlns:p14="http://schemas.microsoft.com/office/powerpoint/2010/main" xmlns="" val="18528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5748" y="4174312"/>
            <a:ext cx="3578252" cy="26836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Вот  так  интересно  мамы рассказывали  нам  на классном  часе.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1571612"/>
            <a:ext cx="4267200" cy="25527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657600"/>
            <a:ext cx="4267200" cy="3200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714488"/>
            <a:ext cx="4267200" cy="1981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2857496"/>
            <a:ext cx="3554439" cy="266582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071678"/>
            <a:ext cx="8686800" cy="11848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 вот, что мы узнали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в результате анкетирования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экскурсии на работу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к родителям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Алексенко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александр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викторович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Профессия, достойная мужчины, 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Она для сильных телом и душой.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Узнали мы, что папа Димы – металлург, Он именно такой!</a:t>
            </a:r>
          </a:p>
          <a:p>
            <a:pPr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Тайны сплавов и металлов —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Все их знает металлург.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А секретов здесь немало,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Металлург ведь, как хирург!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0070C0"/>
                </a:solidFill>
              </a:rPr>
              <a:t>Коль пропорции нарушит,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То испорчен будет сплав,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Знает  Александр Викторович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       металла душу,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И любого сплава нрав.</a:t>
            </a:r>
          </a:p>
          <a:p>
            <a:pPr>
              <a:buNone/>
            </a:pP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18752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50903" y="3000372"/>
            <a:ext cx="257176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4572008"/>
            <a:ext cx="2714644" cy="203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Алексенко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светлана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владимировна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776658" cy="47244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Для Диминой мамы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Нет секретов  в нашем организме,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Она  успела его изучить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В микроскопа оптической линзе,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Чтоб людские болезни лечить.</a:t>
            </a:r>
          </a:p>
          <a:p>
            <a:pPr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Без анализа нет диагноза,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А без Светланы Владимировны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и анализа нет.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Мы узнали:</a:t>
            </a:r>
          </a:p>
          <a:p>
            <a:pPr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Лаборант аккуратен и точен,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Он анализ стерильно берет,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Изучает его, изучает -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И ответ нам потом выдает.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71545"/>
            <a:ext cx="2214578" cy="295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1500174"/>
            <a:ext cx="22502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357694"/>
            <a:ext cx="3071835" cy="23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3119762"/>
            <a:ext cx="2286016" cy="347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Бешейко</a:t>
            </a:r>
            <a:r>
              <a:rPr lang="ru-RU" b="1" dirty="0" smtClean="0">
                <a:solidFill>
                  <a:srgbClr val="FF0000"/>
                </a:solidFill>
              </a:rPr>
              <a:t> Наталья </a:t>
            </a:r>
            <a:r>
              <a:rPr lang="ru-RU" b="1" dirty="0" err="1" smtClean="0">
                <a:solidFill>
                  <a:srgbClr val="FF0000"/>
                </a:solidFill>
              </a:rPr>
              <a:t>сергеевна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Без денег жить не может этот мир,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Как человек не может без надежды.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И древняя профессия – банкир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Сегодня актуальна, как и прежде.</a:t>
            </a:r>
          </a:p>
          <a:p>
            <a:pPr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Мама Ирины в банк шагает каждый день,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Ведь здесь её работа.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Оформляет платежи, кредиты, депозиты для людей.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Про все реформы знает очень много!</a:t>
            </a:r>
          </a:p>
          <a:p>
            <a:pPr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Наталья Сергеевна– человек отважный,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Должность  её очень   непроста.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Сложно и представить, как же это важно – 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Точно и четко в банке выполнять дела.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14422"/>
            <a:ext cx="3714776" cy="247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Жиговец</a:t>
            </a:r>
            <a:r>
              <a:rPr lang="ru-RU" b="1" dirty="0" smtClean="0">
                <a:solidFill>
                  <a:srgbClr val="FF0000"/>
                </a:solidFill>
              </a:rPr>
              <a:t>  Евгения </a:t>
            </a:r>
            <a:r>
              <a:rPr lang="ru-RU" b="1" dirty="0" err="1" smtClean="0">
                <a:solidFill>
                  <a:srgbClr val="FF0000"/>
                </a:solidFill>
              </a:rPr>
              <a:t>александровна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600200"/>
            <a:ext cx="3919534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Чтобы в домах </a:t>
            </a:r>
            <a:r>
              <a:rPr lang="ru-RU" sz="1400" b="1" dirty="0" err="1" smtClean="0">
                <a:solidFill>
                  <a:srgbClr val="0070C0"/>
                </a:solidFill>
              </a:rPr>
              <a:t>волгоградцев</a:t>
            </a:r>
            <a:r>
              <a:rPr lang="ru-RU" sz="1400" b="1" dirty="0" smtClean="0">
                <a:solidFill>
                  <a:srgbClr val="0070C0"/>
                </a:solidFill>
              </a:rPr>
              <a:t> всегда</a:t>
            </a:r>
          </a:p>
          <a:p>
            <a:pPr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Были и свет, и тепло, и вода,</a:t>
            </a:r>
          </a:p>
          <a:p>
            <a:pPr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Мама Валерии  работает  </a:t>
            </a:r>
          </a:p>
          <a:p>
            <a:pPr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Начальником смены химического цеха </a:t>
            </a:r>
          </a:p>
          <a:p>
            <a:pPr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Красноармейской ТЭЦ-2.</a:t>
            </a:r>
          </a:p>
          <a:p>
            <a:pPr>
              <a:buFont typeface="Wingdings" pitchFamily="2" charset="2"/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В конкурсе профессионального мастерства</a:t>
            </a:r>
          </a:p>
          <a:p>
            <a:pPr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ВТОРОЕ место заняла она!</a:t>
            </a:r>
          </a:p>
          <a:p>
            <a:pPr>
              <a:buFont typeface="Wingdings" pitchFamily="2" charset="2"/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За труд свой  имеет награды –</a:t>
            </a:r>
          </a:p>
          <a:p>
            <a:pPr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грамоту и диплом.</a:t>
            </a:r>
          </a:p>
          <a:p>
            <a:pPr>
              <a:buFont typeface="Wingdings" pitchFamily="2" charset="2"/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И даже в газете статью </a:t>
            </a:r>
          </a:p>
          <a:p>
            <a:pPr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написали о том!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736"/>
            <a:ext cx="4191000" cy="27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4293217"/>
            <a:ext cx="1785950" cy="256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4214818"/>
            <a:ext cx="1780091" cy="24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4489158"/>
            <a:ext cx="2246738" cy="155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Касумова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ольга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николаевна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142984"/>
            <a:ext cx="4562476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    Кто из кризиса выводит?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В банке кто счета заводит? 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Знает, деньги как копить,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Как дефолт предотвратить?</a:t>
            </a:r>
          </a:p>
          <a:p>
            <a:pPr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На вопросы эти мы ответим быстро   -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Для этого нужно быть ЭКОНОМИСТОМ!</a:t>
            </a:r>
          </a:p>
          <a:p>
            <a:pPr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Вот и мама у </a:t>
            </a:r>
            <a:r>
              <a:rPr lang="ru-RU" sz="1400" b="1" dirty="0" err="1" smtClean="0">
                <a:solidFill>
                  <a:srgbClr val="0070C0"/>
                </a:solidFill>
              </a:rPr>
              <a:t>Камила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с детства с цифрами дружила.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/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 А теперь подсчеты производит, 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Инвестиции проводит,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Не пропустит ни рубля,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Риски сводит до нуля.</a:t>
            </a:r>
          </a:p>
          <a:p>
            <a:pPr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Ведь в любое время деньгам нужен счет,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Евро, доллары, юани, латы, литы и рубли…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Ольгой Николаевной  строго учтены.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7171" name="Picture 3" descr="C:\Documents and Settings\Комп\Рабочий стол\профессии род\касумов\P10900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7532" y="1785926"/>
            <a:ext cx="3987278" cy="357166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52886" cy="4724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Кривенко </a:t>
            </a:r>
            <a:r>
              <a:rPr lang="ru-RU" b="1" dirty="0" err="1" smtClean="0">
                <a:solidFill>
                  <a:srgbClr val="FF0000"/>
                </a:solidFill>
              </a:rPr>
              <a:t>яна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игоревна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500" b="1" dirty="0" smtClean="0">
                <a:solidFill>
                  <a:srgbClr val="0070C0"/>
                </a:solidFill>
              </a:rPr>
              <a:t>Чтоб баланс всегда сходился,</a:t>
            </a:r>
            <a:br>
              <a:rPr lang="ru-RU" sz="1500" b="1" dirty="0" smtClean="0">
                <a:solidFill>
                  <a:srgbClr val="0070C0"/>
                </a:solidFill>
              </a:rPr>
            </a:br>
            <a:r>
              <a:rPr lang="ru-RU" sz="1500" b="1" dirty="0" smtClean="0">
                <a:solidFill>
                  <a:srgbClr val="0070C0"/>
                </a:solidFill>
              </a:rPr>
              <a:t>Дебет с кредитом сводился</a:t>
            </a:r>
            <a:br>
              <a:rPr lang="ru-RU" sz="1500" b="1" dirty="0" smtClean="0">
                <a:solidFill>
                  <a:srgbClr val="0070C0"/>
                </a:solidFill>
              </a:rPr>
            </a:br>
            <a:r>
              <a:rPr lang="ru-RU" sz="1500" b="1" dirty="0" smtClean="0">
                <a:solidFill>
                  <a:srgbClr val="0070C0"/>
                </a:solidFill>
              </a:rPr>
              <a:t>В бухгалтерии с утра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0070C0"/>
                </a:solidFill>
              </a:rPr>
              <a:t>Трудится Яна  Игоревна.</a:t>
            </a:r>
          </a:p>
          <a:p>
            <a:pPr>
              <a:buNone/>
            </a:pPr>
            <a:endParaRPr lang="ru-RU" sz="15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В работу уходит она с головой: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В ней  Владика мама - мастер.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Зарплату начислить, отчёт годовой…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Во всём разберётся отчасти.</a:t>
            </a:r>
          </a:p>
          <a:p>
            <a:pPr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Трудна, кропотлива   работа её,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Но в этом-то вся и прелесть.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Закончит работу, итог подведёт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И скажет: «Баланс – это песня!»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/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500" b="1" dirty="0" smtClean="0">
                <a:solidFill>
                  <a:srgbClr val="0070C0"/>
                </a:solidFill>
              </a:rPr>
              <a:t/>
            </a:r>
            <a:br>
              <a:rPr lang="ru-RU" sz="1500" b="1" dirty="0" smtClean="0">
                <a:solidFill>
                  <a:srgbClr val="0070C0"/>
                </a:solidFill>
              </a:rPr>
            </a:br>
            <a:r>
              <a:rPr lang="ru-RU" sz="15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736"/>
            <a:ext cx="35322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952" y="4000504"/>
            <a:ext cx="3738270" cy="24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Кулаева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галина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викторовна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У Илюши мама  медсестра.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Профессия  её очень  важна!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      Любой ушиб, синяк и рану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Залечит быстро, это для неё пустяк.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/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В лекарствах разобраться ей под силу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Для нас это не просто так.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/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 Её работа, знаем, очень сложна,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Но  Галина Викторовна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       излучает море добра!</a:t>
            </a:r>
          </a:p>
          <a:p>
            <a:pPr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Уколы, прививки мы делать боимся, 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Но   рукам Галины Викторовны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     смело доверяем себя.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785926"/>
            <a:ext cx="2571768" cy="380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 чего всё начиналось?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90600" lvl="1" indent="-533400">
              <a:buFontTx/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На классном часе «Волгоград – город труженик» мы узнали много нового и интересного о предприятиях нашего города, о продукции, выпускаемой заводами и фабриками раньше и теперь.</a:t>
            </a:r>
          </a:p>
          <a:p>
            <a:pPr marL="609600" indent="-609600"/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158" y="3714752"/>
            <a:ext cx="409575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714752"/>
            <a:ext cx="409575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Кулаев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алексей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дмитриевич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5133980" cy="4724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Папа Ильи – отделочник-универсал!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Любую квартиру отделает вам!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Что вы хотите?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          </a:t>
            </a:r>
            <a:r>
              <a:rPr lang="ru-RU" sz="1400" b="1" dirty="0" err="1" smtClean="0">
                <a:solidFill>
                  <a:srgbClr val="0070C0"/>
                </a:solidFill>
              </a:rPr>
              <a:t>Гипсокартон</a:t>
            </a:r>
            <a:r>
              <a:rPr lang="ru-RU" sz="1400" b="1" dirty="0" smtClean="0">
                <a:solidFill>
                  <a:srgbClr val="0070C0"/>
                </a:solidFill>
              </a:rPr>
              <a:t>?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                Или красивую плитку на пол?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                    Может, откосы для окон нужны?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                               А может быть, подвесные потолки?</a:t>
            </a:r>
          </a:p>
          <a:p>
            <a:pPr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К Алексею Дмитриевичу обращайтесь смело,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И закипит работа умело.</a:t>
            </a:r>
          </a:p>
          <a:p>
            <a:pPr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Быстро объект он сдаст на «ПЯТЁРКУ»!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И с новыми силами на новую стройку!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9847" y="1643050"/>
            <a:ext cx="2784831" cy="418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Осадчая  </a:t>
            </a:r>
            <a:r>
              <a:rPr lang="ru-RU" b="1" dirty="0" err="1" smtClean="0">
                <a:solidFill>
                  <a:srgbClr val="FF0000"/>
                </a:solidFill>
              </a:rPr>
              <a:t>татьяна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григорьевна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3434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С детства у мамы Софьи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Тяга к наукам точным.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Учёба не пропала даром –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Стала мама знатным профессионалом!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0070C0"/>
                </a:solidFill>
              </a:rPr>
              <a:t>Татьяне Григорьевне 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0070C0"/>
                </a:solidFill>
              </a:rPr>
              <a:t>подвластен любой механизм.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0070C0"/>
                </a:solidFill>
              </a:rPr>
              <a:t>Профессия ведь – инженер – механик! </a:t>
            </a:r>
          </a:p>
          <a:p>
            <a:pPr>
              <a:buNone/>
            </a:pPr>
            <a:endParaRPr lang="ru-RU" sz="15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500" b="1" dirty="0" smtClean="0">
                <a:solidFill>
                  <a:srgbClr val="0070C0"/>
                </a:solidFill>
              </a:rPr>
              <a:t>Верим, </a:t>
            </a:r>
            <a:r>
              <a:rPr lang="ru-RU" sz="1400" b="1" dirty="0" smtClean="0">
                <a:solidFill>
                  <a:srgbClr val="0070C0"/>
                </a:solidFill>
              </a:rPr>
              <a:t>она  починила б легко, без труда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Даже великий «Титаник»!</a:t>
            </a:r>
          </a:p>
          <a:p>
            <a:pPr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На нефтезаводе 17 лет ударно трудилась она.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С механизмами любыми всегда   на «Ура»,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Просто бесценны руки её и золотая душа!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Комп\Рабочий стол\Кл ч о профессии\SAM_28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071678"/>
            <a:ext cx="3959083" cy="285752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338506" cy="4724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Попов  </a:t>
            </a:r>
            <a:r>
              <a:rPr lang="ru-RU" b="1" dirty="0" err="1" smtClean="0">
                <a:solidFill>
                  <a:srgbClr val="FF0000"/>
                </a:solidFill>
              </a:rPr>
              <a:t>михаил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юрьевич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600200"/>
            <a:ext cx="370522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     Папа Димы - инженер.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Точный,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           скрупулёзный,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                           аккуратный.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Все запчасти в срок доставит, например.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С  ним работать мило и приятно.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endParaRPr lang="ru-RU" dirty="0" smtClean="0"/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Линейка, карандаш, и ватман,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Ну и, конечно, голова,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Вот все, что инженеру нужно!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Чтоб добрая молва о нём пошла.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785926"/>
            <a:ext cx="4874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Провоторов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антон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александрович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600200"/>
            <a:ext cx="4848228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У  папы Никиты забот невпроворот, —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Потому что, то и дело что-то строит: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То — больницу,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                 то — детский садик,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                                                    то — завод.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      День </a:t>
            </a:r>
            <a:r>
              <a:rPr lang="ru-RU" sz="1400" b="1" smtClean="0">
                <a:solidFill>
                  <a:srgbClr val="0070C0"/>
                </a:solidFill>
              </a:rPr>
              <a:t>и ночь,</a:t>
            </a:r>
            <a:r>
              <a:rPr lang="ru-RU" sz="1400" b="1" dirty="0" smtClean="0">
                <a:solidFill>
                  <a:srgbClr val="0070C0"/>
                </a:solidFill>
              </a:rPr>
              <a:t/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И в снег, и в дождь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Воздвигают здания.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/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                         Все застроить пустыри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                         Дали  им задание.</a:t>
            </a:r>
          </a:p>
          <a:p>
            <a:pPr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Работа  Антона Александровича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                    очень нелегка.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Приходится следить за всем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                      и очень зорко.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Чтобы фундамент положили наверняка,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Чтобы кирпич выкладывали ровно.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60"/>
            <a:ext cx="2457470" cy="32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786322"/>
            <a:ext cx="2105037" cy="183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480" y="3643314"/>
            <a:ext cx="238126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Фатыхова</a:t>
            </a:r>
            <a:r>
              <a:rPr lang="ru-RU" b="1" dirty="0" smtClean="0">
                <a:solidFill>
                  <a:srgbClr val="FF0000"/>
                </a:solidFill>
              </a:rPr>
              <a:t> Лилия </a:t>
            </a:r>
            <a:r>
              <a:rPr lang="ru-RU" b="1" dirty="0" err="1" smtClean="0">
                <a:solidFill>
                  <a:srgbClr val="FF0000"/>
                </a:solidFill>
              </a:rPr>
              <a:t>раульевна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Анестезия — это  её сфера,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И в ней она, как рыбы  в воде,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Мама Ксении сможет любую боль умерить,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И усмирить, чтобы не быть беде.</a:t>
            </a:r>
          </a:p>
          <a:p>
            <a:pPr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500" b="1" dirty="0" smtClean="0">
                <a:solidFill>
                  <a:srgbClr val="0070C0"/>
                </a:solidFill>
              </a:rPr>
              <a:t>Как военный винтовку держит,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0070C0"/>
                </a:solidFill>
              </a:rPr>
              <a:t>В бой рвануться всегда готовый,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0070C0"/>
                </a:solidFill>
              </a:rPr>
              <a:t>Также в белом халате свежем,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0070C0"/>
                </a:solidFill>
              </a:rPr>
              <a:t> Лилия </a:t>
            </a:r>
            <a:r>
              <a:rPr lang="ru-RU" sz="1500" b="1" dirty="0" err="1" smtClean="0">
                <a:solidFill>
                  <a:srgbClr val="0070C0"/>
                </a:solidFill>
              </a:rPr>
              <a:t>Раульевна</a:t>
            </a:r>
            <a:r>
              <a:rPr lang="ru-RU" sz="1500" b="1" dirty="0" smtClean="0">
                <a:solidFill>
                  <a:srgbClr val="0070C0"/>
                </a:solidFill>
              </a:rPr>
              <a:t> с шприцем у больного.</a:t>
            </a:r>
          </a:p>
          <a:p>
            <a:pPr>
              <a:buNone/>
            </a:pPr>
            <a:endParaRPr lang="ru-RU" sz="15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500" b="1" dirty="0" smtClean="0">
                <a:solidFill>
                  <a:srgbClr val="0070C0"/>
                </a:solidFill>
              </a:rPr>
              <a:t>Жидкий сон ему хлынет в вену -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0070C0"/>
                </a:solidFill>
              </a:rPr>
              <a:t>И на время померкнет солнце.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0070C0"/>
                </a:solidFill>
              </a:rPr>
              <a:t>Но заснет больной непременно-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0070C0"/>
                </a:solidFill>
              </a:rPr>
              <a:t>И здоровым почти проснется!</a:t>
            </a:r>
          </a:p>
          <a:p>
            <a:pPr>
              <a:buNone/>
            </a:pP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47735"/>
            <a:ext cx="2428892" cy="32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4197034"/>
            <a:ext cx="3276740" cy="24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Так получился словарь  профессий  наших родителей!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000240"/>
            <a:ext cx="8686800" cy="464347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5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А </a:t>
            </a:r>
            <a:r>
              <a:rPr lang="ru-RU" sz="5600" b="1" dirty="0" smtClean="0">
                <a:solidFill>
                  <a:srgbClr val="0070C0"/>
                </a:solidFill>
              </a:rPr>
              <a:t>–автомеханик, акушерка, </a:t>
            </a:r>
            <a:r>
              <a:rPr lang="ru-RU" sz="5600" b="1" smtClean="0">
                <a:solidFill>
                  <a:srgbClr val="0070C0"/>
                </a:solidFill>
              </a:rPr>
              <a:t>анестезист</a:t>
            </a:r>
            <a:endParaRPr lang="ru-RU" sz="56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Б </a:t>
            </a:r>
            <a:r>
              <a:rPr lang="ru-RU" sz="5600" b="1" dirty="0" smtClean="0">
                <a:solidFill>
                  <a:srgbClr val="0070C0"/>
                </a:solidFill>
              </a:rPr>
              <a:t>– бухгалтер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В </a:t>
            </a:r>
            <a:r>
              <a:rPr lang="ru-RU" sz="5600" b="1" dirty="0" smtClean="0">
                <a:solidFill>
                  <a:srgbClr val="0070C0"/>
                </a:solidFill>
              </a:rPr>
              <a:t> - воспитатель детского сада, водитель автопогрузчика  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Г –</a:t>
            </a:r>
            <a:r>
              <a:rPr lang="ru-RU" sz="5600" b="1" dirty="0" smtClean="0">
                <a:solidFill>
                  <a:srgbClr val="0070C0"/>
                </a:solidFill>
              </a:rPr>
              <a:t> главный бухгалтер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Д</a:t>
            </a:r>
            <a:r>
              <a:rPr lang="ru-RU" sz="5600" b="1" dirty="0" smtClean="0">
                <a:solidFill>
                  <a:srgbClr val="0070C0"/>
                </a:solidFill>
              </a:rPr>
              <a:t> -   детская медсестра, детский психолог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И -</a:t>
            </a:r>
            <a:r>
              <a:rPr lang="ru-RU" sz="5600" b="1" dirty="0" smtClean="0">
                <a:solidFill>
                  <a:srgbClr val="0070C0"/>
                </a:solidFill>
              </a:rPr>
              <a:t> инженер металлург, инженер-механик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К </a:t>
            </a:r>
            <a:r>
              <a:rPr lang="ru-RU" sz="5600" b="1" dirty="0" smtClean="0">
                <a:solidFill>
                  <a:srgbClr val="0070C0"/>
                </a:solidFill>
              </a:rPr>
              <a:t>– кассир, – кладовщица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Л</a:t>
            </a:r>
            <a:r>
              <a:rPr lang="ru-RU" sz="5600" b="1" dirty="0" smtClean="0">
                <a:solidFill>
                  <a:srgbClr val="0070C0"/>
                </a:solidFill>
              </a:rPr>
              <a:t> –  лаборант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М </a:t>
            </a:r>
            <a:r>
              <a:rPr lang="ru-RU" sz="5600" b="1" dirty="0" smtClean="0">
                <a:solidFill>
                  <a:srgbClr val="0070C0"/>
                </a:solidFill>
              </a:rPr>
              <a:t>-  мастер электромонтажного участка, машинист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0070C0"/>
                </a:solidFill>
              </a:rPr>
              <a:t> </a:t>
            </a:r>
            <a:r>
              <a:rPr lang="ru-RU" sz="5600" b="1" dirty="0" smtClean="0">
                <a:solidFill>
                  <a:srgbClr val="FF0000"/>
                </a:solidFill>
              </a:rPr>
              <a:t>Н -</a:t>
            </a:r>
            <a:r>
              <a:rPr lang="ru-RU" sz="5600" b="1" dirty="0" smtClean="0">
                <a:solidFill>
                  <a:srgbClr val="0070C0"/>
                </a:solidFill>
              </a:rPr>
              <a:t> начальник смены химического цеха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О -</a:t>
            </a:r>
            <a:r>
              <a:rPr lang="ru-RU" sz="5600" b="1" dirty="0" smtClean="0">
                <a:solidFill>
                  <a:srgbClr val="0070C0"/>
                </a:solidFill>
              </a:rPr>
              <a:t>  </a:t>
            </a:r>
            <a:r>
              <a:rPr lang="ru-RU" sz="5600" b="1" dirty="0" err="1" smtClean="0">
                <a:solidFill>
                  <a:srgbClr val="0070C0"/>
                </a:solidFill>
              </a:rPr>
              <a:t>операционист</a:t>
            </a:r>
            <a:r>
              <a:rPr lang="ru-RU" sz="5600" b="1" dirty="0" smtClean="0">
                <a:solidFill>
                  <a:srgbClr val="0070C0"/>
                </a:solidFill>
              </a:rPr>
              <a:t> в банке, отделочник –универсал, оператор котельной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П</a:t>
            </a:r>
            <a:r>
              <a:rPr lang="ru-RU" sz="5600" b="1" dirty="0" smtClean="0">
                <a:solidFill>
                  <a:srgbClr val="0070C0"/>
                </a:solidFill>
              </a:rPr>
              <a:t> -   парикмахер, повар, предприниматель, , психолог, 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С -</a:t>
            </a:r>
            <a:r>
              <a:rPr lang="ru-RU" sz="5600" b="1" dirty="0" smtClean="0">
                <a:solidFill>
                  <a:srgbClr val="0070C0"/>
                </a:solidFill>
              </a:rPr>
              <a:t>   </a:t>
            </a:r>
            <a:r>
              <a:rPr lang="ru-RU" sz="5600" b="1" dirty="0" err="1" smtClean="0">
                <a:solidFill>
                  <a:srgbClr val="0070C0"/>
                </a:solidFill>
              </a:rPr>
              <a:t>сестра-анестезист</a:t>
            </a:r>
            <a:r>
              <a:rPr lang="ru-RU" sz="5600" b="1" dirty="0" smtClean="0">
                <a:solidFill>
                  <a:srgbClr val="0070C0"/>
                </a:solidFill>
              </a:rPr>
              <a:t>, строитель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Т </a:t>
            </a:r>
            <a:r>
              <a:rPr lang="ru-RU" sz="5600" b="1" dirty="0" smtClean="0">
                <a:solidFill>
                  <a:srgbClr val="0070C0"/>
                </a:solidFill>
              </a:rPr>
              <a:t>– технолог мебельного производства, токарь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Ф</a:t>
            </a:r>
            <a:r>
              <a:rPr lang="ru-RU" sz="5600" b="1" dirty="0" smtClean="0">
                <a:solidFill>
                  <a:srgbClr val="0070C0"/>
                </a:solidFill>
              </a:rPr>
              <a:t> -   фельдшер-лаборант 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Э</a:t>
            </a:r>
            <a:r>
              <a:rPr lang="ru-RU" sz="5600" b="1" dirty="0" smtClean="0">
                <a:solidFill>
                  <a:srgbClr val="0070C0"/>
                </a:solidFill>
              </a:rPr>
              <a:t> -   экономист 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Ю</a:t>
            </a:r>
            <a:r>
              <a:rPr lang="ru-RU" sz="5600" b="1" dirty="0" smtClean="0">
                <a:solidFill>
                  <a:srgbClr val="0070C0"/>
                </a:solidFill>
              </a:rPr>
              <a:t> - юрист</a:t>
            </a:r>
          </a:p>
          <a:p>
            <a:pPr algn="ctr">
              <a:buNone/>
            </a:pPr>
            <a:endParaRPr lang="ru-RU" sz="56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56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56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56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56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5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400" dirty="0" smtClean="0"/>
              <a:t>                              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Итоги нашей работы.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5429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400" b="1" u="sng" dirty="0" smtClean="0">
                <a:solidFill>
                  <a:srgbClr val="0070C0"/>
                </a:solidFill>
              </a:rPr>
              <a:t>Работая над проектом, мы сделали для себя важный вывод.</a:t>
            </a:r>
          </a:p>
          <a:p>
            <a:pPr>
              <a:buFont typeface="Wingdings" pitchFamily="2" charset="2"/>
              <a:buNone/>
            </a:pPr>
            <a:endParaRPr lang="ru-RU" sz="2400" b="1" u="sng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</a:rPr>
              <a:t> Сейчас так много разных профессий, что можно растеряться.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</a:rPr>
              <a:t>Самое главное надо понять, кем ты хотел бы работать с пользой для людей, для любимого города.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</a:rPr>
              <a:t> Уже сейчас мы можем активно участвовать  в трудовых десантах «Чистый город», «Чистый школьный двор», «Посади дерево».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результате работы над проектом…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Мы нашли и запомнили пословицы о труде, людях труда.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Узнали о предприятиях нашего района.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Узнали о труде наших родителей.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Составили «Словарь профессий родителей»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Рассуждали, какими качествами должен обладать человек, чтобы быть успешным.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Учились представлять свои   работы.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Провели свои мини-исследования.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Нарисовали рисунки и написали сочинения на тему «Кем я хочу быть?»</a:t>
            </a:r>
          </a:p>
          <a:p>
            <a:pPr>
              <a:buFont typeface="Wingdings" pitchFamily="2" charset="2"/>
              <a:buChar char="v"/>
            </a:pP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Продукт нашего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проект альбом\SAM_30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894" y="1227531"/>
            <a:ext cx="3240360" cy="273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проект альбом\SAM_30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70" y="1263212"/>
            <a:ext cx="1996026" cy="266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проект альбом\SAM_30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997027" cy="263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проект альбом\SAM_30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5252" y="3861048"/>
            <a:ext cx="37846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проект альбом\SAM_306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388" y="4221088"/>
            <a:ext cx="3682998" cy="238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11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роект альбом\SAM_30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1531">
            <a:off x="5220848" y="311116"/>
            <a:ext cx="3761234" cy="244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проект альбом\SAM_30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88020">
            <a:off x="209661" y="260649"/>
            <a:ext cx="3487163" cy="20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проект альбом\SAM_30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71084">
            <a:off x="116964" y="2521235"/>
            <a:ext cx="33242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проект альбом\SAM_30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1320">
            <a:off x="4484414" y="2720828"/>
            <a:ext cx="399097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проект альбом\SAM_307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62450"/>
            <a:ext cx="38957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3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0108"/>
            <a:ext cx="6429404" cy="2554545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Мы задумались о том, </a:t>
            </a:r>
          </a:p>
          <a:p>
            <a:r>
              <a:rPr lang="ru-RU" sz="3200" b="1" smtClean="0">
                <a:solidFill>
                  <a:srgbClr val="0070C0"/>
                </a:solidFill>
              </a:rPr>
              <a:t>какой вклад вносят в трудовую биографию города Волгограда</a:t>
            </a:r>
          </a:p>
          <a:p>
            <a:r>
              <a:rPr lang="ru-RU" sz="3200" b="1" smtClean="0">
                <a:solidFill>
                  <a:srgbClr val="0070C0"/>
                </a:solidFill>
              </a:rPr>
              <a:t> наши родители?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1571612"/>
            <a:ext cx="4191000" cy="47244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решили узнать!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1857364"/>
            <a:ext cx="2676525" cy="28384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3571876"/>
            <a:ext cx="2019141" cy="30003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214554"/>
            <a:ext cx="1290213" cy="14287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357166"/>
            <a:ext cx="2124533" cy="32861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406929">
            <a:off x="2902774" y="3517322"/>
            <a:ext cx="1044198" cy="11624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031864">
            <a:off x="7815767" y="998241"/>
            <a:ext cx="868194" cy="98215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 это наш предполагаемый словарь профессий!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А</a:t>
            </a:r>
            <a:r>
              <a:rPr lang="ru-RU" sz="1600" b="1" dirty="0" smtClean="0">
                <a:solidFill>
                  <a:srgbClr val="0070C0"/>
                </a:solidFill>
              </a:rPr>
              <a:t>  </a:t>
            </a:r>
            <a:r>
              <a:rPr lang="ru-RU" sz="1600" b="1" dirty="0" err="1" smtClean="0">
                <a:solidFill>
                  <a:srgbClr val="0070C0"/>
                </a:solidFill>
              </a:rPr>
              <a:t>анестезист</a:t>
            </a:r>
            <a:r>
              <a:rPr lang="ru-RU" sz="1600" b="1" dirty="0" smtClean="0">
                <a:solidFill>
                  <a:srgbClr val="0070C0"/>
                </a:solidFill>
              </a:rPr>
              <a:t>, актриса , архитектор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В </a:t>
            </a:r>
            <a:r>
              <a:rPr lang="ru-RU" sz="1600" b="1" dirty="0" smtClean="0">
                <a:solidFill>
                  <a:srgbClr val="0070C0"/>
                </a:solidFill>
              </a:rPr>
              <a:t>ветеринар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Ж </a:t>
            </a:r>
            <a:r>
              <a:rPr lang="ru-RU" sz="1600" b="1" dirty="0" smtClean="0">
                <a:solidFill>
                  <a:srgbClr val="0070C0"/>
                </a:solidFill>
              </a:rPr>
              <a:t>журналист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И</a:t>
            </a:r>
            <a:r>
              <a:rPr lang="ru-RU" sz="1600" b="1" dirty="0" smtClean="0">
                <a:solidFill>
                  <a:srgbClr val="0070C0"/>
                </a:solidFill>
              </a:rPr>
              <a:t> инженер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М </a:t>
            </a:r>
            <a:r>
              <a:rPr lang="ru-RU" sz="1600" b="1" dirty="0" smtClean="0">
                <a:solidFill>
                  <a:srgbClr val="0070C0"/>
                </a:solidFill>
              </a:rPr>
              <a:t>массажист, модельер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Н </a:t>
            </a:r>
            <a:r>
              <a:rPr lang="ru-RU" sz="1600" b="1" dirty="0" smtClean="0">
                <a:solidFill>
                  <a:srgbClr val="0070C0"/>
                </a:solidFill>
              </a:rPr>
              <a:t>нефтяник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О </a:t>
            </a:r>
            <a:r>
              <a:rPr lang="ru-RU" sz="1600" b="1" dirty="0" smtClean="0">
                <a:solidFill>
                  <a:srgbClr val="0070C0"/>
                </a:solidFill>
              </a:rPr>
              <a:t>озеленитель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П</a:t>
            </a:r>
            <a:r>
              <a:rPr lang="ru-RU" sz="1600" b="1" dirty="0" smtClean="0">
                <a:solidFill>
                  <a:srgbClr val="0070C0"/>
                </a:solidFill>
              </a:rPr>
              <a:t> парикмахер , переводчик, полицейский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Т </a:t>
            </a:r>
            <a:r>
              <a:rPr lang="ru-RU" sz="1600" b="1" dirty="0" smtClean="0">
                <a:solidFill>
                  <a:srgbClr val="0070C0"/>
                </a:solidFill>
              </a:rPr>
              <a:t>танцовщица, таксист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У  </a:t>
            </a:r>
            <a:r>
              <a:rPr lang="ru-RU" sz="1600" b="1" dirty="0" smtClean="0">
                <a:solidFill>
                  <a:srgbClr val="0070C0"/>
                </a:solidFill>
              </a:rPr>
              <a:t>учитель игре на гитаре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Х </a:t>
            </a:r>
            <a:r>
              <a:rPr lang="ru-RU" sz="1600" b="1" dirty="0" smtClean="0">
                <a:solidFill>
                  <a:srgbClr val="0070C0"/>
                </a:solidFill>
              </a:rPr>
              <a:t>хирург , художник-дизайнер</a:t>
            </a:r>
          </a:p>
          <a:p>
            <a:pPr algn="ctr"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Почему предполагаемый? Потому что мы ещё дети. Впереди учёба, взросление и…, может быть, совсем другой выбор.</a:t>
            </a:r>
          </a:p>
          <a:p>
            <a:pPr algn="ctr">
              <a:buNone/>
            </a:pP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«Кем быть?»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3571868" cy="5253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Быстро пробегут года,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Будет и семнадцать.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Кем же в жизни будем мы?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Пора сейчас определяться!</a:t>
            </a:r>
          </a:p>
          <a:p>
            <a:pPr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  Все профессии прекрасны.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  Все профессии важны.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Постараемся, чтоб наши руки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Волгограду были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                  важны и нужны!</a:t>
            </a:r>
          </a:p>
          <a:p>
            <a:pPr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     За всё, что создано для нас,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Мы благодарны людям,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Придёт пора, настанет час, 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И мы трудиться будем.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18776268">
            <a:off x="2215111" y="5910641"/>
            <a:ext cx="1317674" cy="484632"/>
          </a:xfrm>
          <a:prstGeom prst="rightArrow">
            <a:avLst>
              <a:gd name="adj1" fmla="val 795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24852" y="1857364"/>
            <a:ext cx="535086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3429000"/>
            <a:ext cx="641323" cy="8188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1785926"/>
            <a:ext cx="581025" cy="7048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0746" y="3929066"/>
            <a:ext cx="532965" cy="6429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15338" y="3286124"/>
            <a:ext cx="609599" cy="81794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90" y="4000504"/>
            <a:ext cx="584493" cy="85725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7686" y="1714488"/>
            <a:ext cx="644656" cy="85725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613645">
            <a:off x="7424720" y="3795434"/>
            <a:ext cx="533182" cy="7379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00958" y="1785926"/>
            <a:ext cx="598541" cy="80609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43040"/>
          </a:xfrm>
        </p:spPr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</a:rPr>
              <a:t>Спасибо  за  внимание!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2143116"/>
            <a:ext cx="5950414" cy="421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Андреева   </a:t>
            </a:r>
            <a:r>
              <a:rPr lang="ru-RU" b="1" dirty="0" err="1" smtClean="0">
                <a:solidFill>
                  <a:srgbClr val="FF0000"/>
                </a:solidFill>
              </a:rPr>
              <a:t>елена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владимировна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071810"/>
            <a:ext cx="8458200" cy="135732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Презентацию подготовила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учитель первой квалификационной категории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МОУ гимназии №6 г. Волгограда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Красноармейского района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(трудовой стаж на благо Волгограда -36 лет)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Комп\Мои документы\Мои рисунки\1 сентября2012\IMG_14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285728"/>
            <a:ext cx="3878106" cy="2639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обсудили   цели.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Расширить знания о профессии своих родителей;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Воспитывать в себе уважение к людям труда, чувство гордости за свой город-труженик;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Формировать ценностное отношение к труду людей разных профессий;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Укреплять взаимодействия и взаимоотношения детей и взрослых.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Поставили задачи.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Найти информацию о профессиях родителей.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Собрать пословицы о труде.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Провести </a:t>
            </a:r>
            <a:r>
              <a:rPr lang="ru-RU" b="1" dirty="0" err="1" smtClean="0">
                <a:solidFill>
                  <a:srgbClr val="0070C0"/>
                </a:solidFill>
              </a:rPr>
              <a:t>мини-классные</a:t>
            </a:r>
            <a:r>
              <a:rPr lang="ru-RU" b="1" dirty="0" smtClean="0">
                <a:solidFill>
                  <a:srgbClr val="0070C0"/>
                </a:solidFill>
              </a:rPr>
              <a:t> часы на тему « Рассказывают наши родители»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Выполнить творческие работы: рисунки  и сочинения «Кем я хочу быть»,  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Создать  «Словарь профессий наших родителей».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Узнать о предприятиях нашего района.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Составили  план  действий.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214422"/>
          <a:ext cx="821537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Подготовительный этап.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Распределились на группы для поиска информации.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Составили вопросы для интервью с родителями.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Назначили день похода к родителям на производство.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 Убедили  родителей прийти на классные часы и рассказать о своих профессиях и достижениях.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Поисково-исполнительный этап.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Мы побывали на  предприятиях у своих родителей, ближе познакомились с их профессиональной деятельностью.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На семейном совете обсудили вопрос «Труд моих родителей на благо Волгограда», составили рассказ-отчёт.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 Нашли и оформили материал о предприятиях нашего района. Узнали, что  производит наш район.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Собрали  пословицы  о  труде.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Вот, что мы узнали!..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В нашем районе: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</a:rPr>
              <a:t>14</a:t>
            </a:r>
            <a:r>
              <a:rPr lang="ru-RU" b="1" dirty="0" smtClean="0">
                <a:solidFill>
                  <a:srgbClr val="0070C0"/>
                </a:solidFill>
              </a:rPr>
              <a:t> медицинских учреждений,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 21  </a:t>
            </a:r>
            <a:r>
              <a:rPr lang="ru-RU" b="1" dirty="0" smtClean="0">
                <a:solidFill>
                  <a:srgbClr val="0070C0"/>
                </a:solidFill>
              </a:rPr>
              <a:t>среднее ОУ, </a:t>
            </a:r>
            <a:r>
              <a:rPr lang="ru-RU" b="1" dirty="0" smtClean="0">
                <a:solidFill>
                  <a:srgbClr val="FF0000"/>
                </a:solidFill>
              </a:rPr>
              <a:t>4</a:t>
            </a:r>
            <a:r>
              <a:rPr lang="ru-RU" b="1" dirty="0" smtClean="0">
                <a:solidFill>
                  <a:srgbClr val="0070C0"/>
                </a:solidFill>
              </a:rPr>
              <a:t> гимназии, </a:t>
            </a:r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>
                <a:solidFill>
                  <a:srgbClr val="0070C0"/>
                </a:solidFill>
              </a:rPr>
              <a:t> лицея,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54</a:t>
            </a:r>
            <a:r>
              <a:rPr lang="ru-RU" b="1" dirty="0" smtClean="0">
                <a:solidFill>
                  <a:srgbClr val="0070C0"/>
                </a:solidFill>
              </a:rPr>
              <a:t> дошкольных учреждения,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2 </a:t>
            </a:r>
            <a:r>
              <a:rPr lang="ru-RU" b="1" dirty="0" smtClean="0">
                <a:solidFill>
                  <a:srgbClr val="0070C0"/>
                </a:solidFill>
              </a:rPr>
              <a:t>техникума и </a:t>
            </a:r>
            <a:r>
              <a:rPr lang="ru-RU" b="1" dirty="0" smtClean="0">
                <a:solidFill>
                  <a:srgbClr val="FF0000"/>
                </a:solidFill>
              </a:rPr>
              <a:t>5</a:t>
            </a:r>
            <a:r>
              <a:rPr lang="ru-RU" b="1" dirty="0" smtClean="0">
                <a:solidFill>
                  <a:srgbClr val="0070C0"/>
                </a:solidFill>
              </a:rPr>
              <a:t> училищ, 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1 </a:t>
            </a:r>
            <a:r>
              <a:rPr lang="ru-RU" b="1" dirty="0" smtClean="0">
                <a:solidFill>
                  <a:srgbClr val="0070C0"/>
                </a:solidFill>
              </a:rPr>
              <a:t> институт, 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14</a:t>
            </a:r>
            <a:r>
              <a:rPr lang="ru-RU" b="1" dirty="0" smtClean="0">
                <a:solidFill>
                  <a:srgbClr val="0070C0"/>
                </a:solidFill>
              </a:rPr>
              <a:t> заводов,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168 598 </a:t>
            </a:r>
            <a:r>
              <a:rPr lang="ru-RU" b="1" dirty="0" smtClean="0">
                <a:solidFill>
                  <a:srgbClr val="0070C0"/>
                </a:solidFill>
              </a:rPr>
              <a:t>человек жителей . </a:t>
            </a:r>
          </a:p>
          <a:p>
            <a:pPr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5">
      <a:dk1>
        <a:srgbClr val="F5CBCB"/>
      </a:dk1>
      <a:lt1>
        <a:srgbClr val="E1AC76"/>
      </a:lt1>
      <a:dk2>
        <a:srgbClr val="EC9797"/>
      </a:dk2>
      <a:lt2>
        <a:srgbClr val="EC9797"/>
      </a:lt2>
      <a:accent1>
        <a:srgbClr val="E36363"/>
      </a:accent1>
      <a:accent2>
        <a:srgbClr val="D2B9B2"/>
      </a:accent2>
      <a:accent3>
        <a:srgbClr val="D2B9B2"/>
      </a:accent3>
      <a:accent4>
        <a:srgbClr val="E1AC76"/>
      </a:accent4>
      <a:accent5>
        <a:srgbClr val="EC9797"/>
      </a:accent5>
      <a:accent6>
        <a:srgbClr val="EC9797"/>
      </a:accent6>
      <a:hlink>
        <a:srgbClr val="E36363"/>
      </a:hlink>
      <a:folHlink>
        <a:srgbClr val="E36363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5203244</TotalTime>
  <Words>1206</Words>
  <Application>Microsoft Office PowerPoint</Application>
  <PresentationFormat>Экран (4:3)</PresentationFormat>
  <Paragraphs>307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«Мои  родители – труженики Волгограда»</vt:lpstr>
      <vt:lpstr>С чего всё начиналось?</vt:lpstr>
      <vt:lpstr>Слайд 3</vt:lpstr>
      <vt:lpstr> обсудили   цели.</vt:lpstr>
      <vt:lpstr>Поставили задачи.</vt:lpstr>
      <vt:lpstr>Составили  план  действий.</vt:lpstr>
      <vt:lpstr>Подготовительный этап.</vt:lpstr>
      <vt:lpstr>Поисково-исполнительный этап.</vt:lpstr>
      <vt:lpstr>Вот, что мы узнали!..</vt:lpstr>
      <vt:lpstr> мы узнали о предприятиях нашего района:</vt:lpstr>
      <vt:lpstr>Вот  так  интересно  мамы рассказывали  нам  на классном  часе.</vt:lpstr>
      <vt:lpstr>А вот, что мы узнали  в результате анкетирования  и экскурсии на работу  к родителям.</vt:lpstr>
      <vt:lpstr>Алексенко  александр викторович</vt:lpstr>
      <vt:lpstr>Алексенко  светлана владимировна</vt:lpstr>
      <vt:lpstr>Бешейко Наталья сергеевна</vt:lpstr>
      <vt:lpstr>Жиговец  Евгения александровна</vt:lpstr>
      <vt:lpstr>Касумова ольга николаевна</vt:lpstr>
      <vt:lpstr>Кривенко яна  игоревна</vt:lpstr>
      <vt:lpstr>Кулаева  галина  викторовна</vt:lpstr>
      <vt:lpstr>Кулаев  алексей  дмитриевич</vt:lpstr>
      <vt:lpstr>Осадчая  татьяна  григорьевна</vt:lpstr>
      <vt:lpstr>Попов  михаил  юрьевич</vt:lpstr>
      <vt:lpstr>Провоторов  антон александрович</vt:lpstr>
      <vt:lpstr>Фатыхова Лилия раульевна</vt:lpstr>
      <vt:lpstr> Так получился словарь  профессий  наших родителей!</vt:lpstr>
      <vt:lpstr>Итоги нашей работы.</vt:lpstr>
      <vt:lpstr>В результате работы над проектом… </vt:lpstr>
      <vt:lpstr>Продукт нашего проекта</vt:lpstr>
      <vt:lpstr>Слайд 29</vt:lpstr>
      <vt:lpstr>А это наш предполагаемый словарь профессий!</vt:lpstr>
      <vt:lpstr>«Кем быть?»</vt:lpstr>
      <vt:lpstr>Спасибо  за  внимание!</vt:lpstr>
      <vt:lpstr>Андреева   елена владимировна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revaz</cp:lastModifiedBy>
  <cp:revision>103</cp:revision>
  <dcterms:created xsi:type="dcterms:W3CDTF">2012-11-20T15:05:26Z</dcterms:created>
  <dcterms:modified xsi:type="dcterms:W3CDTF">2013-03-02T12:52:46Z</dcterms:modified>
</cp:coreProperties>
</file>