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92" r:id="rId3"/>
    <p:sldId id="260" r:id="rId4"/>
    <p:sldId id="262" r:id="rId5"/>
    <p:sldId id="294" r:id="rId6"/>
    <p:sldId id="263" r:id="rId7"/>
    <p:sldId id="264" r:id="rId8"/>
    <p:sldId id="265" r:id="rId9"/>
    <p:sldId id="285" r:id="rId10"/>
    <p:sldId id="286" r:id="rId11"/>
    <p:sldId id="287" r:id="rId12"/>
    <p:sldId id="289" r:id="rId13"/>
    <p:sldId id="290" r:id="rId14"/>
    <p:sldId id="283" r:id="rId15"/>
    <p:sldId id="266" r:id="rId16"/>
    <p:sldId id="267" r:id="rId17"/>
    <p:sldId id="268" r:id="rId18"/>
    <p:sldId id="269" r:id="rId19"/>
    <p:sldId id="270" r:id="rId20"/>
    <p:sldId id="272" r:id="rId21"/>
    <p:sldId id="274" r:id="rId22"/>
    <p:sldId id="295" r:id="rId23"/>
    <p:sldId id="296" r:id="rId24"/>
    <p:sldId id="278" r:id="rId25"/>
    <p:sldId id="277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3300"/>
    <a:srgbClr val="D60093"/>
    <a:srgbClr val="33CC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9DE4D5-25AE-49B6-BFE5-CBB66D2B6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BF374-D34C-410A-90AD-8101C6AA1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D127-286E-44D0-9BDF-5E1357E0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5E1F-2978-45CE-895F-1DD8AC6C1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C29E8-4950-4870-9A4B-31ADEBFE6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81E22-4442-469D-8A55-E43CAD936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032C-5E2E-430F-9C15-2CA99B93A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EB325-9D41-450F-B58A-AC525F22D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B8CA-7107-4C58-8B9C-6F2F4D98F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AB79C-6916-44DF-95B6-C408673E2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D8B8-A469-4C6F-9316-14252A114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2D6B-CC3A-49AB-93EF-CECED6B57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AEF1-BE85-4AD4-93EA-2A3813EEF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1AEA0-E84A-46A5-A9EA-532413DD3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9A4-98FC-4B15-8C8F-3F561642C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32347-88E0-4274-9175-970359B57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E62A2-2F7A-4FFB-B7E3-BAF3D6EE2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88F6-612C-4479-9D59-44B29FCEB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0B9E-C1B7-4D73-B4EB-F0E0059D6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CCD2-06B7-47B3-AA0B-0ABD33B77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D1FF-A223-4AF2-92F5-591FC2303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D6C6-EFA4-459E-B9E6-F35A25B89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22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23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2308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23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23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3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D758B23-26D7-4393-BC8B-41D4E0D60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C8A7F33-8B55-4B2B-AFAD-6D69538EC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2"/>
          <p:cNvSpPr>
            <a:spLocks noGrp="1"/>
          </p:cNvSpPr>
          <p:nvPr>
            <p:ph type="body" idx="1"/>
          </p:nvPr>
        </p:nvSpPr>
        <p:spPr>
          <a:xfrm>
            <a:off x="785813" y="2643188"/>
            <a:ext cx="7772400" cy="1785937"/>
          </a:xfrm>
        </p:spPr>
        <p:txBody>
          <a:bodyPr/>
          <a:lstStyle/>
          <a:p>
            <a:pPr algn="ctr" eaLnBrk="1" hangingPunct="1"/>
            <a:r>
              <a:rPr lang="ru-RU" sz="6600" b="1" smtClean="0">
                <a:solidFill>
                  <a:srgbClr val="0000FF"/>
                </a:solidFill>
                <a:latin typeface="Bookman Old Style" pitchFamily="18" charset="0"/>
              </a:rPr>
              <a:t>Русский язык </a:t>
            </a:r>
          </a:p>
          <a:p>
            <a:pPr algn="ctr" eaLnBrk="1" hangingPunct="1"/>
            <a:r>
              <a:rPr lang="ru-RU" sz="6600" b="1" smtClean="0">
                <a:solidFill>
                  <a:srgbClr val="0000FF"/>
                </a:solidFill>
                <a:latin typeface="Bookman Old Style" pitchFamily="18" charset="0"/>
              </a:rPr>
              <a:t>3 класс</a:t>
            </a:r>
          </a:p>
          <a:p>
            <a:pPr algn="ctr" eaLnBrk="1" hangingPunct="1"/>
            <a:endParaRPr lang="ru-RU" sz="1800" b="1" smtClean="0">
              <a:solidFill>
                <a:srgbClr val="0000FF"/>
              </a:solidFill>
              <a:latin typeface="Bookman Old Style" pitchFamily="18" charset="0"/>
            </a:endParaRPr>
          </a:p>
          <a:p>
            <a:pPr algn="ctr" eaLnBrk="1" hangingPunct="1"/>
            <a:r>
              <a:rPr lang="ru-RU" sz="2400" b="1" smtClean="0">
                <a:solidFill>
                  <a:srgbClr val="0000FF"/>
                </a:solidFill>
                <a:latin typeface="Bookman Old Style" pitchFamily="18" charset="0"/>
              </a:rPr>
              <a:t>Учитель – Опокина С.Н.</a:t>
            </a:r>
          </a:p>
          <a:p>
            <a:pPr algn="ctr" eaLnBrk="1" hangingPunct="1"/>
            <a:r>
              <a:rPr lang="en-US" sz="2400" b="1" smtClean="0">
                <a:solidFill>
                  <a:srgbClr val="0000FF"/>
                </a:solidFill>
                <a:latin typeface="Bookman Old Style" pitchFamily="18" charset="0"/>
              </a:rPr>
              <a:t>I</a:t>
            </a:r>
            <a:r>
              <a:rPr lang="ru-RU" sz="2400" b="1" smtClean="0">
                <a:solidFill>
                  <a:srgbClr val="0000FF"/>
                </a:solidFill>
                <a:latin typeface="Bookman Old Style" pitchFamily="18" charset="0"/>
              </a:rPr>
              <a:t> квалификационная категория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1214438"/>
            <a:ext cx="54991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571500"/>
            <a:ext cx="5929312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88" y="857250"/>
            <a:ext cx="54546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2852738"/>
            <a:ext cx="129698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63" y="785813"/>
            <a:ext cx="653415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88" y="571500"/>
            <a:ext cx="5141912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9688" y="1214438"/>
            <a:ext cx="5691187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0" y="1357313"/>
            <a:ext cx="624998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2349500"/>
            <a:ext cx="8715375" cy="1470025"/>
          </a:xfrm>
        </p:spPr>
        <p:txBody>
          <a:bodyPr/>
          <a:lstStyle/>
          <a:p>
            <a:pPr algn="l" eaLnBrk="1" hangingPunct="1"/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	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Тюлень </a:t>
            </a:r>
            <a:r>
              <a:rPr lang="ru-RU" sz="2400" b="1" smtClean="0">
                <a:latin typeface="Bookman Old Style" pitchFamily="18" charset="0"/>
              </a:rPr>
              <a:t>– </a:t>
            </a:r>
            <a:r>
              <a:rPr lang="ru-RU" sz="2400" smtClean="0">
                <a:latin typeface="Bookman Old Style" pitchFamily="18" charset="0"/>
              </a:rPr>
              <a:t>это             </a:t>
            </a: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 smtClean="0">
                <a:latin typeface="Bookman Old Style" pitchFamily="18" charset="0"/>
              </a:rPr>
              <a:t> </a:t>
            </a:r>
            <a:r>
              <a:rPr lang="ru-RU" sz="2400" smtClean="0">
                <a:latin typeface="Bookman Old Style" pitchFamily="18" charset="0"/>
              </a:rPr>
              <a:t>- это</a:t>
            </a:r>
            <a:r>
              <a:rPr lang="ru-RU" sz="2400" b="1" smtClean="0">
                <a:latin typeface="Bookman Old Style" pitchFamily="18" charset="0"/>
              </a:rPr>
              <a:t>            </a:t>
            </a: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Морж</a:t>
            </a:r>
            <a:r>
              <a:rPr lang="ru-RU" sz="2400" b="1" smtClean="0">
                <a:latin typeface="Bookman Old Style" pitchFamily="18" charset="0"/>
              </a:rPr>
              <a:t> </a:t>
            </a:r>
            <a:r>
              <a:rPr lang="ru-RU" sz="2400" smtClean="0">
                <a:latin typeface="Bookman Old Style" pitchFamily="18" charset="0"/>
              </a:rPr>
              <a:t>– это</a:t>
            </a:r>
            <a:br>
              <a:rPr lang="ru-RU" sz="2400" smtClean="0">
                <a:latin typeface="Bookman Old Style" pitchFamily="18" charset="0"/>
              </a:rPr>
            </a:br>
            <a:r>
              <a:rPr lang="ru-RU" sz="2400" smtClean="0">
                <a:latin typeface="Bookman Old Style" pitchFamily="18" charset="0"/>
              </a:rPr>
              <a:t>морское</a:t>
            </a:r>
            <a:br>
              <a:rPr lang="ru-RU" sz="2400" smtClean="0">
                <a:latin typeface="Bookman Old Style" pitchFamily="18" charset="0"/>
              </a:rPr>
            </a:br>
            <a:r>
              <a:rPr lang="ru-RU" sz="2400" smtClean="0">
                <a:latin typeface="Bookman Old Style" pitchFamily="18" charset="0"/>
              </a:rPr>
              <a:t>ластоногое </a:t>
            </a:r>
            <a:br>
              <a:rPr lang="ru-RU" sz="2400" smtClean="0">
                <a:latin typeface="Bookman Old Style" pitchFamily="18" charset="0"/>
              </a:rPr>
            </a:br>
            <a:r>
              <a:rPr lang="ru-RU" sz="2400" smtClean="0">
                <a:latin typeface="Bookman Old Style" pitchFamily="18" charset="0"/>
              </a:rPr>
              <a:t>млекопитающее             </a:t>
            </a:r>
            <a:br>
              <a:rPr lang="ru-RU" sz="2400" smtClean="0">
                <a:latin typeface="Bookman Old Style" pitchFamily="18" charset="0"/>
              </a:rPr>
            </a:br>
            <a:r>
              <a:rPr lang="ru-RU" sz="2400" smtClean="0">
                <a:latin typeface="Bookman Old Style" pitchFamily="18" charset="0"/>
              </a:rPr>
              <a:t>без ушных раковин,</a:t>
            </a:r>
            <a:br>
              <a:rPr lang="ru-RU" sz="2400" smtClean="0">
                <a:latin typeface="Bookman Old Style" pitchFamily="18" charset="0"/>
              </a:rPr>
            </a:br>
            <a:r>
              <a:rPr lang="ru-RU" sz="2400" smtClean="0">
                <a:latin typeface="Bookman Old Style" pitchFamily="18" charset="0"/>
              </a:rPr>
              <a:t>образует лежбища.        </a:t>
            </a: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981075"/>
            <a:ext cx="24955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1052513"/>
            <a:ext cx="31686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6011863" y="836613"/>
            <a:ext cx="2881312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3714750" y="3071813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>
            <a:off x="6732588" y="3068638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	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Тюлень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–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это    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- это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Морж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– это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морское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морское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морское северное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ластоногое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млекопитающее            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без ушных раковин,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образует лежбища.</a:t>
            </a:r>
            <a:r>
              <a:rPr lang="ru-RU" sz="2400">
                <a:latin typeface="Bookman Old Style" pitchFamily="18" charset="0"/>
              </a:rPr>
              <a:t>  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7063"/>
            <a:ext cx="2890838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692150"/>
            <a:ext cx="36004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6078538" y="620713"/>
            <a:ext cx="28432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3132138" y="3141663"/>
            <a:ext cx="71437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0"/>
          <p:cNvSpPr>
            <a:spLocks noChangeShapeType="1"/>
          </p:cNvSpPr>
          <p:nvPr/>
        </p:nvSpPr>
        <p:spPr bwMode="auto">
          <a:xfrm>
            <a:off x="5651500" y="3141663"/>
            <a:ext cx="73025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14300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	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Тюлень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–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это    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- это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 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Морж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– это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морское                     морское             морское северное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ластоногое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ластоногое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ластоногое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млекопитающее            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без ушных раковин.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образует лежбища.</a:t>
            </a:r>
            <a:r>
              <a:rPr lang="ru-RU" sz="2400">
                <a:latin typeface="Bookman Old Style" pitchFamily="18" charset="0"/>
              </a:rPr>
              <a:t> 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7063"/>
            <a:ext cx="2890838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692150"/>
            <a:ext cx="36004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6078538" y="620713"/>
            <a:ext cx="28432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132138" y="3357563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724525" y="3284538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924175"/>
            <a:ext cx="8243887" cy="20891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4800" b="1" dirty="0" smtClean="0">
                <a:latin typeface="Book Antiqua" pitchFamily="18" charset="0"/>
              </a:rPr>
              <a:t/>
            </a:r>
            <a:br>
              <a:rPr lang="ru-RU" sz="4800" b="1" dirty="0" smtClean="0">
                <a:latin typeface="Book Antiqua" pitchFamily="18" charset="0"/>
              </a:rPr>
            </a:br>
            <a:r>
              <a:rPr lang="ru-RU" sz="6600" b="1" dirty="0" smtClean="0">
                <a:solidFill>
                  <a:srgbClr val="FF3300"/>
                </a:solidFill>
                <a:latin typeface="Bookman Old Style" pitchFamily="18" charset="0"/>
              </a:rPr>
              <a:t>Давно живу я в мире этом,</a:t>
            </a:r>
            <a:br>
              <a:rPr lang="ru-RU" sz="6600" b="1" dirty="0" smtClean="0">
                <a:solidFill>
                  <a:srgbClr val="FF3300"/>
                </a:solidFill>
                <a:latin typeface="Bookman Old Style" pitchFamily="18" charset="0"/>
              </a:rPr>
            </a:br>
            <a:r>
              <a:rPr lang="ru-RU" sz="6600" b="1" dirty="0" smtClean="0">
                <a:solidFill>
                  <a:srgbClr val="FF3300"/>
                </a:solidFill>
                <a:latin typeface="Bookman Old Style" pitchFamily="18" charset="0"/>
              </a:rPr>
              <a:t>Даю названия предметам.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0825" y="1484313"/>
            <a:ext cx="88931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	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Тюлень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–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это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- это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Морж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– это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морское                     морское        морское северное ластоногое                 ластоногое            ластоногое  </a:t>
            </a:r>
          </a:p>
          <a:p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млекопитающее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млекопитающее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крупное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                       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млекопитающее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без ушных раковин,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образует лежбища.</a:t>
            </a:r>
            <a:r>
              <a:rPr lang="ru-RU" sz="2400">
                <a:latin typeface="Bookman Old Style" pitchFamily="18" charset="0"/>
              </a:rPr>
              <a:t>  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7063"/>
            <a:ext cx="2890838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692150"/>
            <a:ext cx="36004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6078538" y="620713"/>
            <a:ext cx="28432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286125" y="3429000"/>
            <a:ext cx="71438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929313" y="3429000"/>
            <a:ext cx="730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0825" y="1071563"/>
            <a:ext cx="889317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	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Тюлень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–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это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- это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Морж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– это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морское                     морское        морское северное ластоногое                 ластоногое            ластоногое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млекопитающее      млекопитающее      крупное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                                       млекопитающее           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без ушных раковин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,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без ушных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с длинными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 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раковин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</a:t>
            </a:r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клыками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образует лежбища.</a:t>
            </a:r>
            <a:r>
              <a:rPr lang="ru-RU" sz="2400">
                <a:latin typeface="Bookman Old Style" pitchFamily="18" charset="0"/>
              </a:rPr>
              <a:t> 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0"/>
            <a:ext cx="2890838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63" y="285750"/>
            <a:ext cx="36004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5980113" y="342900"/>
            <a:ext cx="28432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286125" y="3429000"/>
            <a:ext cx="71438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929313" y="3429000"/>
            <a:ext cx="730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0825" y="1071563"/>
            <a:ext cx="8893175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	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Тюлень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–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это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Нерпа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- это</a:t>
            </a:r>
            <a:r>
              <a:rPr lang="ru-RU" sz="2400" b="1">
                <a:solidFill>
                  <a:schemeClr val="tx2"/>
                </a:solidFill>
                <a:latin typeface="Bookman Old Style" pitchFamily="18" charset="0"/>
              </a:rPr>
              <a:t>          </a:t>
            </a: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Морж 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– это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морское                     морское        морское северное ластоногое                 ластоногое            ластоногое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млекопитающее      млекопитающее      крупное  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                                       млекопитающее            </a:t>
            </a:r>
            <a:br>
              <a:rPr lang="ru-RU" sz="240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без ушных раковин,    без ушных           с длинными</a:t>
            </a:r>
          </a:p>
          <a:p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                                     раковин                клыками</a:t>
            </a:r>
          </a:p>
          <a:p>
            <a:r>
              <a:rPr lang="ru-RU" sz="2400" u="sng">
                <a:solidFill>
                  <a:schemeClr val="tx2"/>
                </a:solidFill>
                <a:latin typeface="Bookman Old Style" pitchFamily="18" charset="0"/>
              </a:rPr>
              <a:t>образует лежбища</a:t>
            </a:r>
            <a:r>
              <a:rPr lang="ru-RU" sz="2400">
                <a:solidFill>
                  <a:schemeClr val="tx2"/>
                </a:solidFill>
                <a:latin typeface="Bookman Old Style" pitchFamily="18" charset="0"/>
              </a:rPr>
              <a:t>,</a:t>
            </a:r>
            <a:r>
              <a:rPr lang="ru-RU" sz="2400">
                <a:latin typeface="Bookman Old Style" pitchFamily="18" charset="0"/>
              </a:rPr>
              <a:t>      </a:t>
            </a:r>
            <a:r>
              <a:rPr lang="ru-RU" sz="2400" u="sng">
                <a:latin typeface="Bookman Old Style" pitchFamily="18" charset="0"/>
              </a:rPr>
              <a:t>не образует</a:t>
            </a:r>
            <a:r>
              <a:rPr lang="ru-RU" sz="2400">
                <a:latin typeface="Bookman Old Style" pitchFamily="18" charset="0"/>
              </a:rPr>
              <a:t>           </a:t>
            </a:r>
            <a:r>
              <a:rPr lang="ru-RU" sz="2400" u="sng">
                <a:latin typeface="Bookman Old Style" pitchFamily="18" charset="0"/>
              </a:rPr>
              <a:t>образует</a:t>
            </a:r>
          </a:p>
          <a:p>
            <a:r>
              <a:rPr lang="ru-RU" sz="2400">
                <a:latin typeface="Bookman Old Style" pitchFamily="18" charset="0"/>
              </a:rPr>
              <a:t>                                     </a:t>
            </a:r>
            <a:r>
              <a:rPr lang="ru-RU" sz="2400" u="sng">
                <a:latin typeface="Bookman Old Style" pitchFamily="18" charset="0"/>
              </a:rPr>
              <a:t>лежбища</a:t>
            </a:r>
            <a:r>
              <a:rPr lang="ru-RU" sz="2400">
                <a:latin typeface="Bookman Old Style" pitchFamily="18" charset="0"/>
              </a:rPr>
              <a:t>              </a:t>
            </a:r>
            <a:r>
              <a:rPr lang="ru-RU" sz="2400" u="sng">
                <a:latin typeface="Bookman Old Style" pitchFamily="18" charset="0"/>
              </a:rPr>
              <a:t>лежбища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0"/>
            <a:ext cx="2890838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63" y="285750"/>
            <a:ext cx="36004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9878">
            <a:off x="5980113" y="342900"/>
            <a:ext cx="28432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86125" y="3429000"/>
            <a:ext cx="71438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929313" y="3429000"/>
            <a:ext cx="730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76475"/>
            <a:ext cx="8243887" cy="131445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  <a:effectLst/>
                <a:latin typeface="Bookman Old Style" pitchFamily="18" charset="0"/>
              </a:rPr>
              <a:t>В Арктике живут нерпы. Нерпы – это ластоногие животные. Они ловко и быстро плавают. На суше нерпы неуклюжи. У нерп под кожей толстый слой жира. Он не даёт нерпе замёрзнуть в холодных северных морях. На нерп охотятся зверобои.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582988"/>
            <a:ext cx="8229600" cy="32750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  <a:latin typeface="Bookman Old Style" pitchFamily="18" charset="0"/>
              </a:rPr>
              <a:t>Устно ответьте на вопросы.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Bookman Old Style" pitchFamily="18" charset="0"/>
              </a:rPr>
              <a:t>Где живут нерпы?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Bookman Old Style" pitchFamily="18" charset="0"/>
              </a:rPr>
              <a:t>Как нерпы плавают?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Bookman Old Style" pitchFamily="18" charset="0"/>
              </a:rPr>
              <a:t>Как нерпы передвигаются по суше?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Bookman Old Style" pitchFamily="18" charset="0"/>
              </a:rPr>
              <a:t>Почему нерпы не замерзают в холодных северных морях?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Bookman Old Style" pitchFamily="18" charset="0"/>
              </a:rPr>
              <a:t>Кто охотится на нерп?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05263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Я помор, </a:t>
            </a:r>
            <a:r>
              <a:rPr lang="ru-RU" sz="48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зимогор</a:t>
            </a: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,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Поднимаюсь на </a:t>
            </a:r>
            <a:r>
              <a:rPr lang="ru-RU" sz="48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угор</a:t>
            </a: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.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Я мороза не боюсь,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Белым снегом разотрусь.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А потом с горки «Ух!»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И за парту сразу плюх.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1643063"/>
            <a:ext cx="8243888" cy="188595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43887" cy="131445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00FF"/>
                </a:solidFill>
                <a:effectLst/>
                <a:latin typeface="Bookman Old Style" pitchFamily="18" charset="0"/>
              </a:rPr>
              <a:t>Имя существительное – это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2703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  <a:latin typeface="Bookman Old Style" pitchFamily="18" charset="0"/>
              </a:rPr>
              <a:t>часть речи,</a:t>
            </a:r>
          </a:p>
          <a:p>
            <a:pPr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  <a:latin typeface="Bookman Old Style" pitchFamily="18" charset="0"/>
              </a:rPr>
              <a:t>которая обозначает предметы</a:t>
            </a:r>
          </a:p>
          <a:p>
            <a:pPr algn="ctr" eaLnBrk="1" hangingPunct="1">
              <a:buFontTx/>
              <a:buNone/>
            </a:pPr>
            <a:r>
              <a:rPr lang="ru-RU" sz="4800" smtClean="0">
                <a:solidFill>
                  <a:srgbClr val="002060"/>
                </a:solidFill>
                <a:latin typeface="Bookman Old Style" pitchFamily="18" charset="0"/>
              </a:rPr>
              <a:t>и отвечает на вопросы кто? или что?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b="1" i="1" dirty="0" smtClean="0">
                <a:solidFill>
                  <a:srgbClr val="0000FF"/>
                </a:solidFill>
                <a:latin typeface="Georgia" pitchFamily="18" charset="0"/>
              </a:rPr>
              <a:t>м  о  </a:t>
            </a:r>
            <a:r>
              <a:rPr lang="ru-RU" sz="8800" b="1" i="1" dirty="0" err="1" smtClean="0">
                <a:solidFill>
                  <a:srgbClr val="0000FF"/>
                </a:solidFill>
                <a:latin typeface="Georgia" pitchFamily="18" charset="0"/>
              </a:rPr>
              <a:t>р</a:t>
            </a:r>
            <a:r>
              <a:rPr lang="ru-RU" sz="8800" b="1" i="1" dirty="0" smtClean="0">
                <a:solidFill>
                  <a:srgbClr val="0000FF"/>
                </a:solidFill>
                <a:latin typeface="Georgia" pitchFamily="18" charset="0"/>
              </a:rPr>
              <a:t>  </a:t>
            </a:r>
            <a:r>
              <a:rPr lang="ru-RU" sz="8800" b="1" i="1" dirty="0" err="1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sz="8800" b="1" i="1" dirty="0" smtClean="0">
                <a:solidFill>
                  <a:srgbClr val="0000FF"/>
                </a:solidFill>
                <a:latin typeface="Georgia" pitchFamily="18" charset="0"/>
              </a:rPr>
              <a:t>  </a:t>
            </a:r>
            <a:r>
              <a:rPr lang="ru-RU" sz="8800" b="1" i="1" dirty="0" err="1" smtClean="0">
                <a:solidFill>
                  <a:srgbClr val="0000FF"/>
                </a:solidFill>
                <a:latin typeface="Georgia" pitchFamily="18" charset="0"/>
              </a:rPr>
              <a:t>п</a:t>
            </a:r>
            <a:r>
              <a:rPr lang="ru-RU" sz="8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4631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i="1" dirty="0" smtClean="0">
                <a:latin typeface="Georgia" pitchFamily="18" charset="0"/>
              </a:rPr>
              <a:t/>
            </a:r>
            <a:br>
              <a:rPr lang="ru-RU" sz="7200" b="1" i="1" dirty="0" smtClean="0">
                <a:latin typeface="Georgia" pitchFamily="18" charset="0"/>
              </a:rPr>
            </a:br>
            <a:r>
              <a:rPr lang="ru-RU" sz="7200" b="1" i="1" dirty="0" smtClean="0">
                <a:solidFill>
                  <a:srgbClr val="0000FF"/>
                </a:solidFill>
                <a:latin typeface="Georgia" pitchFamily="18" charset="0"/>
              </a:rPr>
              <a:t>Помор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19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600" b="1" smtClean="0">
                <a:latin typeface="Tahoma" pitchFamily="34" charset="0"/>
              </a:rPr>
              <a:t> </a:t>
            </a:r>
            <a:r>
              <a:rPr lang="ru-RU" sz="6600" b="1" i="1" smtClean="0">
                <a:solidFill>
                  <a:srgbClr val="002060"/>
                </a:solidFill>
                <a:latin typeface="Georgia" pitchFamily="18" charset="0"/>
              </a:rPr>
              <a:t>– это житель поморья.</a:t>
            </a:r>
            <a:r>
              <a:rPr lang="ru-RU" sz="6600" smtClean="0">
                <a:solidFill>
                  <a:srgbClr val="00206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4631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i="1" dirty="0" smtClean="0">
                <a:solidFill>
                  <a:srgbClr val="0000FF"/>
                </a:solidFill>
                <a:latin typeface="Georgia" pitchFamily="18" charset="0"/>
              </a:rPr>
              <a:t>Северянин -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56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6600" b="1" i="1" smtClean="0">
                <a:solidFill>
                  <a:srgbClr val="002060"/>
                </a:solidFill>
                <a:latin typeface="Georgia" pitchFamily="18" charset="0"/>
              </a:rPr>
              <a:t>уроженец или житель севера.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546725" y="3840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43888" cy="1314450"/>
          </a:xfrm>
        </p:spPr>
        <p:txBody>
          <a:bodyPr/>
          <a:lstStyle/>
          <a:p>
            <a:pPr algn="l" eaLnBrk="1" hangingPunct="1"/>
            <a:r>
              <a:rPr lang="ru-RU" sz="6000" smtClean="0">
                <a:solidFill>
                  <a:srgbClr val="D60093"/>
                </a:solidFill>
                <a:effectLst/>
                <a:latin typeface="Tunga" pitchFamily="2"/>
              </a:rPr>
              <a:t/>
            </a:r>
            <a:br>
              <a:rPr lang="ru-RU" sz="6000" smtClean="0">
                <a:solidFill>
                  <a:srgbClr val="D60093"/>
                </a:solidFill>
                <a:effectLst/>
                <a:latin typeface="Tunga" pitchFamily="2"/>
              </a:rPr>
            </a:br>
            <a:r>
              <a:rPr lang="ru-RU" sz="6000" smtClean="0">
                <a:solidFill>
                  <a:srgbClr val="D60093"/>
                </a:solidFill>
                <a:effectLst/>
                <a:latin typeface="Tunga" pitchFamily="2"/>
              </a:rPr>
              <a:t/>
            </a:r>
            <a:br>
              <a:rPr lang="ru-RU" sz="6000" smtClean="0">
                <a:solidFill>
                  <a:srgbClr val="D60093"/>
                </a:solidFill>
                <a:effectLst/>
                <a:latin typeface="Tunga" pitchFamily="2"/>
              </a:rPr>
            </a:br>
            <a:r>
              <a:rPr lang="ru-RU" sz="4800" b="1" smtClean="0">
                <a:solidFill>
                  <a:srgbClr val="FF3300"/>
                </a:solidFill>
                <a:effectLst/>
                <a:latin typeface="Bookman Old Style" pitchFamily="18" charset="0"/>
              </a:rPr>
              <a:t>На берегу Белого моря   живут … 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29600" cy="44561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4800" b="1" smtClean="0">
              <a:latin typeface="Tunga" pitchFamily="2"/>
            </a:endParaRPr>
          </a:p>
          <a:p>
            <a:pPr algn="ctr" eaLnBrk="1" hangingPunct="1">
              <a:buFontTx/>
              <a:buNone/>
            </a:pPr>
            <a:r>
              <a:rPr lang="ru-RU" sz="4800" b="1" smtClean="0">
                <a:latin typeface="Tunga" pitchFamily="2"/>
              </a:rPr>
              <a:t>    </a:t>
            </a:r>
            <a:r>
              <a:rPr lang="ru-RU" sz="4800" b="1" smtClean="0">
                <a:solidFill>
                  <a:srgbClr val="002060"/>
                </a:solidFill>
                <a:latin typeface="Bookman Old Style" pitchFamily="18" charset="0"/>
              </a:rPr>
              <a:t>Слова для справок:</a:t>
            </a:r>
            <a:r>
              <a:rPr lang="ru-RU" sz="4800" b="1" i="1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4800" b="1" i="1" smtClean="0">
                <a:solidFill>
                  <a:srgbClr val="002060"/>
                </a:solidFill>
                <a:latin typeface="Bookman Old Style" pitchFamily="18" charset="0"/>
              </a:rPr>
              <a:t>поморцы,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4800" b="1" i="1" smtClean="0">
                <a:solidFill>
                  <a:srgbClr val="002060"/>
                </a:solidFill>
                <a:latin typeface="Bookman Old Style" pitchFamily="18" charset="0"/>
              </a:rPr>
              <a:t>поморы,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4800" b="1" i="1" smtClean="0">
                <a:solidFill>
                  <a:srgbClr val="002060"/>
                </a:solidFill>
                <a:latin typeface="Bookman Old Style" pitchFamily="18" charset="0"/>
              </a:rPr>
              <a:t>поморяне.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428625"/>
            <a:ext cx="5214938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928688"/>
            <a:ext cx="72898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144</Words>
  <Application>Microsoft Office PowerPoint</Application>
  <PresentationFormat>Экран (4:3)</PresentationFormat>
  <Paragraphs>54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7" baseType="lpstr">
      <vt:lpstr>Arial</vt:lpstr>
      <vt:lpstr>Verdana</vt:lpstr>
      <vt:lpstr>Calibri</vt:lpstr>
      <vt:lpstr>Bookman Old Style</vt:lpstr>
      <vt:lpstr>Book Antiqua</vt:lpstr>
      <vt:lpstr>Georgia</vt:lpstr>
      <vt:lpstr>Tahoma</vt:lpstr>
      <vt:lpstr>Tunga</vt:lpstr>
      <vt:lpstr>Wingdings</vt:lpstr>
      <vt:lpstr>Courier New</vt:lpstr>
      <vt:lpstr>Шары</vt:lpstr>
      <vt:lpstr>Оформление по умолчанию</vt:lpstr>
      <vt:lpstr>Слайд 1</vt:lpstr>
      <vt:lpstr>                     Давно живу я в мире этом, Даю названия предметам.</vt:lpstr>
      <vt:lpstr>Имя существительное – это</vt:lpstr>
      <vt:lpstr>м  о  р  о  п </vt:lpstr>
      <vt:lpstr> Помор</vt:lpstr>
      <vt:lpstr>Северянин -</vt:lpstr>
      <vt:lpstr>  На берегу Белого моря   живут … 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    Тюлень – это             Нерпа - это            Морж – это морское ластоногое  млекопитающее              без ушных раковин, образует лежбища.        </vt:lpstr>
      <vt:lpstr>Слайд 18</vt:lpstr>
      <vt:lpstr>Слайд 19</vt:lpstr>
      <vt:lpstr>Слайд 20</vt:lpstr>
      <vt:lpstr>Слайд 21</vt:lpstr>
      <vt:lpstr>Слайд 22</vt:lpstr>
      <vt:lpstr>В Арктике живут нерпы. Нерпы – это ластоногие животные. Они ловко и быстро плавают. На суше нерпы неуклюжи. У нерп под кожей толстый слой жира. Он не даёт нерпе замёрзнуть в холодных северных морях. На нерп охотятся зверобои.</vt:lpstr>
      <vt:lpstr> Я помор, зимогор, Поднимаюсь на угор. Я мороза не боюсь, Белым снегом разотрусь. А потом с горки «Ух!» И за парту сразу плюх.</vt:lpstr>
      <vt:lpstr>Спасибо за урок!</vt:lpstr>
    </vt:vector>
  </TitlesOfParts>
  <Company>укекуе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куепку</dc:creator>
  <cp:lastModifiedBy>revaz</cp:lastModifiedBy>
  <cp:revision>13</cp:revision>
  <dcterms:created xsi:type="dcterms:W3CDTF">2008-02-09T07:33:16Z</dcterms:created>
  <dcterms:modified xsi:type="dcterms:W3CDTF">2013-02-07T15:03:55Z</dcterms:modified>
</cp:coreProperties>
</file>