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8" r:id="rId4"/>
    <p:sldId id="266" r:id="rId5"/>
    <p:sldId id="263" r:id="rId6"/>
    <p:sldId id="265" r:id="rId7"/>
    <p:sldId id="258" r:id="rId8"/>
    <p:sldId id="269" r:id="rId9"/>
    <p:sldId id="270" r:id="rId10"/>
    <p:sldId id="260" r:id="rId11"/>
    <p:sldId id="271" r:id="rId12"/>
    <p:sldId id="272" r:id="rId13"/>
    <p:sldId id="27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74F87A"/>
    <a:srgbClr val="FBC1F3"/>
    <a:srgbClr val="FAA8EE"/>
    <a:srgbClr val="CF0BB3"/>
    <a:srgbClr val="F87CE6"/>
    <a:srgbClr val="2CF4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5" Type="http://schemas.openxmlformats.org/officeDocument/2006/relationships/image" Target="../media/image7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44B471-4F34-4DF5-B0D1-C6F31358ABB5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6F3B90-4F35-4821-8DBF-E28BA3B86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cheba.pro/viewtopic.php?f=16&amp;t=936&amp;p=69373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4E3E2F-1F4F-444E-B838-4B3E81D5474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BD7363-83A4-4D1F-A9BE-F9BD412345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FB7AC-B485-482A-9D7B-2706DCAC741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1AE06A-CEDE-41C4-A6D5-92DA09DAF40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227190-7C6E-4B98-A47C-C0070EE87FF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006B51-BE0B-4F0F-A1E1-D994B20B2E2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E528DE-B7D7-4B8D-AC8C-13698E08DB2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  <a:r>
              <a:rPr lang="ru-RU" smtClean="0">
                <a:hlinkClick r:id="rId3"/>
              </a:rPr>
              <a:t>http://ucheba.pro/viewtopic.php?f=16&amp;t=936&amp;p=69373</a:t>
            </a:r>
            <a:r>
              <a:rPr lang="ru-RU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078F19-48D0-4F72-8ED0-44C3A1AA619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74ED36-1791-4B27-A76F-16AD028E77A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3D1CE-04E6-4B91-894C-37B6A14EA66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6BB2-6C6C-45F6-B762-41870EBC9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4897-DEBE-4E2C-ACFC-901BFD2F9114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FB8D3-E5C1-4C20-91A8-CC3652518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8877-59A9-421D-B479-27EE70CA0FB0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5E62F-339A-4A27-A6C3-18DAB9204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B9C6-8D6A-4884-9844-DFFB4BC1A4B8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F7A15-B5DD-40A8-8BCE-2339F0628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CFBB-E54A-445C-B506-93D7CD55966A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4A356-C70E-497A-AAB4-0E066B45F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FEA6-0ABE-41CE-BA9C-5190F1D0777A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5749E-B8F7-4171-90BB-2A1AA75F0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8928-4A0F-4CF4-9FBB-D3E686F31F62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0DB1-2A63-40D1-9C0B-022F0089D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E561C-9647-49A4-B72A-ECF549B46751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EEC36-7F1F-4A13-B1DB-2BC6CA280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08F4D-693B-4996-BE2A-9EB41AAB79F4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25B32-D89B-40F0-9FAD-26F3F0615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25D6-D97A-4E63-9220-DED27A2E64E2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8423-0E68-4A49-902A-85903B23D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F49A-7067-4993-BD24-8FD44463FAD3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5CA55-E501-4542-963D-D22AE2F1E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6F0C97-7D9F-42D5-B636-B3C4220ED396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11B03C-EC6B-4F66-9C19-6B02215BD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hyperlink" Target="http://rutube.ru/tracks/3942933.html" TargetMode="External"/><Relationship Id="rId9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492896"/>
            <a:ext cx="63472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rgbClr val="00589A"/>
                  </a:solidFill>
                  <a:prstDash val="solid"/>
                </a:ln>
                <a:solidFill>
                  <a:srgbClr val="00589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Times New Roman" pitchFamily="18" charset="0"/>
              </a:rPr>
              <a:t>Задачи на проценты</a:t>
            </a:r>
            <a:endParaRPr lang="ru-RU" sz="5400" b="1" dirty="0">
              <a:ln w="12700">
                <a:solidFill>
                  <a:srgbClr val="00589A"/>
                </a:solidFill>
                <a:prstDash val="solid"/>
              </a:ln>
              <a:solidFill>
                <a:srgbClr val="00589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1844675"/>
            <a:ext cx="12747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96125" y="5805488"/>
            <a:ext cx="2047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764704"/>
            <a:ext cx="79544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B13          </a:t>
            </a:r>
            <a:r>
              <a:rPr lang="ru-RU" sz="4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              </a:t>
            </a:r>
            <a:r>
              <a:rPr lang="en-US" sz="4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   </a:t>
            </a:r>
            <a:r>
              <a:rPr lang="ru-RU" sz="4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ЕГЭ </a:t>
            </a:r>
            <a:r>
              <a:rPr lang="ru-RU" sz="48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2013г</a:t>
            </a:r>
            <a:r>
              <a:rPr lang="ru-RU" dirty="0">
                <a:ln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. </a:t>
            </a:r>
            <a:endParaRPr lang="ru-RU" dirty="0">
              <a:latin typeface="+mn-lt"/>
              <a:cs typeface="+mn-cs"/>
            </a:endParaRPr>
          </a:p>
        </p:txBody>
      </p:sp>
      <p:grpSp>
        <p:nvGrpSpPr>
          <p:cNvPr id="10246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0247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6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31214E-7 L 2.77778E-6 0.28809 C 2.77778E-6 0.41757 0.01319 0.57688 0.02413 0.57688 L 0.04843 0.57688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250825" y="1196975"/>
            <a:ext cx="8066088" cy="360363"/>
          </a:xfrm>
          <a:prstGeom prst="roundRect">
            <a:avLst/>
          </a:prstGeom>
          <a:solidFill>
            <a:srgbClr val="74F87A"/>
          </a:solidFill>
          <a:ln>
            <a:solidFill>
              <a:srgbClr val="74F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0825" y="1557338"/>
            <a:ext cx="2736850" cy="358775"/>
          </a:xfrm>
          <a:prstGeom prst="roundRect">
            <a:avLst/>
          </a:prstGeom>
          <a:solidFill>
            <a:srgbClr val="74F87A"/>
          </a:solidFill>
          <a:ln>
            <a:solidFill>
              <a:srgbClr val="74F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172450" y="908050"/>
            <a:ext cx="720725" cy="360363"/>
          </a:xfrm>
          <a:prstGeom prst="roundRect">
            <a:avLst/>
          </a:prstGeom>
          <a:solidFill>
            <a:srgbClr val="74F87A"/>
          </a:solidFill>
          <a:ln>
            <a:solidFill>
              <a:srgbClr val="74F8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1" name="Прямоугольник 12"/>
          <p:cNvSpPr>
            <a:spLocks noChangeArrowheads="1"/>
          </p:cNvSpPr>
          <p:nvPr/>
        </p:nvSpPr>
        <p:spPr bwMode="auto">
          <a:xfrm>
            <a:off x="539750" y="188913"/>
            <a:ext cx="3505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b="1">
                <a:solidFill>
                  <a:srgbClr val="7030A0"/>
                </a:solidFill>
                <a:latin typeface="Calibri" pitchFamily="34" charset="0"/>
              </a:rPr>
              <a:t>B13 (№ 99568)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75463" y="549275"/>
            <a:ext cx="2268537" cy="4318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9388" y="908050"/>
            <a:ext cx="8064500" cy="433388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4344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4366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7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8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9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0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1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2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3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5" name="Прямоугольник 11"/>
          <p:cNvSpPr>
            <a:spLocks noChangeArrowheads="1"/>
          </p:cNvSpPr>
          <p:nvPr/>
        </p:nvSpPr>
        <p:spPr bwMode="auto">
          <a:xfrm>
            <a:off x="250825" y="476250"/>
            <a:ext cx="88931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Calibri" pitchFamily="34" charset="0"/>
              </a:rPr>
              <a:t>Семья состоит из мужа, жены и их дочери студентки. Если бы зарплата мужа увеличилась вдвое, общий доход семьи вырос бы на 67%. Если бы стипендия дочери уменьшилась втрое, общий доход семьи сократился бы на 4%. Сколько процентов от общего дохода семьи составляет зарплата жены?</a:t>
            </a:r>
            <a:endParaRPr lang="ru-RU" sz="2200">
              <a:latin typeface="Calibri" pitchFamily="34" charset="0"/>
            </a:endParaRPr>
          </a:p>
        </p:txBody>
      </p:sp>
      <p:sp>
        <p:nvSpPr>
          <p:cNvPr id="14346" name="Прямоугольник 13"/>
          <p:cNvSpPr>
            <a:spLocks noChangeArrowheads="1"/>
          </p:cNvSpPr>
          <p:nvPr/>
        </p:nvSpPr>
        <p:spPr bwMode="auto">
          <a:xfrm>
            <a:off x="4500563" y="1989138"/>
            <a:ext cx="1673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Третий способ:</a:t>
            </a:r>
            <a:endParaRPr 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11188" y="2420938"/>
            <a:ext cx="2297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Общий доход семьи:</a:t>
            </a:r>
            <a:endParaRPr lang="ru-RU">
              <a:latin typeface="Calibri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84213" y="2781300"/>
            <a:ext cx="191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ru-RU" b="1">
                <a:latin typeface="Calibri" pitchFamily="34" charset="0"/>
              </a:rPr>
              <a:t>-заработок отца</a:t>
            </a:r>
            <a:endParaRPr lang="ru-RU">
              <a:latin typeface="Calibri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684213" y="3141663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B050"/>
                </a:solidFill>
                <a:latin typeface="Calibri" pitchFamily="34" charset="0"/>
              </a:rPr>
              <a:t>v</a:t>
            </a:r>
            <a:r>
              <a:rPr lang="ru-RU" b="1">
                <a:latin typeface="Calibri" pitchFamily="34" charset="0"/>
              </a:rPr>
              <a:t>-стипендия дочки</a:t>
            </a:r>
            <a:endParaRPr lang="ru-RU">
              <a:latin typeface="Calibri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84213" y="3500438"/>
            <a:ext cx="204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z</a:t>
            </a:r>
            <a:r>
              <a:rPr lang="ru-RU" b="1">
                <a:latin typeface="Calibri" pitchFamily="34" charset="0"/>
              </a:rPr>
              <a:t>-заработок мамы</a:t>
            </a:r>
            <a:endParaRPr lang="ru-RU"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684213" y="4076700"/>
            <a:ext cx="1487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y+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x=</a:t>
            </a:r>
            <a:r>
              <a:rPr lang="ru-RU" b="1">
                <a:latin typeface="Calibri" pitchFamily="34" charset="0"/>
              </a:rPr>
              <a:t>167%     </a:t>
            </a:r>
            <a:endParaRPr lang="ru-RU">
              <a:latin typeface="Calibri" pitchFamily="34" charset="0"/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3276600" y="2781300"/>
            <a:ext cx="142875" cy="10795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6300788" y="3141663"/>
            <a:ext cx="927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y=100%</a:t>
            </a:r>
            <a:endParaRPr lang="ru-RU">
              <a:latin typeface="Calibri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492500" y="3141663"/>
            <a:ext cx="2601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у – общий доход семьи.</a:t>
            </a:r>
            <a:endParaRPr lang="ru-RU">
              <a:latin typeface="Calibri" pitchFamily="34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1979613" y="3789363"/>
            <a:ext cx="18716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/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100%+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x=</a:t>
            </a:r>
            <a:r>
              <a:rPr lang="ru-RU" b="1">
                <a:latin typeface="Calibri" pitchFamily="34" charset="0"/>
              </a:rPr>
              <a:t>167%</a:t>
            </a:r>
            <a:endParaRPr lang="ru-RU">
              <a:latin typeface="Calibri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2339975" y="3429000"/>
            <a:ext cx="3960813" cy="7207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851275" y="4076700"/>
            <a:ext cx="1028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 x=67</a:t>
            </a:r>
            <a:r>
              <a:rPr lang="ru-RU" b="1">
                <a:latin typeface="Calibri" pitchFamily="34" charset="0"/>
              </a:rPr>
              <a:t>%</a:t>
            </a:r>
            <a:endParaRPr lang="ru-RU">
              <a:latin typeface="Calibri" pitchFamily="34" charset="0"/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684213" y="4508500"/>
            <a:ext cx="146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y-2/3</a:t>
            </a:r>
            <a:r>
              <a:rPr lang="ru-RU" sz="2400" b="1">
                <a:solidFill>
                  <a:srgbClr val="00B050"/>
                </a:solidFill>
                <a:latin typeface="Calibri" pitchFamily="34" charset="0"/>
              </a:rPr>
              <a:t>v</a:t>
            </a:r>
            <a:r>
              <a:rPr lang="ru-RU" b="1">
                <a:latin typeface="Calibri" pitchFamily="34" charset="0"/>
              </a:rPr>
              <a:t>=96%  </a:t>
            </a:r>
            <a:endParaRPr lang="ru-RU">
              <a:latin typeface="Calibri" pitchFamily="34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2268538" y="4508500"/>
            <a:ext cx="1169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 2/3</a:t>
            </a:r>
            <a:r>
              <a:rPr lang="ru-RU" sz="2400" b="1">
                <a:solidFill>
                  <a:srgbClr val="00B050"/>
                </a:solidFill>
                <a:latin typeface="Calibri" pitchFamily="34" charset="0"/>
              </a:rPr>
              <a:t>v</a:t>
            </a:r>
            <a:r>
              <a:rPr lang="ru-RU" b="1">
                <a:latin typeface="Calibri" pitchFamily="34" charset="0"/>
              </a:rPr>
              <a:t>=4% </a:t>
            </a:r>
            <a:endParaRPr lang="ru-RU">
              <a:latin typeface="Calibri" pitchFamily="34" charset="0"/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3779838" y="4508500"/>
            <a:ext cx="860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 </a:t>
            </a:r>
            <a:r>
              <a:rPr lang="ru-RU" sz="2400" b="1">
                <a:solidFill>
                  <a:srgbClr val="00B050"/>
                </a:solidFill>
                <a:latin typeface="Calibri" pitchFamily="34" charset="0"/>
              </a:rPr>
              <a:t>v=6</a:t>
            </a:r>
            <a:r>
              <a:rPr lang="ru-RU" b="1">
                <a:latin typeface="Calibri" pitchFamily="34" charset="0"/>
              </a:rPr>
              <a:t>%</a:t>
            </a:r>
            <a:endParaRPr lang="ru-RU">
              <a:latin typeface="Calibri" pitchFamily="34" charset="0"/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684213" y="5084763"/>
            <a:ext cx="1974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67</a:t>
            </a:r>
            <a:r>
              <a:rPr lang="ru-RU" b="1">
                <a:latin typeface="Calibri" pitchFamily="34" charset="0"/>
              </a:rPr>
              <a:t>%+</a:t>
            </a:r>
            <a:r>
              <a:rPr lang="ru-RU" sz="2400" b="1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ru-RU" b="1">
                <a:latin typeface="Calibri" pitchFamily="34" charset="0"/>
              </a:rPr>
              <a:t>%+</a:t>
            </a:r>
            <a:r>
              <a:rPr lang="ru-RU" sz="2400" b="1">
                <a:solidFill>
                  <a:srgbClr val="00589A"/>
                </a:solidFill>
                <a:latin typeface="Calibri" pitchFamily="34" charset="0"/>
              </a:rPr>
              <a:t>z</a:t>
            </a:r>
            <a:r>
              <a:rPr lang="ru-RU" b="1">
                <a:latin typeface="Calibri" pitchFamily="34" charset="0"/>
              </a:rPr>
              <a:t>=100%</a:t>
            </a:r>
            <a:endParaRPr lang="ru-RU">
              <a:latin typeface="Calibri" pitchFamily="34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3132138" y="5084763"/>
            <a:ext cx="1008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589A"/>
                </a:solidFill>
                <a:latin typeface="Calibri" pitchFamily="34" charset="0"/>
              </a:rPr>
              <a:t> z=27</a:t>
            </a:r>
            <a:r>
              <a:rPr lang="ru-RU" b="1">
                <a:latin typeface="Calibri" pitchFamily="34" charset="0"/>
              </a:rPr>
              <a:t>%</a:t>
            </a:r>
            <a:endParaRPr lang="ru-RU">
              <a:latin typeface="Calibri" pitchFamily="34" charset="0"/>
            </a:endParaRP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4211638" y="5084763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Мама зарабатывает </a:t>
            </a:r>
            <a:r>
              <a:rPr lang="ru-RU" sz="2400" b="1">
                <a:solidFill>
                  <a:srgbClr val="00589A"/>
                </a:solidFill>
                <a:latin typeface="Calibri" pitchFamily="34" charset="0"/>
              </a:rPr>
              <a:t>27</a:t>
            </a:r>
            <a:r>
              <a:rPr lang="ru-RU" b="1">
                <a:latin typeface="Calibri" pitchFamily="34" charset="0"/>
              </a:rPr>
              <a:t>% от общего дохода</a:t>
            </a:r>
            <a:endParaRPr lang="ru-RU">
              <a:latin typeface="Calibri" pitchFamily="34" charset="0"/>
            </a:endParaRPr>
          </a:p>
        </p:txBody>
      </p:sp>
      <p:cxnSp>
        <p:nvCxnSpPr>
          <p:cNvPr id="62" name="Соединительная линия уступом 61"/>
          <p:cNvCxnSpPr/>
          <p:nvPr/>
        </p:nvCxnSpPr>
        <p:spPr>
          <a:xfrm flipV="1">
            <a:off x="900113" y="3429000"/>
            <a:ext cx="5688012" cy="115252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Управляющая кнопка: далее 58">
            <a:hlinkClick r:id="" action="ppaction://hlinkshowjump?jump=nextslide" highlightClick="1"/>
          </p:cNvPr>
          <p:cNvSpPr/>
          <p:nvPr/>
        </p:nvSpPr>
        <p:spPr>
          <a:xfrm>
            <a:off x="8101013" y="6524625"/>
            <a:ext cx="647700" cy="333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33" presetClass="emph" presetSubtype="0" fill="remove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000"/>
                            </p:stCondLst>
                            <p:childTnLst>
                              <p:par>
                                <p:cTn id="157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29" grpId="0" animBg="1"/>
      <p:bldP spid="29" grpId="1" animBg="1"/>
      <p:bldP spid="19" grpId="0" animBg="1"/>
      <p:bldP spid="19" grpId="1" animBg="1"/>
      <p:bldP spid="20" grpId="0" animBg="1"/>
      <p:bldP spid="20" grpId="1" animBg="1"/>
      <p:bldP spid="15" grpId="0"/>
      <p:bldP spid="16" grpId="0" build="allAtOnce"/>
      <p:bldP spid="17" grpId="0" build="allAtOnce"/>
      <p:bldP spid="18" grpId="0"/>
      <p:bldP spid="18" grpId="1"/>
      <p:bldP spid="21" grpId="0"/>
      <p:bldP spid="22" grpId="0" animBg="1"/>
      <p:bldP spid="23" grpId="0"/>
      <p:bldP spid="23" grpId="1"/>
      <p:bldP spid="23" grpId="2"/>
      <p:bldP spid="23" grpId="3"/>
      <p:bldP spid="24" grpId="0"/>
      <p:bldP spid="25" grpId="0"/>
      <p:bldP spid="28" grpId="0"/>
      <p:bldP spid="33" grpId="0"/>
      <p:bldP spid="34" grpId="0"/>
      <p:bldP spid="35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9" name="Freeform 35"/>
          <p:cNvSpPr>
            <a:spLocks/>
          </p:cNvSpPr>
          <p:nvPr/>
        </p:nvSpPr>
        <p:spPr bwMode="auto">
          <a:xfrm>
            <a:off x="203200" y="508000"/>
            <a:ext cx="8712200" cy="685800"/>
          </a:xfrm>
          <a:custGeom>
            <a:avLst/>
            <a:gdLst>
              <a:gd name="T0" fmla="*/ 215900 w 5488"/>
              <a:gd name="T1" fmla="*/ 330200 h 432"/>
              <a:gd name="T2" fmla="*/ 76200 w 5488"/>
              <a:gd name="T3" fmla="*/ 0 h 432"/>
              <a:gd name="T4" fmla="*/ 8712200 w 5488"/>
              <a:gd name="T5" fmla="*/ 12700 h 432"/>
              <a:gd name="T6" fmla="*/ 8483600 w 5488"/>
              <a:gd name="T7" fmla="*/ 330200 h 432"/>
              <a:gd name="T8" fmla="*/ 0 w 5488"/>
              <a:gd name="T9" fmla="*/ 342900 h 432"/>
              <a:gd name="T10" fmla="*/ 165100 w 5488"/>
              <a:gd name="T11" fmla="*/ 685800 h 432"/>
              <a:gd name="T12" fmla="*/ 6451599 w 5488"/>
              <a:gd name="T13" fmla="*/ 673100 h 432"/>
              <a:gd name="T14" fmla="*/ 6299199 w 5488"/>
              <a:gd name="T15" fmla="*/ 342900 h 4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88"/>
              <a:gd name="T25" fmla="*/ 0 h 432"/>
              <a:gd name="T26" fmla="*/ 5488 w 5488"/>
              <a:gd name="T27" fmla="*/ 432 h 4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88" h="432">
                <a:moveTo>
                  <a:pt x="136" y="208"/>
                </a:moveTo>
                <a:lnTo>
                  <a:pt x="48" y="0"/>
                </a:lnTo>
                <a:lnTo>
                  <a:pt x="5488" y="8"/>
                </a:lnTo>
                <a:lnTo>
                  <a:pt x="5344" y="208"/>
                </a:lnTo>
                <a:lnTo>
                  <a:pt x="0" y="216"/>
                </a:lnTo>
                <a:lnTo>
                  <a:pt x="104" y="432"/>
                </a:lnTo>
                <a:lnTo>
                  <a:pt x="4064" y="424"/>
                </a:lnTo>
                <a:lnTo>
                  <a:pt x="3968" y="216"/>
                </a:lnTo>
              </a:path>
            </a:pathLst>
          </a:custGeom>
          <a:solidFill>
            <a:srgbClr val="66FFFF">
              <a:alpha val="50980"/>
            </a:srgbClr>
          </a:solidFill>
          <a:ln w="9525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304800" y="442913"/>
            <a:ext cx="8686800" cy="1784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Calibri" pitchFamily="34" charset="0"/>
              </a:rPr>
              <a:t>Цена холодильника в магазине ежегодно уменьшается на одно и то же число процентов от предыдущей цены. Определите, на сколько процентов каждый год уменьшалась цена холодильника, если, выставленный на продажу за 20000 рублей, через два года был продан за 15842 рублей.</a:t>
            </a:r>
          </a:p>
        </p:txBody>
      </p:sp>
      <p:grpSp>
        <p:nvGrpSpPr>
          <p:cNvPr id="6150" name="Group 3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6170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1" name="Text Box 33"/>
          <p:cNvSpPr txBox="1">
            <a:spLocks noChangeArrowheads="1"/>
          </p:cNvSpPr>
          <p:nvPr/>
        </p:nvSpPr>
        <p:spPr bwMode="auto">
          <a:xfrm>
            <a:off x="609600" y="1524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b="1">
                <a:solidFill>
                  <a:srgbClr val="7030A0"/>
                </a:solidFill>
                <a:latin typeface="Calibri" pitchFamily="34" charset="0"/>
              </a:rPr>
              <a:t>B13 (№ 99569)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835150" y="3514725"/>
            <a:ext cx="1473200" cy="427038"/>
            <a:chOff x="616" y="2272"/>
            <a:chExt cx="928" cy="269"/>
          </a:xfrm>
        </p:grpSpPr>
        <p:sp>
          <p:nvSpPr>
            <p:cNvPr id="6169" name="Rectangle 39"/>
            <p:cNvSpPr>
              <a:spLocks noChangeArrowheads="1"/>
            </p:cNvSpPr>
            <p:nvPr/>
          </p:nvSpPr>
          <p:spPr bwMode="auto">
            <a:xfrm>
              <a:off x="616" y="2272"/>
              <a:ext cx="92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200">
                  <a:latin typeface="Calibri" pitchFamily="34" charset="0"/>
                </a:rPr>
                <a:t> </a:t>
              </a:r>
              <a:r>
                <a:rPr lang="en-US" sz="2200">
                  <a:latin typeface="Calibri" pitchFamily="34" charset="0"/>
                </a:rPr>
                <a:t>(1</a:t>
              </a:r>
              <a:r>
                <a:rPr lang="ru-RU" sz="2200">
                  <a:latin typeface="Calibri" pitchFamily="34" charset="0"/>
                </a:rPr>
                <a:t>–</a:t>
              </a:r>
              <a:r>
                <a:rPr lang="en-US" sz="2200">
                  <a:latin typeface="Calibri" pitchFamily="34" charset="0"/>
                </a:rPr>
                <a:t>0,01</a:t>
              </a:r>
              <a:r>
                <a:rPr lang="ru-RU" sz="2200">
                  <a:latin typeface="Calibri" pitchFamily="34" charset="0"/>
                </a:rPr>
                <a:t>х</a:t>
              </a:r>
              <a:r>
                <a:rPr lang="en-US" sz="2200">
                  <a:latin typeface="Calibri" pitchFamily="34" charset="0"/>
                </a:rPr>
                <a:t>)</a:t>
              </a:r>
              <a:r>
                <a:rPr lang="ru-RU" sz="2200">
                  <a:latin typeface="Calibri" pitchFamily="34" charset="0"/>
                </a:rPr>
                <a:t>  </a:t>
              </a:r>
            </a:p>
          </p:txBody>
        </p:sp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632" y="2352"/>
            <a:ext cx="120" cy="120"/>
          </p:xfrm>
          <a:graphic>
            <a:graphicData uri="http://schemas.openxmlformats.org/presentationml/2006/ole">
              <p:oleObj spid="_x0000_s6147" name="Формула" r:id="rId4" imgW="75960" imgH="75960" progId="Equation.3">
                <p:embed/>
              </p:oleObj>
            </a:graphicData>
          </a:graphic>
        </p:graphicFrame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3155950" y="3527425"/>
            <a:ext cx="1435100" cy="427038"/>
            <a:chOff x="1448" y="2280"/>
            <a:chExt cx="904" cy="269"/>
          </a:xfrm>
        </p:grpSpPr>
        <p:sp>
          <p:nvSpPr>
            <p:cNvPr id="6168" name="Rectangle 45"/>
            <p:cNvSpPr>
              <a:spLocks noChangeArrowheads="1"/>
            </p:cNvSpPr>
            <p:nvPr/>
          </p:nvSpPr>
          <p:spPr bwMode="auto">
            <a:xfrm>
              <a:off x="1472" y="2280"/>
              <a:ext cx="88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>
                  <a:latin typeface="Calibri" pitchFamily="34" charset="0"/>
                </a:rPr>
                <a:t>(1–0,01</a:t>
              </a:r>
              <a:r>
                <a:rPr lang="ru-RU" sz="2200">
                  <a:latin typeface="Calibri" pitchFamily="34" charset="0"/>
                </a:rPr>
                <a:t>х</a:t>
              </a:r>
              <a:r>
                <a:rPr lang="en-US" sz="2200">
                  <a:latin typeface="Calibri" pitchFamily="34" charset="0"/>
                </a:rPr>
                <a:t>)</a:t>
              </a:r>
              <a:endParaRPr lang="ru-RU" sz="2200">
                <a:latin typeface="Calibri" pitchFamily="34" charset="0"/>
              </a:endParaRPr>
            </a:p>
          </p:txBody>
        </p:sp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1448" y="2360"/>
            <a:ext cx="120" cy="120"/>
          </p:xfrm>
          <a:graphic>
            <a:graphicData uri="http://schemas.openxmlformats.org/presentationml/2006/ole">
              <p:oleObj spid="_x0000_s6146" name="Формула" r:id="rId5" imgW="75960" imgH="75960" progId="Equation.3">
                <p:embed/>
              </p:oleObj>
            </a:graphicData>
          </a:graphic>
        </p:graphicFrame>
      </p:grp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628650" y="3394075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20000</a:t>
            </a:r>
            <a:endParaRPr lang="ru-RU" sz="2200">
              <a:latin typeface="+mn-lt"/>
              <a:cs typeface="+mn-cs"/>
            </a:endParaRPr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4997450" y="3387725"/>
            <a:ext cx="142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15842</a:t>
            </a:r>
            <a:endParaRPr lang="ru-RU" sz="2200">
              <a:latin typeface="+mn-lt"/>
              <a:cs typeface="+mn-cs"/>
            </a:endParaRPr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323850" y="27813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rgbClr val="6600CC"/>
                </a:solidFill>
                <a:latin typeface="+mn-lt"/>
                <a:cs typeface="+mn-cs"/>
              </a:rPr>
              <a:t>стоимость через два года после последовательного понижения на  </a:t>
            </a: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х</a:t>
            </a:r>
            <a:r>
              <a:rPr lang="ru-RU" sz="800" b="1" i="1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>
                <a:solidFill>
                  <a:srgbClr val="6600CC"/>
                </a:solidFill>
                <a:latin typeface="+mn-lt"/>
                <a:cs typeface="+mn-cs"/>
              </a:rPr>
              <a:t>%, </a:t>
            </a: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5048250" y="29210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00CC"/>
                </a:solidFill>
                <a:latin typeface="Calibri" pitchFamily="34" charset="0"/>
              </a:rPr>
              <a:t>стоимость через два года</a:t>
            </a:r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4514850" y="3419475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=</a:t>
            </a:r>
            <a:endParaRPr lang="ru-RU" sz="2200">
              <a:latin typeface="+mn-lt"/>
              <a:cs typeface="+mn-cs"/>
            </a:endParaRPr>
          </a:p>
        </p:txBody>
      </p:sp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684213" y="4175125"/>
            <a:ext cx="36004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Calibri" pitchFamily="34" charset="0"/>
              </a:rPr>
              <a:t>20000·(1-0,01х)²=15842</a:t>
            </a:r>
          </a:p>
        </p:txBody>
      </p:sp>
      <p:sp>
        <p:nvSpPr>
          <p:cNvPr id="21560" name="Rectangle 56"/>
          <p:cNvSpPr>
            <a:spLocks noChangeArrowheads="1"/>
          </p:cNvSpPr>
          <p:nvPr/>
        </p:nvSpPr>
        <p:spPr bwMode="auto">
          <a:xfrm>
            <a:off x="381000" y="220980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20000</a:t>
            </a:r>
            <a:r>
              <a:rPr lang="ru-RU" dirty="0">
                <a:latin typeface="+mn-lt"/>
                <a:cs typeface="+mn-cs"/>
              </a:rPr>
              <a:t> – первоначальная стоимость холодильника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3995738" y="4076700"/>
            <a:ext cx="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3995738" y="4149725"/>
            <a:ext cx="1047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:20000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755650" y="4724400"/>
            <a:ext cx="2498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(1-0,01х)²= 0,7921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900113" y="5229225"/>
            <a:ext cx="1960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1-0,01х = 0,89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1116013" y="6165850"/>
            <a:ext cx="957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х = 11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971550" y="5732463"/>
            <a:ext cx="171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0,01х = 0,11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6" name="Управляющая кнопка: далее 55">
            <a:hlinkClick r:id="" action="ppaction://hlinkshowjump?jump=nextslide" highlightClick="1"/>
          </p:cNvPr>
          <p:cNvSpPr/>
          <p:nvPr/>
        </p:nvSpPr>
        <p:spPr>
          <a:xfrm>
            <a:off x="8101013" y="6524625"/>
            <a:ext cx="647700" cy="333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9" grpId="0" animBg="1"/>
      <p:bldP spid="21551" grpId="0"/>
      <p:bldP spid="21552" grpId="0"/>
      <p:bldP spid="21553" grpId="0"/>
      <p:bldP spid="21554" grpId="0"/>
      <p:bldP spid="21555" grpId="0"/>
      <p:bldP spid="21559" grpId="0"/>
      <p:bldP spid="21560" grpId="0"/>
      <p:bldP spid="51" grpId="0"/>
      <p:bldP spid="52" grpId="0"/>
      <p:bldP spid="53" grpId="0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7195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9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2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609600" y="152400"/>
            <a:ext cx="350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latin typeface="+mn-lt"/>
                <a:cs typeface="+mn-cs"/>
              </a:rPr>
              <a:t>Прототип задания </a:t>
            </a:r>
            <a:r>
              <a:rPr lang="en-US" b="1" dirty="0">
                <a:solidFill>
                  <a:srgbClr val="7030A0"/>
                </a:solidFill>
                <a:latin typeface="+mn-lt"/>
                <a:cs typeface="+mn-cs"/>
              </a:rPr>
              <a:t>B13 (№ 99570)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381000" y="3124200"/>
            <a:ext cx="1185863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Митя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Антон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Гоша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Борис</a:t>
            </a: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1587500" y="1117600"/>
            <a:ext cx="9620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42000</a:t>
            </a: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1765300" y="774700"/>
            <a:ext cx="1117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200000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1435100" y="4038600"/>
            <a:ext cx="914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816100" y="3784600"/>
            <a:ext cx="596900" cy="482600"/>
            <a:chOff x="1144" y="2384"/>
            <a:chExt cx="376" cy="304"/>
          </a:xfrm>
        </p:grpSpPr>
        <p:sp>
          <p:nvSpPr>
            <p:cNvPr id="7193" name="Freeform 40"/>
            <p:cNvSpPr>
              <a:spLocks/>
            </p:cNvSpPr>
            <p:nvPr/>
          </p:nvSpPr>
          <p:spPr bwMode="auto">
            <a:xfrm>
              <a:off x="1144" y="2384"/>
              <a:ext cx="320" cy="96"/>
            </a:xfrm>
            <a:custGeom>
              <a:avLst/>
              <a:gdLst>
                <a:gd name="T0" fmla="*/ 0 w 320"/>
                <a:gd name="T1" fmla="*/ 96 h 96"/>
                <a:gd name="T2" fmla="*/ 320 w 320"/>
                <a:gd name="T3" fmla="*/ 0 h 96"/>
                <a:gd name="T4" fmla="*/ 0 60000 65536"/>
                <a:gd name="T5" fmla="*/ 0 60000 65536"/>
                <a:gd name="T6" fmla="*/ 0 w 320"/>
                <a:gd name="T7" fmla="*/ 0 h 96"/>
                <a:gd name="T8" fmla="*/ 320 w 320"/>
                <a:gd name="T9" fmla="*/ 96 h 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0" h="96">
                  <a:moveTo>
                    <a:pt x="0" y="96"/>
                  </a:moveTo>
                  <a:lnTo>
                    <a:pt x="320" y="0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Freeform 41"/>
            <p:cNvSpPr>
              <a:spLocks/>
            </p:cNvSpPr>
            <p:nvPr/>
          </p:nvSpPr>
          <p:spPr bwMode="auto">
            <a:xfrm>
              <a:off x="1200" y="2592"/>
              <a:ext cx="320" cy="96"/>
            </a:xfrm>
            <a:custGeom>
              <a:avLst/>
              <a:gdLst>
                <a:gd name="T0" fmla="*/ 0 w 320"/>
                <a:gd name="T1" fmla="*/ 96 h 96"/>
                <a:gd name="T2" fmla="*/ 320 w 320"/>
                <a:gd name="T3" fmla="*/ 0 h 96"/>
                <a:gd name="T4" fmla="*/ 0 60000 65536"/>
                <a:gd name="T5" fmla="*/ 0 60000 65536"/>
                <a:gd name="T6" fmla="*/ 0 w 320"/>
                <a:gd name="T7" fmla="*/ 0 h 96"/>
                <a:gd name="T8" fmla="*/ 320 w 320"/>
                <a:gd name="T9" fmla="*/ 96 h 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0" h="96">
                  <a:moveTo>
                    <a:pt x="0" y="96"/>
                  </a:moveTo>
                  <a:lnTo>
                    <a:pt x="320" y="0"/>
                  </a:ln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2349500" y="3657600"/>
            <a:ext cx="892175" cy="757238"/>
            <a:chOff x="1480" y="2304"/>
            <a:chExt cx="562" cy="477"/>
          </a:xfrm>
        </p:grpSpPr>
        <p:sp>
          <p:nvSpPr>
            <p:cNvPr id="7189" name="Rectangle 43"/>
            <p:cNvSpPr>
              <a:spLocks noChangeArrowheads="1"/>
            </p:cNvSpPr>
            <p:nvPr/>
          </p:nvSpPr>
          <p:spPr bwMode="auto">
            <a:xfrm>
              <a:off x="1672" y="2304"/>
              <a:ext cx="31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200">
                  <a:latin typeface="Calibri" pitchFamily="34" charset="0"/>
                </a:rPr>
                <a:t>21</a:t>
              </a:r>
            </a:p>
          </p:txBody>
        </p:sp>
        <p:sp>
          <p:nvSpPr>
            <p:cNvPr id="7190" name="Rectangle 44"/>
            <p:cNvSpPr>
              <a:spLocks noChangeArrowheads="1"/>
            </p:cNvSpPr>
            <p:nvPr/>
          </p:nvSpPr>
          <p:spPr bwMode="auto">
            <a:xfrm>
              <a:off x="1632" y="2512"/>
              <a:ext cx="4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200">
                  <a:latin typeface="Calibri" pitchFamily="34" charset="0"/>
                </a:rPr>
                <a:t>100</a:t>
              </a:r>
            </a:p>
          </p:txBody>
        </p:sp>
        <p:sp>
          <p:nvSpPr>
            <p:cNvPr id="7191" name="Freeform 45"/>
            <p:cNvSpPr>
              <a:spLocks/>
            </p:cNvSpPr>
            <p:nvPr/>
          </p:nvSpPr>
          <p:spPr bwMode="auto">
            <a:xfrm>
              <a:off x="1672" y="2544"/>
              <a:ext cx="320" cy="1"/>
            </a:xfrm>
            <a:custGeom>
              <a:avLst/>
              <a:gdLst>
                <a:gd name="T0" fmla="*/ 0 w 320"/>
                <a:gd name="T1" fmla="*/ 0 h 1"/>
                <a:gd name="T2" fmla="*/ 320 w 320"/>
                <a:gd name="T3" fmla="*/ 0 h 1"/>
                <a:gd name="T4" fmla="*/ 0 60000 65536"/>
                <a:gd name="T5" fmla="*/ 0 60000 65536"/>
                <a:gd name="T6" fmla="*/ 0 w 320"/>
                <a:gd name="T7" fmla="*/ 0 h 1"/>
                <a:gd name="T8" fmla="*/ 320 w 3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0" h="1">
                  <a:moveTo>
                    <a:pt x="0" y="0"/>
                  </a:moveTo>
                  <a:lnTo>
                    <a:pt x="32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Text Box 46"/>
            <p:cNvSpPr txBox="1">
              <a:spLocks noChangeArrowheads="1"/>
            </p:cNvSpPr>
            <p:nvPr/>
          </p:nvSpPr>
          <p:spPr bwMode="auto">
            <a:xfrm>
              <a:off x="1480" y="2432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3124200" y="3810000"/>
            <a:ext cx="9842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>
                <a:latin typeface="+mn-lt"/>
                <a:cs typeface="+mn-cs"/>
              </a:rPr>
              <a:t>= </a:t>
            </a:r>
            <a:r>
              <a:rPr lang="ru-RU" sz="2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21%</a:t>
            </a: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4737100" y="1117600"/>
            <a:ext cx="728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0,12</a:t>
            </a:r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3105150" y="4495800"/>
            <a:ext cx="9842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>
                <a:latin typeface="+mn-lt"/>
                <a:cs typeface="+mn-cs"/>
              </a:rPr>
              <a:t>= </a:t>
            </a:r>
            <a:r>
              <a:rPr lang="ru-RU" sz="2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12%</a:t>
            </a:r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1435100" y="5130800"/>
            <a:ext cx="43862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>
                <a:latin typeface="+mn-lt"/>
                <a:cs typeface="+mn-cs"/>
              </a:rPr>
              <a:t>100% – 14% – 21% – 12% = </a:t>
            </a:r>
            <a:r>
              <a:rPr lang="ru-RU" sz="22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53%</a:t>
            </a:r>
          </a:p>
        </p:txBody>
      </p:sp>
      <p:graphicFrame>
        <p:nvGraphicFramePr>
          <p:cNvPr id="23603" name="Object 2"/>
          <p:cNvGraphicFramePr>
            <a:graphicFrameLocks noChangeAspect="1"/>
          </p:cNvGraphicFramePr>
          <p:nvPr/>
        </p:nvGraphicFramePr>
        <p:xfrm>
          <a:off x="457200" y="5791200"/>
          <a:ext cx="4114800" cy="523875"/>
        </p:xfrm>
        <a:graphic>
          <a:graphicData uri="http://schemas.openxmlformats.org/presentationml/2006/ole">
            <p:oleObj spid="_x0000_s7170" name="Формула" r:id="rId4" imgW="1473120" imgH="203040" progId="Equation.3">
              <p:embed/>
            </p:oleObj>
          </a:graphicData>
        </a:graphic>
      </p:graphicFrame>
      <p:sp>
        <p:nvSpPr>
          <p:cNvPr id="23606" name="Freeform 54"/>
          <p:cNvSpPr>
            <a:spLocks/>
          </p:cNvSpPr>
          <p:nvPr/>
        </p:nvSpPr>
        <p:spPr bwMode="auto">
          <a:xfrm>
            <a:off x="228600" y="2171700"/>
            <a:ext cx="8788400" cy="685800"/>
          </a:xfrm>
          <a:custGeom>
            <a:avLst/>
            <a:gdLst>
              <a:gd name="T0" fmla="*/ 0 w 5536"/>
              <a:gd name="T1" fmla="*/ 330200 h 432"/>
              <a:gd name="T2" fmla="*/ 165100 w 5536"/>
              <a:gd name="T3" fmla="*/ 673100 h 432"/>
              <a:gd name="T4" fmla="*/ 5219700 w 5536"/>
              <a:gd name="T5" fmla="*/ 685800 h 432"/>
              <a:gd name="T6" fmla="*/ 5118100 w 5536"/>
              <a:gd name="T7" fmla="*/ 317500 h 432"/>
              <a:gd name="T8" fmla="*/ 8648700 w 5536"/>
              <a:gd name="T9" fmla="*/ 342900 h 432"/>
              <a:gd name="T10" fmla="*/ 8788400 w 5536"/>
              <a:gd name="T11" fmla="*/ 0 h 432"/>
              <a:gd name="T12" fmla="*/ 5321300 w 5536"/>
              <a:gd name="T13" fmla="*/ 0 h 432"/>
              <a:gd name="T14" fmla="*/ 5435600 w 5536"/>
              <a:gd name="T15" fmla="*/ 330200 h 4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36"/>
              <a:gd name="T25" fmla="*/ 0 h 432"/>
              <a:gd name="T26" fmla="*/ 5536 w 5536"/>
              <a:gd name="T27" fmla="*/ 432 h 4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36" h="432">
                <a:moveTo>
                  <a:pt x="0" y="208"/>
                </a:moveTo>
                <a:lnTo>
                  <a:pt x="104" y="424"/>
                </a:lnTo>
                <a:lnTo>
                  <a:pt x="3288" y="432"/>
                </a:lnTo>
                <a:lnTo>
                  <a:pt x="3224" y="200"/>
                </a:lnTo>
                <a:lnTo>
                  <a:pt x="5448" y="216"/>
                </a:lnTo>
                <a:lnTo>
                  <a:pt x="5536" y="0"/>
                </a:lnTo>
                <a:lnTo>
                  <a:pt x="3352" y="0"/>
                </a:lnTo>
                <a:lnTo>
                  <a:pt x="3424" y="208"/>
                </a:lnTo>
              </a:path>
            </a:pathLst>
          </a:custGeom>
          <a:solidFill>
            <a:srgbClr val="66FFFF">
              <a:alpha val="50980"/>
            </a:srgbClr>
          </a:solidFill>
          <a:ln w="9525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8" name="Freeform 56"/>
          <p:cNvSpPr>
            <a:spLocks/>
          </p:cNvSpPr>
          <p:nvPr/>
        </p:nvSpPr>
        <p:spPr bwMode="auto">
          <a:xfrm>
            <a:off x="152400" y="1447800"/>
            <a:ext cx="5575300" cy="406400"/>
          </a:xfrm>
          <a:custGeom>
            <a:avLst/>
            <a:gdLst>
              <a:gd name="T0" fmla="*/ 0 w 3512"/>
              <a:gd name="T1" fmla="*/ 25400 h 256"/>
              <a:gd name="T2" fmla="*/ 165100 w 3512"/>
              <a:gd name="T3" fmla="*/ 368300 h 256"/>
              <a:gd name="T4" fmla="*/ 5575300 w 3512"/>
              <a:gd name="T5" fmla="*/ 406400 h 256"/>
              <a:gd name="T6" fmla="*/ 5435600 w 3512"/>
              <a:gd name="T7" fmla="*/ 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512"/>
              <a:gd name="T13" fmla="*/ 0 h 256"/>
              <a:gd name="T14" fmla="*/ 3512 w 351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12" h="256">
                <a:moveTo>
                  <a:pt x="0" y="16"/>
                </a:moveTo>
                <a:lnTo>
                  <a:pt x="104" y="232"/>
                </a:lnTo>
                <a:lnTo>
                  <a:pt x="3512" y="256"/>
                </a:lnTo>
                <a:lnTo>
                  <a:pt x="3424" y="0"/>
                </a:lnTo>
              </a:path>
            </a:pathLst>
          </a:custGeom>
          <a:solidFill>
            <a:srgbClr val="FFFF00">
              <a:alpha val="50980"/>
            </a:srgb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5" name="Text Box 2"/>
          <p:cNvSpPr txBox="1">
            <a:spLocks noChangeArrowheads="1"/>
          </p:cNvSpPr>
          <p:nvPr/>
        </p:nvSpPr>
        <p:spPr bwMode="auto">
          <a:xfrm>
            <a:off x="304800" y="442913"/>
            <a:ext cx="8686800" cy="24622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Calibri" pitchFamily="34" charset="0"/>
              </a:rPr>
              <a:t>Митя, Антон, Гоша и Борис учредили компанию с уставным капиталом 200000 рублей. Митя внес 14% уставного капитала, Антон  — 42000 рублей, Гоша  — 0,12 уставного капитала, а оставшуюся часть капитала внес Борис. Учредители договорились делить ежегодную прибыль пропорционально внесенному в уставной капитал вкладу. Какая сумма от прибыли 1000000 рублей причитается Борису? Ответ дайте в рублях.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5270500" y="762000"/>
            <a:ext cx="7429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14%</a:t>
            </a:r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1692275" y="6237288"/>
            <a:ext cx="2655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589A"/>
                </a:solidFill>
                <a:latin typeface="Calibri" pitchFamily="34" charset="0"/>
              </a:rPr>
              <a:t>Второй способ решения:</a:t>
            </a:r>
            <a:endParaRPr lang="ru-RU">
              <a:solidFill>
                <a:srgbClr val="00589A"/>
              </a:solidFill>
              <a:latin typeface="Calibri" pitchFamily="34" charset="0"/>
            </a:endParaRPr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8101013" y="6524625"/>
            <a:ext cx="647700" cy="333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L -0.15833 0.28889 L -0.20729 0.35602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7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6667 L -0.01667 0.36667 " pathEditMode="relative" ptsTypes="AAA">
                                      <p:cBhvr>
                                        <p:cTn id="21" dur="2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 0.44445 L -0.05 0.47778 " pathEditMode="relative" ptsTypes="AAA">
                                      <p:cBhvr>
                                        <p:cTn id="31" dur="2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25 0.45556 L -0.25642 0.49676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6" grpId="0"/>
      <p:bldP spid="23588" grpId="0"/>
      <p:bldP spid="23588" grpId="1"/>
      <p:bldP spid="23589" grpId="0"/>
      <p:bldP spid="23589" grpId="1"/>
      <p:bldP spid="23590" grpId="0" animBg="1"/>
      <p:bldP spid="23599" grpId="0"/>
      <p:bldP spid="23600" grpId="0"/>
      <p:bldP spid="23600" grpId="1"/>
      <p:bldP spid="23601" grpId="0"/>
      <p:bldP spid="23602" grpId="0"/>
      <p:bldP spid="23606" grpId="0" animBg="1"/>
      <p:bldP spid="23608" grpId="0" animBg="1"/>
      <p:bldP spid="23587" grpId="0"/>
      <p:bldP spid="23587" grpId="1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468313" y="1341438"/>
            <a:ext cx="1943100" cy="3587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63713" y="981075"/>
            <a:ext cx="1008062" cy="431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611188" y="188913"/>
            <a:ext cx="3505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latin typeface="+mn-lt"/>
                <a:cs typeface="+mn-cs"/>
              </a:rPr>
              <a:t>Прототип задания </a:t>
            </a:r>
            <a:r>
              <a:rPr lang="en-US" b="1" dirty="0">
                <a:solidFill>
                  <a:srgbClr val="7030A0"/>
                </a:solidFill>
                <a:latin typeface="+mn-lt"/>
                <a:cs typeface="+mn-cs"/>
              </a:rPr>
              <a:t>B13 (№ 99570)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755650" y="4797425"/>
            <a:ext cx="4651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Гоша внес  0,12 уставного капитала . Это 12%</a:t>
            </a:r>
          </a:p>
        </p:txBody>
      </p:sp>
      <p:sp>
        <p:nvSpPr>
          <p:cNvPr id="6" name="Freeform 54"/>
          <p:cNvSpPr>
            <a:spLocks/>
          </p:cNvSpPr>
          <p:nvPr/>
        </p:nvSpPr>
        <p:spPr bwMode="auto">
          <a:xfrm>
            <a:off x="355600" y="2387600"/>
            <a:ext cx="8788400" cy="685800"/>
          </a:xfrm>
          <a:custGeom>
            <a:avLst/>
            <a:gdLst>
              <a:gd name="T0" fmla="*/ 0 w 5536"/>
              <a:gd name="T1" fmla="*/ 330200 h 432"/>
              <a:gd name="T2" fmla="*/ 165100 w 5536"/>
              <a:gd name="T3" fmla="*/ 673100 h 432"/>
              <a:gd name="T4" fmla="*/ 5219700 w 5536"/>
              <a:gd name="T5" fmla="*/ 685800 h 432"/>
              <a:gd name="T6" fmla="*/ 5118100 w 5536"/>
              <a:gd name="T7" fmla="*/ 317500 h 432"/>
              <a:gd name="T8" fmla="*/ 8648700 w 5536"/>
              <a:gd name="T9" fmla="*/ 342900 h 432"/>
              <a:gd name="T10" fmla="*/ 8788400 w 5536"/>
              <a:gd name="T11" fmla="*/ 0 h 432"/>
              <a:gd name="T12" fmla="*/ 5321300 w 5536"/>
              <a:gd name="T13" fmla="*/ 0 h 432"/>
              <a:gd name="T14" fmla="*/ 5435600 w 5536"/>
              <a:gd name="T15" fmla="*/ 330200 h 4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36"/>
              <a:gd name="T25" fmla="*/ 0 h 432"/>
              <a:gd name="T26" fmla="*/ 5536 w 5536"/>
              <a:gd name="T27" fmla="*/ 432 h 4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36" h="432">
                <a:moveTo>
                  <a:pt x="0" y="208"/>
                </a:moveTo>
                <a:lnTo>
                  <a:pt x="104" y="424"/>
                </a:lnTo>
                <a:lnTo>
                  <a:pt x="3288" y="432"/>
                </a:lnTo>
                <a:lnTo>
                  <a:pt x="3224" y="200"/>
                </a:lnTo>
                <a:lnTo>
                  <a:pt x="5448" y="216"/>
                </a:lnTo>
                <a:lnTo>
                  <a:pt x="5536" y="0"/>
                </a:lnTo>
                <a:lnTo>
                  <a:pt x="3352" y="0"/>
                </a:lnTo>
                <a:lnTo>
                  <a:pt x="3424" y="208"/>
                </a:lnTo>
              </a:path>
            </a:pathLst>
          </a:custGeom>
          <a:solidFill>
            <a:srgbClr val="66FFFF">
              <a:alpha val="50980"/>
            </a:srgbClr>
          </a:solidFill>
          <a:ln w="9525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56"/>
          <p:cNvSpPr>
            <a:spLocks/>
          </p:cNvSpPr>
          <p:nvPr/>
        </p:nvSpPr>
        <p:spPr bwMode="auto">
          <a:xfrm>
            <a:off x="279400" y="1663700"/>
            <a:ext cx="5575300" cy="406400"/>
          </a:xfrm>
          <a:custGeom>
            <a:avLst/>
            <a:gdLst>
              <a:gd name="T0" fmla="*/ 0 w 3512"/>
              <a:gd name="T1" fmla="*/ 25400 h 256"/>
              <a:gd name="T2" fmla="*/ 165100 w 3512"/>
              <a:gd name="T3" fmla="*/ 368300 h 256"/>
              <a:gd name="T4" fmla="*/ 5575300 w 3512"/>
              <a:gd name="T5" fmla="*/ 406400 h 256"/>
              <a:gd name="T6" fmla="*/ 5435600 w 3512"/>
              <a:gd name="T7" fmla="*/ 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512"/>
              <a:gd name="T13" fmla="*/ 0 h 256"/>
              <a:gd name="T14" fmla="*/ 3512 w 351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12" h="256">
                <a:moveTo>
                  <a:pt x="0" y="16"/>
                </a:moveTo>
                <a:lnTo>
                  <a:pt x="104" y="232"/>
                </a:lnTo>
                <a:lnTo>
                  <a:pt x="3512" y="256"/>
                </a:lnTo>
                <a:lnTo>
                  <a:pt x="3424" y="0"/>
                </a:lnTo>
              </a:path>
            </a:pathLst>
          </a:custGeom>
          <a:solidFill>
            <a:srgbClr val="FFFF00">
              <a:alpha val="50980"/>
            </a:srgb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Text Box 2"/>
          <p:cNvSpPr txBox="1">
            <a:spLocks noChangeArrowheads="1"/>
          </p:cNvSpPr>
          <p:nvPr/>
        </p:nvSpPr>
        <p:spPr bwMode="auto">
          <a:xfrm>
            <a:off x="457200" y="620713"/>
            <a:ext cx="8686800" cy="24622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Calibri" pitchFamily="34" charset="0"/>
              </a:rPr>
              <a:t>Митя, Антон, Гоша и Борис учредили компанию с уставным капиталом 200000 рублей. Митя внес 14% уставного капитала, Антон  — 42000 рублей, Гоша  — 0,12 уставного капитала, а оставшуюся часть капитала внес Борис. Учредители договорились делить ежегодную прибыль пропорционально внесенному в уставной капитал вкладу. Какая сумма от прибыли 1000000 рублей причитается Борису? Ответ дайте в рублях.</a:t>
            </a:r>
          </a:p>
        </p:txBody>
      </p:sp>
      <p:grpSp>
        <p:nvGrpSpPr>
          <p:cNvPr id="8202" name="Group 3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8217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971550" y="3284538"/>
            <a:ext cx="1871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20000   -  100%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971550" y="3644900"/>
            <a:ext cx="153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42000   -    х% </a:t>
            </a:r>
            <a:endParaRPr lang="ru-RU">
              <a:latin typeface="Calibri" pitchFamily="34" charset="0"/>
            </a:endParaRPr>
          </a:p>
        </p:txBody>
      </p:sp>
      <p:sp>
        <p:nvSpPr>
          <p:cNvPr id="23" name="Счетверенная стрелка 22"/>
          <p:cNvSpPr/>
          <p:nvPr/>
        </p:nvSpPr>
        <p:spPr>
          <a:xfrm rot="2647296">
            <a:off x="1531938" y="3340100"/>
            <a:ext cx="614362" cy="617538"/>
          </a:xfrm>
          <a:prstGeom prst="quadArrow">
            <a:avLst>
              <a:gd name="adj1" fmla="val 2110"/>
              <a:gd name="adj2" fmla="val 3823"/>
              <a:gd name="adj3" fmla="val 2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55650" y="4076700"/>
            <a:ext cx="1731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Митя внес 14% 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2987675" y="3429000"/>
          <a:ext cx="2592388" cy="504825"/>
        </p:xfrm>
        <a:graphic>
          <a:graphicData uri="http://schemas.openxmlformats.org/presentationml/2006/ole">
            <p:oleObj spid="_x0000_s8194" name="Формула" r:id="rId3" imgW="2412720" imgH="545760" progId="Equation.3">
              <p:embed/>
            </p:oleObj>
          </a:graphicData>
        </a:graphic>
      </p:graphicFrame>
      <p:sp>
        <p:nvSpPr>
          <p:cNvPr id="26" name="Скругленный прямоугольник 25"/>
          <p:cNvSpPr/>
          <p:nvPr/>
        </p:nvSpPr>
        <p:spPr>
          <a:xfrm>
            <a:off x="5003800" y="981075"/>
            <a:ext cx="720725" cy="431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755650" y="4437063"/>
            <a:ext cx="174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Антон внес 21%</a:t>
            </a:r>
            <a:endParaRPr lang="ru-RU">
              <a:latin typeface="Calibri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32363" y="3429000"/>
            <a:ext cx="792162" cy="50482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27538" y="1341438"/>
            <a:ext cx="649287" cy="3587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84213" y="5157788"/>
            <a:ext cx="6870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Тогда Борис внес:  100% - 14% -21% -12% = 53%  уставного капитала </a:t>
            </a:r>
            <a:endParaRPr lang="ru-RU">
              <a:latin typeface="Calibri" pitchFamily="34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684213" y="5589588"/>
            <a:ext cx="670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 Таким образом от прибыли 1000000 рублей Борису причитается</a:t>
            </a:r>
            <a:endParaRPr lang="ru-RU">
              <a:latin typeface="Calibri" pitchFamily="34" charset="0"/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755650" y="6021388"/>
            <a:ext cx="336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1000000 · 0,53 = 530000(рублей)</a:t>
            </a:r>
            <a:endParaRPr lang="ru-RU">
              <a:latin typeface="Calibri" pitchFamily="34" charset="0"/>
            </a:endParaRPr>
          </a:p>
        </p:txBody>
      </p:sp>
      <p:sp>
        <p:nvSpPr>
          <p:cNvPr id="33" name="Прямоугольная выноска 32"/>
          <p:cNvSpPr/>
          <p:nvPr/>
        </p:nvSpPr>
        <p:spPr>
          <a:xfrm>
            <a:off x="5651500" y="4508500"/>
            <a:ext cx="1008063" cy="576263"/>
          </a:xfrm>
          <a:prstGeom prst="wedgeRectCallout">
            <a:avLst>
              <a:gd name="adj1" fmla="val -98316"/>
              <a:gd name="adj2" fmla="val 8402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5867400" y="4581525"/>
            <a:ext cx="595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0,53</a:t>
            </a:r>
            <a:endParaRPr lang="ru-RU">
              <a:latin typeface="Calibri" pitchFamily="34" charset="0"/>
            </a:endParaRPr>
          </a:p>
        </p:txBody>
      </p:sp>
      <p:sp>
        <p:nvSpPr>
          <p:cNvPr id="56" name="Управляющая кнопка: далее 55">
            <a:hlinkClick r:id="" action="ppaction://hlinkshowjump?jump=nextslide" highlightClick="1"/>
          </p:cNvPr>
          <p:cNvSpPr/>
          <p:nvPr/>
        </p:nvSpPr>
        <p:spPr>
          <a:xfrm>
            <a:off x="8316913" y="6524625"/>
            <a:ext cx="647700" cy="333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0" grpId="0" animBg="1"/>
      <p:bldP spid="20" grpId="1" animBg="1"/>
      <p:bldP spid="5" grpId="0"/>
      <p:bldP spid="6" grpId="0" animBg="1"/>
      <p:bldP spid="7" grpId="0" animBg="1"/>
      <p:bldP spid="19" grpId="0"/>
      <p:bldP spid="22" grpId="0"/>
      <p:bldP spid="24" grpId="0"/>
      <p:bldP spid="26" grpId="0" animBg="1"/>
      <p:bldP spid="27" grpId="0"/>
      <p:bldP spid="28" grpId="0" animBg="1"/>
      <p:bldP spid="29" grpId="0" animBg="1"/>
      <p:bldP spid="30" grpId="0"/>
      <p:bldP spid="31" grpId="0"/>
      <p:bldP spid="33" grpId="0" animBg="1"/>
      <p:bldP spid="33" grpId="1" animBg="1"/>
      <p:bldP spid="34" grpId="0"/>
      <p:bldP spid="3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7" name="Oval 69"/>
          <p:cNvSpPr>
            <a:spLocks noChangeArrowheads="1"/>
          </p:cNvSpPr>
          <p:nvPr/>
        </p:nvSpPr>
        <p:spPr bwMode="auto">
          <a:xfrm>
            <a:off x="6248400" y="4724400"/>
            <a:ext cx="2895600" cy="1981200"/>
          </a:xfrm>
          <a:prstGeom prst="ellipse">
            <a:avLst/>
          </a:prstGeom>
          <a:solidFill>
            <a:srgbClr val="FF3300">
              <a:alpha val="32156"/>
            </a:srgbClr>
          </a:solidFill>
          <a:ln w="9525">
            <a:solidFill>
              <a:srgbClr val="000000">
                <a:alpha val="50980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1036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088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9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0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1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2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3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4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5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46100" y="6427788"/>
            <a:ext cx="287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Увеличение на процент</a:t>
            </a:r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533400" y="76200"/>
            <a:ext cx="18589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Повторение</a:t>
            </a:r>
          </a:p>
        </p:txBody>
      </p:sp>
      <p:sp>
        <p:nvSpPr>
          <p:cNvPr id="12344" name="Rectangle 56"/>
          <p:cNvSpPr>
            <a:spLocks noChangeArrowheads="1"/>
          </p:cNvSpPr>
          <p:nvPr/>
        </p:nvSpPr>
        <p:spPr bwMode="auto">
          <a:xfrm>
            <a:off x="2209800" y="584200"/>
            <a:ext cx="15986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Проценты</a:t>
            </a:r>
          </a:p>
        </p:txBody>
      </p:sp>
      <p:sp>
        <p:nvSpPr>
          <p:cNvPr id="12345" name="Rectangle 57"/>
          <p:cNvSpPr>
            <a:spLocks noChangeArrowheads="1"/>
          </p:cNvSpPr>
          <p:nvPr/>
        </p:nvSpPr>
        <p:spPr bwMode="auto">
          <a:xfrm>
            <a:off x="7010400" y="508000"/>
            <a:ext cx="1000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Часть</a:t>
            </a:r>
          </a:p>
        </p:txBody>
      </p:sp>
      <p:graphicFrame>
        <p:nvGraphicFramePr>
          <p:cNvPr id="12347" name="Object 2"/>
          <p:cNvGraphicFramePr>
            <a:graphicFrameLocks noChangeAspect="1"/>
          </p:cNvGraphicFramePr>
          <p:nvPr/>
        </p:nvGraphicFramePr>
        <p:xfrm>
          <a:off x="6781800" y="1303338"/>
          <a:ext cx="1905000" cy="881062"/>
        </p:xfrm>
        <a:graphic>
          <a:graphicData uri="http://schemas.openxmlformats.org/presentationml/2006/ole">
            <p:oleObj spid="_x0000_s1026" name="Формула" r:id="rId4" imgW="850680" imgH="393480" progId="Equation.3">
              <p:embed/>
            </p:oleObj>
          </a:graphicData>
        </a:graphic>
      </p:graphicFrame>
      <p:sp>
        <p:nvSpPr>
          <p:cNvPr id="12348" name="Rectangle 60"/>
          <p:cNvSpPr>
            <a:spLocks noChangeArrowheads="1"/>
          </p:cNvSpPr>
          <p:nvPr/>
        </p:nvSpPr>
        <p:spPr bwMode="auto">
          <a:xfrm>
            <a:off x="228600" y="2662238"/>
            <a:ext cx="57356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увеличили на 23%, т.е. 100%</a:t>
            </a:r>
            <a:r>
              <a:rPr lang="en-US" sz="2200">
                <a:latin typeface="Calibri" pitchFamily="34" charset="0"/>
              </a:rPr>
              <a:t> </a:t>
            </a:r>
            <a:r>
              <a:rPr lang="ru-RU" sz="2200">
                <a:latin typeface="Calibri" pitchFamily="34" charset="0"/>
              </a:rPr>
              <a:t>+</a:t>
            </a:r>
            <a:r>
              <a:rPr lang="en-US" sz="2200">
                <a:latin typeface="Calibri" pitchFamily="34" charset="0"/>
              </a:rPr>
              <a:t> </a:t>
            </a:r>
            <a:r>
              <a:rPr lang="ru-RU" sz="2200">
                <a:latin typeface="Calibri" pitchFamily="34" charset="0"/>
              </a:rPr>
              <a:t>23%=123%</a:t>
            </a:r>
          </a:p>
        </p:txBody>
      </p:sp>
      <p:graphicFrame>
        <p:nvGraphicFramePr>
          <p:cNvPr id="12349" name="Object 3"/>
          <p:cNvGraphicFramePr>
            <a:graphicFrameLocks noChangeAspect="1"/>
          </p:cNvGraphicFramePr>
          <p:nvPr/>
        </p:nvGraphicFramePr>
        <p:xfrm>
          <a:off x="6804025" y="2349500"/>
          <a:ext cx="1905000" cy="881063"/>
        </p:xfrm>
        <a:graphic>
          <a:graphicData uri="http://schemas.openxmlformats.org/presentationml/2006/ole">
            <p:oleObj spid="_x0000_s1027" name="Формула" r:id="rId5" imgW="850680" imgH="393480" progId="Equation.3">
              <p:embed/>
            </p:oleObj>
          </a:graphicData>
        </a:graphic>
      </p:graphicFrame>
      <p:sp>
        <p:nvSpPr>
          <p:cNvPr id="12350" name="Rectangle 62"/>
          <p:cNvSpPr>
            <a:spLocks noChangeArrowheads="1"/>
          </p:cNvSpPr>
          <p:nvPr/>
        </p:nvSpPr>
        <p:spPr bwMode="auto">
          <a:xfrm>
            <a:off x="228600" y="3805238"/>
            <a:ext cx="57356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увеличили на 40%, т.е. 100%</a:t>
            </a:r>
            <a:r>
              <a:rPr lang="en-US" sz="2200">
                <a:latin typeface="Calibri" pitchFamily="34" charset="0"/>
              </a:rPr>
              <a:t> </a:t>
            </a:r>
            <a:r>
              <a:rPr lang="ru-RU" sz="2200">
                <a:latin typeface="Calibri" pitchFamily="34" charset="0"/>
              </a:rPr>
              <a:t>+</a:t>
            </a:r>
            <a:r>
              <a:rPr lang="en-US" sz="2200">
                <a:latin typeface="Calibri" pitchFamily="34" charset="0"/>
              </a:rPr>
              <a:t> </a:t>
            </a:r>
            <a:r>
              <a:rPr lang="ru-RU" sz="2200">
                <a:latin typeface="Calibri" pitchFamily="34" charset="0"/>
              </a:rPr>
              <a:t>40%=140%</a:t>
            </a:r>
          </a:p>
        </p:txBody>
      </p:sp>
      <p:graphicFrame>
        <p:nvGraphicFramePr>
          <p:cNvPr id="12351" name="Object 4"/>
          <p:cNvGraphicFramePr>
            <a:graphicFrameLocks noChangeAspect="1"/>
          </p:cNvGraphicFramePr>
          <p:nvPr/>
        </p:nvGraphicFramePr>
        <p:xfrm>
          <a:off x="6851650" y="3576638"/>
          <a:ext cx="1763713" cy="881062"/>
        </p:xfrm>
        <a:graphic>
          <a:graphicData uri="http://schemas.openxmlformats.org/presentationml/2006/ole">
            <p:oleObj spid="_x0000_s1028" name="Формула" r:id="rId6" imgW="787320" imgH="393480" progId="Equation.3">
              <p:embed/>
            </p:oleObj>
          </a:graphicData>
        </a:graphic>
      </p:graphicFrame>
      <p:sp>
        <p:nvSpPr>
          <p:cNvPr id="12352" name="Rectangle 64"/>
          <p:cNvSpPr>
            <a:spLocks noChangeArrowheads="1"/>
          </p:cNvSpPr>
          <p:nvPr/>
        </p:nvSpPr>
        <p:spPr bwMode="auto">
          <a:xfrm>
            <a:off x="304800" y="5100638"/>
            <a:ext cx="5930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увеличили на</a:t>
            </a:r>
            <a:r>
              <a:rPr lang="en-US" sz="2200">
                <a:latin typeface="Calibri" pitchFamily="34" charset="0"/>
              </a:rPr>
              <a:t> p</a:t>
            </a:r>
            <a:r>
              <a:rPr lang="ru-RU" sz="2200">
                <a:latin typeface="Calibri" pitchFamily="34" charset="0"/>
              </a:rPr>
              <a:t>%, т.е. 100%</a:t>
            </a:r>
            <a:r>
              <a:rPr lang="en-US" sz="2200">
                <a:latin typeface="Calibri" pitchFamily="34" charset="0"/>
              </a:rPr>
              <a:t> </a:t>
            </a:r>
            <a:r>
              <a:rPr lang="ru-RU" sz="2200">
                <a:latin typeface="Calibri" pitchFamily="34" charset="0"/>
              </a:rPr>
              <a:t>+</a:t>
            </a:r>
            <a:r>
              <a:rPr lang="en-US" sz="2200">
                <a:latin typeface="Calibri" pitchFamily="34" charset="0"/>
              </a:rPr>
              <a:t> p</a:t>
            </a:r>
            <a:r>
              <a:rPr lang="ru-RU" sz="2200">
                <a:latin typeface="Calibri" pitchFamily="34" charset="0"/>
              </a:rPr>
              <a:t>%=</a:t>
            </a:r>
            <a:r>
              <a:rPr lang="en-US" sz="2200">
                <a:latin typeface="Calibri" pitchFamily="34" charset="0"/>
              </a:rPr>
              <a:t>(100+p)</a:t>
            </a:r>
            <a:r>
              <a:rPr lang="ru-RU" sz="2200">
                <a:latin typeface="Calibri" pitchFamily="34" charset="0"/>
              </a:rPr>
              <a:t>%</a:t>
            </a:r>
          </a:p>
        </p:txBody>
      </p:sp>
      <p:graphicFrame>
        <p:nvGraphicFramePr>
          <p:cNvPr id="12353" name="Object 5"/>
          <p:cNvGraphicFramePr>
            <a:graphicFrameLocks noChangeAspect="1"/>
          </p:cNvGraphicFramePr>
          <p:nvPr/>
        </p:nvGraphicFramePr>
        <p:xfrm>
          <a:off x="6553200" y="4914900"/>
          <a:ext cx="1052513" cy="881063"/>
        </p:xfrm>
        <a:graphic>
          <a:graphicData uri="http://schemas.openxmlformats.org/presentationml/2006/ole">
            <p:oleObj spid="_x0000_s1029" name="Формула" r:id="rId7" imgW="469800" imgH="393480" progId="Equation.3">
              <p:embed/>
            </p:oleObj>
          </a:graphicData>
        </a:graphic>
      </p:graphicFrame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7391400" y="5448300"/>
            <a:ext cx="1308100" cy="989013"/>
            <a:chOff x="4752" y="3264"/>
            <a:chExt cx="824" cy="623"/>
          </a:xfrm>
        </p:grpSpPr>
        <p:graphicFrame>
          <p:nvGraphicFramePr>
            <p:cNvPr id="1034" name="Object 10"/>
            <p:cNvGraphicFramePr>
              <a:graphicFrameLocks noChangeAspect="1"/>
            </p:cNvGraphicFramePr>
            <p:nvPr/>
          </p:nvGraphicFramePr>
          <p:xfrm>
            <a:off x="4752" y="3600"/>
            <a:ext cx="824" cy="287"/>
          </p:xfrm>
          <a:graphic>
            <a:graphicData uri="http://schemas.openxmlformats.org/presentationml/2006/ole">
              <p:oleObj spid="_x0000_s1034" name="Формула" r:id="rId8" imgW="583920" imgH="203040" progId="Equation.3">
                <p:embed/>
              </p:oleObj>
            </a:graphicData>
          </a:graphic>
        </p:graphicFrame>
        <p:sp>
          <p:nvSpPr>
            <p:cNvPr id="12355" name="Rectangle 67"/>
            <p:cNvSpPr>
              <a:spLocks noChangeArrowheads="1"/>
            </p:cNvSpPr>
            <p:nvPr/>
          </p:nvSpPr>
          <p:spPr bwMode="auto">
            <a:xfrm>
              <a:off x="4896" y="3264"/>
              <a:ext cx="4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или</a:t>
              </a:r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228600" y="965200"/>
            <a:ext cx="5424488" cy="993775"/>
            <a:chOff x="144" y="672"/>
            <a:chExt cx="3417" cy="626"/>
          </a:xfrm>
        </p:grpSpPr>
        <p:sp>
          <p:nvSpPr>
            <p:cNvPr id="1085" name="Rectangle 16"/>
            <p:cNvSpPr>
              <a:spLocks noChangeArrowheads="1"/>
            </p:cNvSpPr>
            <p:nvPr/>
          </p:nvSpPr>
          <p:spPr bwMode="auto">
            <a:xfrm>
              <a:off x="144" y="1029"/>
              <a:ext cx="341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200">
                  <a:latin typeface="Calibri" pitchFamily="34" charset="0"/>
                </a:rPr>
                <a:t>увеличили на 5%, т.е. 100% + 5%=105%</a:t>
              </a:r>
            </a:p>
          </p:txBody>
        </p:sp>
        <p:sp>
          <p:nvSpPr>
            <p:cNvPr id="12358" name="Rectangle 70"/>
            <p:cNvSpPr>
              <a:spLocks noChangeArrowheads="1"/>
            </p:cNvSpPr>
            <p:nvPr/>
          </p:nvSpPr>
          <p:spPr bwMode="auto">
            <a:xfrm>
              <a:off x="144" y="672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>
                  <a:latin typeface="+mn-lt"/>
                  <a:cs typeface="+mn-cs"/>
                </a:rPr>
                <a:t>Число </a:t>
              </a: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a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5511800" y="1844675"/>
            <a:ext cx="1439863" cy="641350"/>
            <a:chOff x="3360" y="1266"/>
            <a:chExt cx="907" cy="404"/>
          </a:xfrm>
        </p:grpSpPr>
        <p:sp>
          <p:nvSpPr>
            <p:cNvPr id="1082" name="Oval 74"/>
            <p:cNvSpPr>
              <a:spLocks noChangeArrowheads="1"/>
            </p:cNvSpPr>
            <p:nvPr/>
          </p:nvSpPr>
          <p:spPr bwMode="auto">
            <a:xfrm>
              <a:off x="3360" y="1344"/>
              <a:ext cx="768" cy="288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1083" name="Group 73"/>
            <p:cNvGrpSpPr>
              <a:grpSpLocks/>
            </p:cNvGrpSpPr>
            <p:nvPr/>
          </p:nvGrpSpPr>
          <p:grpSpPr bwMode="auto">
            <a:xfrm>
              <a:off x="3403" y="1266"/>
              <a:ext cx="864" cy="404"/>
              <a:chOff x="3259" y="1314"/>
              <a:chExt cx="864" cy="404"/>
            </a:xfrm>
          </p:grpSpPr>
          <p:sp>
            <p:nvSpPr>
              <p:cNvPr id="12359" name="Rectangle 71"/>
              <p:cNvSpPr>
                <a:spLocks noChangeArrowheads="1"/>
              </p:cNvSpPr>
              <p:nvPr/>
            </p:nvSpPr>
            <p:spPr bwMode="auto">
              <a:xfrm>
                <a:off x="3259" y="1314"/>
                <a:ext cx="8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a</a:t>
                </a:r>
                <a:r>
                  <a:rPr lang="ru-RU" sz="2200" dirty="0">
                    <a:latin typeface="+mn-lt"/>
                    <a:cs typeface="+mn-cs"/>
                  </a:rPr>
                  <a:t>  1,05</a:t>
                </a:r>
              </a:p>
            </p:txBody>
          </p:sp>
          <p:graphicFrame>
            <p:nvGraphicFramePr>
              <p:cNvPr id="1033" name="Object 9"/>
              <p:cNvGraphicFramePr>
                <a:graphicFrameLocks noChangeAspect="1"/>
              </p:cNvGraphicFramePr>
              <p:nvPr/>
            </p:nvGraphicFramePr>
            <p:xfrm>
              <a:off x="3464" y="1488"/>
              <a:ext cx="120" cy="120"/>
            </p:xfrm>
            <a:graphic>
              <a:graphicData uri="http://schemas.openxmlformats.org/presentationml/2006/ole">
                <p:oleObj spid="_x0000_s1033" name="Формула" r:id="rId9" imgW="75960" imgH="75960" progId="Equation.3">
                  <p:embed/>
                </p:oleObj>
              </a:graphicData>
            </a:graphic>
          </p:graphicFrame>
        </p:grpSp>
      </p:grpSp>
      <p:sp>
        <p:nvSpPr>
          <p:cNvPr id="12364" name="Rectangle 76"/>
          <p:cNvSpPr>
            <a:spLocks noChangeArrowheads="1"/>
          </p:cNvSpPr>
          <p:nvPr/>
        </p:nvSpPr>
        <p:spPr bwMode="auto">
          <a:xfrm>
            <a:off x="228600" y="21463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>
                <a:latin typeface="+mn-lt"/>
                <a:cs typeface="+mn-cs"/>
              </a:rPr>
              <a:t>Число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</a:t>
            </a:r>
            <a:endParaRPr lang="ru-RU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5562600" y="2997200"/>
            <a:ext cx="1460500" cy="641350"/>
            <a:chOff x="3360" y="1264"/>
            <a:chExt cx="920" cy="404"/>
          </a:xfrm>
        </p:grpSpPr>
        <p:sp>
          <p:nvSpPr>
            <p:cNvPr id="1079" name="Oval 78"/>
            <p:cNvSpPr>
              <a:spLocks noChangeArrowheads="1"/>
            </p:cNvSpPr>
            <p:nvPr/>
          </p:nvSpPr>
          <p:spPr bwMode="auto">
            <a:xfrm>
              <a:off x="3360" y="1344"/>
              <a:ext cx="768" cy="288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1080" name="Group 79"/>
            <p:cNvGrpSpPr>
              <a:grpSpLocks/>
            </p:cNvGrpSpPr>
            <p:nvPr/>
          </p:nvGrpSpPr>
          <p:grpSpPr bwMode="auto">
            <a:xfrm>
              <a:off x="3416" y="1264"/>
              <a:ext cx="864" cy="404"/>
              <a:chOff x="3272" y="1312"/>
              <a:chExt cx="864" cy="404"/>
            </a:xfrm>
          </p:grpSpPr>
          <p:sp>
            <p:nvSpPr>
              <p:cNvPr id="12368" name="Rectangle 80"/>
              <p:cNvSpPr>
                <a:spLocks noChangeArrowheads="1"/>
              </p:cNvSpPr>
              <p:nvPr/>
            </p:nvSpPr>
            <p:spPr bwMode="auto">
              <a:xfrm>
                <a:off x="3272" y="1312"/>
                <a:ext cx="8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a</a:t>
                </a:r>
                <a:r>
                  <a:rPr lang="ru-RU" sz="2200" dirty="0">
                    <a:latin typeface="+mn-lt"/>
                    <a:cs typeface="+mn-cs"/>
                  </a:rPr>
                  <a:t>  1,</a:t>
                </a:r>
                <a:r>
                  <a:rPr lang="en-US" sz="2200" dirty="0">
                    <a:latin typeface="+mn-lt"/>
                    <a:cs typeface="+mn-cs"/>
                  </a:rPr>
                  <a:t>2</a:t>
                </a:r>
                <a:r>
                  <a:rPr lang="ru-RU" sz="2200" dirty="0">
                    <a:latin typeface="+mn-lt"/>
                    <a:cs typeface="+mn-cs"/>
                  </a:rPr>
                  <a:t>5</a:t>
                </a:r>
              </a:p>
            </p:txBody>
          </p:sp>
          <p:graphicFrame>
            <p:nvGraphicFramePr>
              <p:cNvPr id="1032" name="Object 8"/>
              <p:cNvGraphicFramePr>
                <a:graphicFrameLocks noChangeAspect="1"/>
              </p:cNvGraphicFramePr>
              <p:nvPr/>
            </p:nvGraphicFramePr>
            <p:xfrm>
              <a:off x="3464" y="1488"/>
              <a:ext cx="120" cy="120"/>
            </p:xfrm>
            <a:graphic>
              <a:graphicData uri="http://schemas.openxmlformats.org/presentationml/2006/ole">
                <p:oleObj spid="_x0000_s1032" name="Формула" r:id="rId10" imgW="75960" imgH="75960" progId="Equation.3">
                  <p:embed/>
                </p:oleObj>
              </a:graphicData>
            </a:graphic>
          </p:graphicFrame>
        </p:grpSp>
      </p:grpSp>
      <p:sp>
        <p:nvSpPr>
          <p:cNvPr id="12370" name="Rectangle 82"/>
          <p:cNvSpPr>
            <a:spLocks noChangeArrowheads="1"/>
          </p:cNvSpPr>
          <p:nvPr/>
        </p:nvSpPr>
        <p:spPr bwMode="auto">
          <a:xfrm>
            <a:off x="228600" y="33274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>
                <a:latin typeface="+mn-lt"/>
                <a:cs typeface="+mn-cs"/>
              </a:rPr>
              <a:t>Число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</a:t>
            </a:r>
            <a:endParaRPr lang="ru-RU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304800" y="46101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>
                <a:latin typeface="+mn-lt"/>
                <a:cs typeface="+mn-cs"/>
              </a:rPr>
              <a:t>Число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</a:t>
            </a:r>
            <a:endParaRPr lang="ru-RU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grpSp>
        <p:nvGrpSpPr>
          <p:cNvPr id="9" name="Group 84"/>
          <p:cNvGrpSpPr>
            <a:grpSpLocks/>
          </p:cNvGrpSpPr>
          <p:nvPr/>
        </p:nvGrpSpPr>
        <p:grpSpPr bwMode="auto">
          <a:xfrm>
            <a:off x="5613400" y="4076700"/>
            <a:ext cx="1482725" cy="641350"/>
            <a:chOff x="3360" y="1240"/>
            <a:chExt cx="934" cy="404"/>
          </a:xfrm>
        </p:grpSpPr>
        <p:sp>
          <p:nvSpPr>
            <p:cNvPr id="1076" name="Oval 85"/>
            <p:cNvSpPr>
              <a:spLocks noChangeArrowheads="1"/>
            </p:cNvSpPr>
            <p:nvPr/>
          </p:nvSpPr>
          <p:spPr bwMode="auto">
            <a:xfrm>
              <a:off x="3360" y="1344"/>
              <a:ext cx="768" cy="288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1077" name="Group 86"/>
            <p:cNvGrpSpPr>
              <a:grpSpLocks/>
            </p:cNvGrpSpPr>
            <p:nvPr/>
          </p:nvGrpSpPr>
          <p:grpSpPr bwMode="auto">
            <a:xfrm>
              <a:off x="3430" y="1240"/>
              <a:ext cx="864" cy="404"/>
              <a:chOff x="3286" y="1288"/>
              <a:chExt cx="864" cy="404"/>
            </a:xfrm>
          </p:grpSpPr>
          <p:sp>
            <p:nvSpPr>
              <p:cNvPr id="12375" name="Rectangle 87"/>
              <p:cNvSpPr>
                <a:spLocks noChangeArrowheads="1"/>
              </p:cNvSpPr>
              <p:nvPr/>
            </p:nvSpPr>
            <p:spPr bwMode="auto">
              <a:xfrm>
                <a:off x="3286" y="1288"/>
                <a:ext cx="8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a</a:t>
                </a:r>
                <a:r>
                  <a:rPr lang="ru-RU" sz="2200" dirty="0">
                    <a:latin typeface="+mn-lt"/>
                    <a:cs typeface="+mn-cs"/>
                  </a:rPr>
                  <a:t>  1,</a:t>
                </a:r>
                <a:r>
                  <a:rPr lang="en-US" sz="2200" dirty="0">
                    <a:latin typeface="+mn-lt"/>
                    <a:cs typeface="+mn-cs"/>
                  </a:rPr>
                  <a:t>4</a:t>
                </a:r>
                <a:endParaRPr lang="ru-RU" sz="2200" dirty="0">
                  <a:latin typeface="+mn-lt"/>
                  <a:cs typeface="+mn-cs"/>
                </a:endParaRPr>
              </a:p>
            </p:txBody>
          </p:sp>
          <p:graphicFrame>
            <p:nvGraphicFramePr>
              <p:cNvPr id="1031" name="Object 7"/>
              <p:cNvGraphicFramePr>
                <a:graphicFrameLocks noChangeAspect="1"/>
              </p:cNvGraphicFramePr>
              <p:nvPr/>
            </p:nvGraphicFramePr>
            <p:xfrm>
              <a:off x="3464" y="1488"/>
              <a:ext cx="120" cy="120"/>
            </p:xfrm>
            <a:graphic>
              <a:graphicData uri="http://schemas.openxmlformats.org/presentationml/2006/ole">
                <p:oleObj spid="_x0000_s1031" name="Формула" r:id="rId11" imgW="75960" imgH="75960" progId="Equation.3">
                  <p:embed/>
                </p:oleObj>
              </a:graphicData>
            </a:graphic>
          </p:graphicFrame>
        </p:grp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4859338" y="5661025"/>
            <a:ext cx="1968500" cy="641350"/>
            <a:chOff x="2877" y="3494"/>
            <a:chExt cx="1240" cy="404"/>
          </a:xfrm>
        </p:grpSpPr>
        <p:sp>
          <p:nvSpPr>
            <p:cNvPr id="1074" name="Oval 90"/>
            <p:cNvSpPr>
              <a:spLocks noChangeArrowheads="1"/>
            </p:cNvSpPr>
            <p:nvPr/>
          </p:nvSpPr>
          <p:spPr bwMode="auto">
            <a:xfrm>
              <a:off x="2877" y="3539"/>
              <a:ext cx="1200" cy="336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3013" y="3494"/>
              <a:ext cx="11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a</a:t>
              </a:r>
              <a:r>
                <a:rPr lang="ru-RU" sz="2200" dirty="0">
                  <a:latin typeface="+mn-lt"/>
                  <a:cs typeface="+mn-cs"/>
                </a:rPr>
                <a:t> </a:t>
              </a:r>
              <a:r>
                <a:rPr lang="en-US" sz="2200" dirty="0">
                  <a:latin typeface="+mn-lt"/>
                  <a:cs typeface="+mn-cs"/>
                </a:rPr>
                <a:t>(1+0,01p)</a:t>
              </a:r>
              <a:endParaRPr lang="ru-RU" sz="2200" dirty="0">
                <a:latin typeface="+mn-lt"/>
                <a:cs typeface="+mn-cs"/>
              </a:endParaRPr>
            </a:p>
          </p:txBody>
        </p:sp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3176" y="3648"/>
            <a:ext cx="120" cy="120"/>
          </p:xfrm>
          <a:graphic>
            <a:graphicData uri="http://schemas.openxmlformats.org/presentationml/2006/ole">
              <p:oleObj spid="_x0000_s1030" name="Формула" r:id="rId12" imgW="75960" imgH="75960" progId="Equation.3">
                <p:embed/>
              </p:oleObj>
            </a:graphicData>
          </a:graphic>
        </p:graphicFrame>
      </p:grpSp>
      <p:grpSp>
        <p:nvGrpSpPr>
          <p:cNvPr id="12" name="Group 109"/>
          <p:cNvGrpSpPr>
            <a:grpSpLocks/>
          </p:cNvGrpSpPr>
          <p:nvPr/>
        </p:nvGrpSpPr>
        <p:grpSpPr bwMode="auto">
          <a:xfrm>
            <a:off x="3276600" y="1117600"/>
            <a:ext cx="1371600" cy="523875"/>
            <a:chOff x="2064" y="768"/>
            <a:chExt cx="864" cy="330"/>
          </a:xfrm>
        </p:grpSpPr>
        <p:grpSp>
          <p:nvGrpSpPr>
            <p:cNvPr id="1069" name="Group 108"/>
            <p:cNvGrpSpPr>
              <a:grpSpLocks/>
            </p:cNvGrpSpPr>
            <p:nvPr/>
          </p:nvGrpSpPr>
          <p:grpSpPr bwMode="auto">
            <a:xfrm>
              <a:off x="2688" y="768"/>
              <a:ext cx="240" cy="330"/>
              <a:chOff x="3133" y="288"/>
              <a:chExt cx="240" cy="330"/>
            </a:xfrm>
          </p:grpSpPr>
          <p:sp>
            <p:nvSpPr>
              <p:cNvPr id="1071" name="Freeform 99"/>
              <p:cNvSpPr>
                <a:spLocks/>
              </p:cNvSpPr>
              <p:nvPr/>
            </p:nvSpPr>
            <p:spPr bwMode="auto">
              <a:xfrm>
                <a:off x="3152" y="448"/>
                <a:ext cx="218" cy="1"/>
              </a:xfrm>
              <a:custGeom>
                <a:avLst/>
                <a:gdLst>
                  <a:gd name="T0" fmla="*/ 0 w 218"/>
                  <a:gd name="T1" fmla="*/ 0 h 1"/>
                  <a:gd name="T2" fmla="*/ 218 w 218"/>
                  <a:gd name="T3" fmla="*/ 1 h 1"/>
                  <a:gd name="T4" fmla="*/ 0 60000 65536"/>
                  <a:gd name="T5" fmla="*/ 0 60000 65536"/>
                  <a:gd name="T6" fmla="*/ 0 w 218"/>
                  <a:gd name="T7" fmla="*/ 0 h 1"/>
                  <a:gd name="T8" fmla="*/ 218 w 21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8" h="1">
                    <a:moveTo>
                      <a:pt x="0" y="0"/>
                    </a:moveTo>
                    <a:lnTo>
                      <a:pt x="218" y="1"/>
                    </a:lnTo>
                  </a:path>
                </a:pathLst>
              </a:custGeom>
              <a:solidFill>
                <a:srgbClr val="FFFFFF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91" name="Rectangle 103"/>
              <p:cNvSpPr>
                <a:spLocks noChangeArrowheads="1"/>
              </p:cNvSpPr>
              <p:nvPr/>
            </p:nvSpPr>
            <p:spPr bwMode="auto">
              <a:xfrm>
                <a:off x="3133" y="445"/>
                <a:ext cx="2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100</a:t>
                </a:r>
              </a:p>
            </p:txBody>
          </p:sp>
          <p:sp>
            <p:nvSpPr>
              <p:cNvPr id="12392" name="Rectangle 104"/>
              <p:cNvSpPr>
                <a:spLocks noChangeArrowheads="1"/>
              </p:cNvSpPr>
              <p:nvPr/>
            </p:nvSpPr>
            <p:spPr bwMode="auto">
              <a:xfrm>
                <a:off x="3216" y="288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5</a:t>
                </a:r>
              </a:p>
            </p:txBody>
          </p:sp>
        </p:grpSp>
        <p:sp>
          <p:nvSpPr>
            <p:cNvPr id="12393" name="Rectangle 105"/>
            <p:cNvSpPr>
              <a:spLocks noChangeArrowheads="1"/>
            </p:cNvSpPr>
            <p:nvPr/>
          </p:nvSpPr>
          <p:spPr bwMode="auto">
            <a:xfrm>
              <a:off x="2064" y="864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</a:t>
              </a:r>
              <a:r>
                <a:rPr lang="ru-RU" sz="1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часть</a:t>
              </a:r>
            </a:p>
          </p:txBody>
        </p:sp>
      </p:grpSp>
      <p:grpSp>
        <p:nvGrpSpPr>
          <p:cNvPr id="14" name="Group 116"/>
          <p:cNvGrpSpPr>
            <a:grpSpLocks/>
          </p:cNvGrpSpPr>
          <p:nvPr/>
        </p:nvGrpSpPr>
        <p:grpSpPr bwMode="auto">
          <a:xfrm>
            <a:off x="3352800" y="2235200"/>
            <a:ext cx="1371600" cy="536575"/>
            <a:chOff x="2112" y="1384"/>
            <a:chExt cx="864" cy="338"/>
          </a:xfrm>
        </p:grpSpPr>
        <p:sp>
          <p:nvSpPr>
            <p:cNvPr id="1065" name="Freeform 112"/>
            <p:cNvSpPr>
              <a:spLocks/>
            </p:cNvSpPr>
            <p:nvPr/>
          </p:nvSpPr>
          <p:spPr bwMode="auto">
            <a:xfrm>
              <a:off x="2755" y="1552"/>
              <a:ext cx="218" cy="1"/>
            </a:xfrm>
            <a:custGeom>
              <a:avLst/>
              <a:gdLst>
                <a:gd name="T0" fmla="*/ 0 w 218"/>
                <a:gd name="T1" fmla="*/ 0 h 1"/>
                <a:gd name="T2" fmla="*/ 218 w 218"/>
                <a:gd name="T3" fmla="*/ 1 h 1"/>
                <a:gd name="T4" fmla="*/ 0 60000 65536"/>
                <a:gd name="T5" fmla="*/ 0 60000 65536"/>
                <a:gd name="T6" fmla="*/ 0 w 218"/>
                <a:gd name="T7" fmla="*/ 0 h 1"/>
                <a:gd name="T8" fmla="*/ 218 w 21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8" h="1">
                  <a:moveTo>
                    <a:pt x="0" y="0"/>
                  </a:moveTo>
                  <a:lnTo>
                    <a:pt x="218" y="1"/>
                  </a:ln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01" name="Rectangle 113"/>
            <p:cNvSpPr>
              <a:spLocks noChangeArrowheads="1"/>
            </p:cNvSpPr>
            <p:nvPr/>
          </p:nvSpPr>
          <p:spPr bwMode="auto">
            <a:xfrm>
              <a:off x="2736" y="1549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100</a:t>
              </a:r>
            </a:p>
          </p:txBody>
        </p:sp>
        <p:sp>
          <p:nvSpPr>
            <p:cNvPr id="12402" name="Rectangle 114"/>
            <p:cNvSpPr>
              <a:spLocks noChangeArrowheads="1"/>
            </p:cNvSpPr>
            <p:nvPr/>
          </p:nvSpPr>
          <p:spPr bwMode="auto">
            <a:xfrm>
              <a:off x="2787" y="1384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23</a:t>
              </a:r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2112" y="1488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</a:t>
              </a:r>
              <a:r>
                <a:rPr lang="ru-RU" sz="1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часть</a:t>
              </a:r>
            </a:p>
          </p:txBody>
        </p:sp>
      </p:grpSp>
      <p:grpSp>
        <p:nvGrpSpPr>
          <p:cNvPr id="15" name="Group 117"/>
          <p:cNvGrpSpPr>
            <a:grpSpLocks/>
          </p:cNvGrpSpPr>
          <p:nvPr/>
        </p:nvGrpSpPr>
        <p:grpSpPr bwMode="auto">
          <a:xfrm>
            <a:off x="3352800" y="3390900"/>
            <a:ext cx="1371600" cy="536575"/>
            <a:chOff x="2112" y="1384"/>
            <a:chExt cx="864" cy="338"/>
          </a:xfrm>
        </p:grpSpPr>
        <p:sp>
          <p:nvSpPr>
            <p:cNvPr id="1061" name="Freeform 118"/>
            <p:cNvSpPr>
              <a:spLocks/>
            </p:cNvSpPr>
            <p:nvPr/>
          </p:nvSpPr>
          <p:spPr bwMode="auto">
            <a:xfrm>
              <a:off x="2755" y="1552"/>
              <a:ext cx="218" cy="1"/>
            </a:xfrm>
            <a:custGeom>
              <a:avLst/>
              <a:gdLst>
                <a:gd name="T0" fmla="*/ 0 w 218"/>
                <a:gd name="T1" fmla="*/ 0 h 1"/>
                <a:gd name="T2" fmla="*/ 218 w 218"/>
                <a:gd name="T3" fmla="*/ 1 h 1"/>
                <a:gd name="T4" fmla="*/ 0 60000 65536"/>
                <a:gd name="T5" fmla="*/ 0 60000 65536"/>
                <a:gd name="T6" fmla="*/ 0 w 218"/>
                <a:gd name="T7" fmla="*/ 0 h 1"/>
                <a:gd name="T8" fmla="*/ 218 w 21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8" h="1">
                  <a:moveTo>
                    <a:pt x="0" y="0"/>
                  </a:moveTo>
                  <a:lnTo>
                    <a:pt x="218" y="1"/>
                  </a:ln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07" name="Rectangle 119"/>
            <p:cNvSpPr>
              <a:spLocks noChangeArrowheads="1"/>
            </p:cNvSpPr>
            <p:nvPr/>
          </p:nvSpPr>
          <p:spPr bwMode="auto">
            <a:xfrm>
              <a:off x="2736" y="1549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100</a:t>
              </a:r>
            </a:p>
          </p:txBody>
        </p:sp>
        <p:sp>
          <p:nvSpPr>
            <p:cNvPr id="12408" name="Rectangle 120"/>
            <p:cNvSpPr>
              <a:spLocks noChangeArrowheads="1"/>
            </p:cNvSpPr>
            <p:nvPr/>
          </p:nvSpPr>
          <p:spPr bwMode="auto">
            <a:xfrm>
              <a:off x="2787" y="1384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40</a:t>
              </a:r>
            </a:p>
          </p:txBody>
        </p:sp>
        <p:sp>
          <p:nvSpPr>
            <p:cNvPr id="12409" name="Rectangle 121"/>
            <p:cNvSpPr>
              <a:spLocks noChangeArrowheads="1"/>
            </p:cNvSpPr>
            <p:nvPr/>
          </p:nvSpPr>
          <p:spPr bwMode="auto">
            <a:xfrm>
              <a:off x="2112" y="1488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</a:t>
              </a:r>
              <a:r>
                <a:rPr lang="ru-RU" sz="1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часть</a:t>
              </a:r>
            </a:p>
          </p:txBody>
        </p:sp>
      </p:grpSp>
      <p:grpSp>
        <p:nvGrpSpPr>
          <p:cNvPr id="16" name="Group 122"/>
          <p:cNvGrpSpPr>
            <a:grpSpLocks/>
          </p:cNvGrpSpPr>
          <p:nvPr/>
        </p:nvGrpSpPr>
        <p:grpSpPr bwMode="auto">
          <a:xfrm>
            <a:off x="3276600" y="4686300"/>
            <a:ext cx="1371600" cy="536575"/>
            <a:chOff x="2112" y="1384"/>
            <a:chExt cx="864" cy="338"/>
          </a:xfrm>
        </p:grpSpPr>
        <p:sp>
          <p:nvSpPr>
            <p:cNvPr id="1057" name="Freeform 123"/>
            <p:cNvSpPr>
              <a:spLocks/>
            </p:cNvSpPr>
            <p:nvPr/>
          </p:nvSpPr>
          <p:spPr bwMode="auto">
            <a:xfrm>
              <a:off x="2755" y="1552"/>
              <a:ext cx="218" cy="1"/>
            </a:xfrm>
            <a:custGeom>
              <a:avLst/>
              <a:gdLst>
                <a:gd name="T0" fmla="*/ 0 w 218"/>
                <a:gd name="T1" fmla="*/ 0 h 1"/>
                <a:gd name="T2" fmla="*/ 218 w 218"/>
                <a:gd name="T3" fmla="*/ 1 h 1"/>
                <a:gd name="T4" fmla="*/ 0 60000 65536"/>
                <a:gd name="T5" fmla="*/ 0 60000 65536"/>
                <a:gd name="T6" fmla="*/ 0 w 218"/>
                <a:gd name="T7" fmla="*/ 0 h 1"/>
                <a:gd name="T8" fmla="*/ 218 w 21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8" h="1">
                  <a:moveTo>
                    <a:pt x="0" y="0"/>
                  </a:moveTo>
                  <a:lnTo>
                    <a:pt x="218" y="1"/>
                  </a:ln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12" name="Rectangle 124"/>
            <p:cNvSpPr>
              <a:spLocks noChangeArrowheads="1"/>
            </p:cNvSpPr>
            <p:nvPr/>
          </p:nvSpPr>
          <p:spPr bwMode="auto">
            <a:xfrm>
              <a:off x="2736" y="1549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100</a:t>
              </a:r>
            </a:p>
          </p:txBody>
        </p:sp>
        <p:sp>
          <p:nvSpPr>
            <p:cNvPr id="12413" name="Rectangle 125"/>
            <p:cNvSpPr>
              <a:spLocks noChangeArrowheads="1"/>
            </p:cNvSpPr>
            <p:nvPr/>
          </p:nvSpPr>
          <p:spPr bwMode="auto">
            <a:xfrm>
              <a:off x="2787" y="1384"/>
              <a:ext cx="1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 p</a:t>
              </a:r>
              <a:endParaRPr lang="ru-RU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2414" name="Rectangle 126"/>
            <p:cNvSpPr>
              <a:spLocks noChangeArrowheads="1"/>
            </p:cNvSpPr>
            <p:nvPr/>
          </p:nvSpPr>
          <p:spPr bwMode="auto">
            <a:xfrm>
              <a:off x="2112" y="1488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</a:t>
              </a:r>
              <a:r>
                <a:rPr lang="ru-RU" sz="1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часть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7" grpId="0" animBg="1"/>
      <p:bldP spid="12348" grpId="0"/>
      <p:bldP spid="12350" grpId="0"/>
      <p:bldP spid="12352" grpId="0"/>
      <p:bldP spid="12364" grpId="0"/>
      <p:bldP spid="12370" grpId="0"/>
      <p:bldP spid="123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6248400" y="4686300"/>
            <a:ext cx="2895600" cy="1981200"/>
          </a:xfrm>
          <a:prstGeom prst="ellipse">
            <a:avLst/>
          </a:prstGeom>
          <a:solidFill>
            <a:srgbClr val="FF3300">
              <a:alpha val="32156"/>
            </a:srgbClr>
          </a:solidFill>
          <a:ln w="9525">
            <a:solidFill>
              <a:srgbClr val="000000">
                <a:alpha val="50980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060" name="Group 3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2111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2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3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4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5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7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8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3400" y="6427788"/>
            <a:ext cx="2955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Уменьшение на процент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28600" y="1366838"/>
            <a:ext cx="53625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уменьшили на 5%, т.е. 100%</a:t>
            </a:r>
            <a:r>
              <a:rPr lang="en-US" sz="2200">
                <a:latin typeface="Calibri" pitchFamily="34" charset="0"/>
              </a:rPr>
              <a:t> </a:t>
            </a:r>
            <a:r>
              <a:rPr lang="ru-RU" sz="2200">
                <a:latin typeface="Calibri" pitchFamily="34" charset="0"/>
              </a:rPr>
              <a:t>–</a:t>
            </a:r>
            <a:r>
              <a:rPr lang="en-US" sz="2200">
                <a:latin typeface="Calibri" pitchFamily="34" charset="0"/>
              </a:rPr>
              <a:t> </a:t>
            </a:r>
            <a:r>
              <a:rPr lang="ru-RU" sz="2200">
                <a:latin typeface="Calibri" pitchFamily="34" charset="0"/>
              </a:rPr>
              <a:t>5%=95%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209800" y="533400"/>
            <a:ext cx="15986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Проценты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7010400" y="457200"/>
            <a:ext cx="1000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Часть</a:t>
            </a:r>
          </a:p>
        </p:txBody>
      </p:sp>
      <p:graphicFrame>
        <p:nvGraphicFramePr>
          <p:cNvPr id="14353" name="Object 2"/>
          <p:cNvGraphicFramePr>
            <a:graphicFrameLocks noChangeAspect="1"/>
          </p:cNvGraphicFramePr>
          <p:nvPr/>
        </p:nvGraphicFramePr>
        <p:xfrm>
          <a:off x="6754813" y="1104900"/>
          <a:ext cx="1960562" cy="881063"/>
        </p:xfrm>
        <a:graphic>
          <a:graphicData uri="http://schemas.openxmlformats.org/presentationml/2006/ole">
            <p:oleObj spid="_x0000_s2050" name="Формула" r:id="rId4" imgW="876240" imgH="393480" progId="Equation.3">
              <p:embed/>
            </p:oleObj>
          </a:graphicData>
        </a:graphic>
      </p:graphicFrame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228600" y="2600325"/>
            <a:ext cx="569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уменьшили на 23%, т.е. 100%</a:t>
            </a:r>
            <a:r>
              <a:rPr lang="en-US" sz="2200"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–</a:t>
            </a:r>
            <a:r>
              <a:rPr lang="en-US" sz="2400">
                <a:latin typeface="Calibri" pitchFamily="34" charset="0"/>
              </a:rPr>
              <a:t> </a:t>
            </a:r>
            <a:r>
              <a:rPr lang="ru-RU" sz="2200">
                <a:latin typeface="Calibri" pitchFamily="34" charset="0"/>
              </a:rPr>
              <a:t>23%=77%</a:t>
            </a:r>
          </a:p>
        </p:txBody>
      </p:sp>
      <p:graphicFrame>
        <p:nvGraphicFramePr>
          <p:cNvPr id="14355" name="Object 3"/>
          <p:cNvGraphicFramePr>
            <a:graphicFrameLocks noChangeAspect="1"/>
          </p:cNvGraphicFramePr>
          <p:nvPr/>
        </p:nvGraphicFramePr>
        <p:xfrm>
          <a:off x="6719888" y="2362200"/>
          <a:ext cx="1962150" cy="881063"/>
        </p:xfrm>
        <a:graphic>
          <a:graphicData uri="http://schemas.openxmlformats.org/presentationml/2006/ole">
            <p:oleObj spid="_x0000_s2051" name="Формула" r:id="rId5" imgW="876240" imgH="393480" progId="Equation.3">
              <p:embed/>
            </p:oleObj>
          </a:graphicData>
        </a:graphic>
      </p:graphicFrame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28600" y="3743325"/>
            <a:ext cx="569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уменьшили на 40%, т.е. 100%</a:t>
            </a:r>
            <a:r>
              <a:rPr lang="en-US" sz="2200"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–</a:t>
            </a:r>
            <a:r>
              <a:rPr lang="en-US" sz="2400">
                <a:latin typeface="Calibri" pitchFamily="34" charset="0"/>
              </a:rPr>
              <a:t> </a:t>
            </a:r>
            <a:r>
              <a:rPr lang="ru-RU" sz="2200">
                <a:latin typeface="Calibri" pitchFamily="34" charset="0"/>
              </a:rPr>
              <a:t>40%=60%</a:t>
            </a:r>
          </a:p>
        </p:txBody>
      </p:sp>
      <p:graphicFrame>
        <p:nvGraphicFramePr>
          <p:cNvPr id="14357" name="Object 4"/>
          <p:cNvGraphicFramePr>
            <a:graphicFrameLocks noChangeAspect="1"/>
          </p:cNvGraphicFramePr>
          <p:nvPr/>
        </p:nvGraphicFramePr>
        <p:xfrm>
          <a:off x="6837363" y="3538538"/>
          <a:ext cx="1792287" cy="881062"/>
        </p:xfrm>
        <a:graphic>
          <a:graphicData uri="http://schemas.openxmlformats.org/presentationml/2006/ole">
            <p:oleObj spid="_x0000_s2052" name="Формула" r:id="rId6" imgW="799920" imgH="393480" progId="Equation.3">
              <p:embed/>
            </p:oleObj>
          </a:graphicData>
        </a:graphic>
      </p:graphicFrame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04800" y="5038725"/>
            <a:ext cx="605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уменьшили на</a:t>
            </a:r>
            <a:r>
              <a:rPr lang="en-US" sz="2200">
                <a:latin typeface="Calibri" pitchFamily="34" charset="0"/>
              </a:rPr>
              <a:t> p</a:t>
            </a:r>
            <a:r>
              <a:rPr lang="ru-RU" sz="2200">
                <a:latin typeface="Calibri" pitchFamily="34" charset="0"/>
              </a:rPr>
              <a:t>%, т.е. 100%</a:t>
            </a:r>
            <a:r>
              <a:rPr lang="en-US" sz="2200"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–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200">
                <a:latin typeface="Calibri" pitchFamily="34" charset="0"/>
              </a:rPr>
              <a:t>p</a:t>
            </a:r>
            <a:r>
              <a:rPr lang="ru-RU" sz="2200">
                <a:latin typeface="Calibri" pitchFamily="34" charset="0"/>
              </a:rPr>
              <a:t>%=</a:t>
            </a:r>
            <a:r>
              <a:rPr lang="en-US" sz="2200">
                <a:latin typeface="Calibri" pitchFamily="34" charset="0"/>
              </a:rPr>
              <a:t>(100</a:t>
            </a:r>
            <a:r>
              <a:rPr lang="ru-RU" sz="2400">
                <a:latin typeface="Calibri" pitchFamily="34" charset="0"/>
              </a:rPr>
              <a:t>–</a:t>
            </a:r>
            <a:r>
              <a:rPr lang="en-US" sz="2200">
                <a:latin typeface="Calibri" pitchFamily="34" charset="0"/>
              </a:rPr>
              <a:t>p)</a:t>
            </a:r>
            <a:r>
              <a:rPr lang="ru-RU" sz="2200">
                <a:latin typeface="Calibri" pitchFamily="34" charset="0"/>
              </a:rPr>
              <a:t>%</a:t>
            </a:r>
          </a:p>
        </p:txBody>
      </p:sp>
      <p:graphicFrame>
        <p:nvGraphicFramePr>
          <p:cNvPr id="14359" name="Object 5"/>
          <p:cNvGraphicFramePr>
            <a:graphicFrameLocks noChangeAspect="1"/>
          </p:cNvGraphicFramePr>
          <p:nvPr/>
        </p:nvGraphicFramePr>
        <p:xfrm>
          <a:off x="6553200" y="4876800"/>
          <a:ext cx="1052513" cy="881063"/>
        </p:xfrm>
        <a:graphic>
          <a:graphicData uri="http://schemas.openxmlformats.org/presentationml/2006/ole">
            <p:oleObj spid="_x0000_s2053" name="Формула" r:id="rId7" imgW="469800" imgH="393480" progId="Equation.3">
              <p:embed/>
            </p:oleObj>
          </a:graphicData>
        </a:graphic>
      </p:graphicFrame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454900" y="5295900"/>
            <a:ext cx="1308100" cy="989013"/>
            <a:chOff x="4752" y="3264"/>
            <a:chExt cx="824" cy="623"/>
          </a:xfrm>
        </p:grpSpPr>
        <p:graphicFrame>
          <p:nvGraphicFramePr>
            <p:cNvPr id="2058" name="Object 10"/>
            <p:cNvGraphicFramePr>
              <a:graphicFrameLocks noChangeAspect="1"/>
            </p:cNvGraphicFramePr>
            <p:nvPr/>
          </p:nvGraphicFramePr>
          <p:xfrm>
            <a:off x="4752" y="3600"/>
            <a:ext cx="824" cy="287"/>
          </p:xfrm>
          <a:graphic>
            <a:graphicData uri="http://schemas.openxmlformats.org/presentationml/2006/ole">
              <p:oleObj spid="_x0000_s2058" name="Формула" r:id="rId8" imgW="583920" imgH="203040" progId="Equation.3">
                <p:embed/>
              </p:oleObj>
            </a:graphicData>
          </a:graphic>
        </p:graphicFrame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4896" y="3264"/>
              <a:ext cx="4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или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410200" y="1700213"/>
            <a:ext cx="1470025" cy="641350"/>
            <a:chOff x="3360" y="1239"/>
            <a:chExt cx="926" cy="404"/>
          </a:xfrm>
        </p:grpSpPr>
        <p:sp>
          <p:nvSpPr>
            <p:cNvPr id="2107" name="Oval 28"/>
            <p:cNvSpPr>
              <a:spLocks noChangeArrowheads="1"/>
            </p:cNvSpPr>
            <p:nvPr/>
          </p:nvSpPr>
          <p:spPr bwMode="auto">
            <a:xfrm>
              <a:off x="3360" y="1344"/>
              <a:ext cx="768" cy="288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108" name="Group 29"/>
            <p:cNvGrpSpPr>
              <a:grpSpLocks/>
            </p:cNvGrpSpPr>
            <p:nvPr/>
          </p:nvGrpSpPr>
          <p:grpSpPr bwMode="auto">
            <a:xfrm>
              <a:off x="3422" y="1239"/>
              <a:ext cx="864" cy="404"/>
              <a:chOff x="3278" y="1287"/>
              <a:chExt cx="864" cy="404"/>
            </a:xfrm>
          </p:grpSpPr>
          <p:sp>
            <p:nvSpPr>
              <p:cNvPr id="14366" name="Rectangle 30"/>
              <p:cNvSpPr>
                <a:spLocks noChangeArrowheads="1"/>
              </p:cNvSpPr>
              <p:nvPr/>
            </p:nvSpPr>
            <p:spPr bwMode="auto">
              <a:xfrm>
                <a:off x="3278" y="1287"/>
                <a:ext cx="8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a</a:t>
                </a:r>
                <a:r>
                  <a:rPr lang="ru-RU" sz="2200" dirty="0">
                    <a:latin typeface="+mn-lt"/>
                    <a:cs typeface="+mn-cs"/>
                  </a:rPr>
                  <a:t>  </a:t>
                </a:r>
                <a:r>
                  <a:rPr lang="en-US" sz="2200" dirty="0">
                    <a:latin typeface="+mn-lt"/>
                    <a:cs typeface="+mn-cs"/>
                  </a:rPr>
                  <a:t>0</a:t>
                </a:r>
                <a:r>
                  <a:rPr lang="ru-RU" sz="2200" dirty="0">
                    <a:latin typeface="+mn-lt"/>
                    <a:cs typeface="+mn-cs"/>
                  </a:rPr>
                  <a:t>,</a:t>
                </a:r>
                <a:r>
                  <a:rPr lang="en-US" sz="2200" dirty="0">
                    <a:latin typeface="+mn-lt"/>
                    <a:cs typeface="+mn-cs"/>
                  </a:rPr>
                  <a:t>9</a:t>
                </a:r>
                <a:r>
                  <a:rPr lang="ru-RU" sz="2200" dirty="0">
                    <a:latin typeface="+mn-lt"/>
                    <a:cs typeface="+mn-cs"/>
                  </a:rPr>
                  <a:t>5</a:t>
                </a:r>
              </a:p>
            </p:txBody>
          </p:sp>
          <p:graphicFrame>
            <p:nvGraphicFramePr>
              <p:cNvPr id="2057" name="Object 9"/>
              <p:cNvGraphicFramePr>
                <a:graphicFrameLocks noChangeAspect="1"/>
              </p:cNvGraphicFramePr>
              <p:nvPr/>
            </p:nvGraphicFramePr>
            <p:xfrm>
              <a:off x="3464" y="1488"/>
              <a:ext cx="120" cy="120"/>
            </p:xfrm>
            <a:graphic>
              <a:graphicData uri="http://schemas.openxmlformats.org/presentationml/2006/ole">
                <p:oleObj spid="_x0000_s2057" name="Формула" r:id="rId9" imgW="75960" imgH="75960" progId="Equation.3">
                  <p:embed/>
                </p:oleObj>
              </a:graphicData>
            </a:graphic>
          </p:graphicFrame>
        </p:grpSp>
      </p:grp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228600" y="211455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>
                <a:latin typeface="+mn-lt"/>
                <a:cs typeface="+mn-cs"/>
              </a:rPr>
              <a:t>Число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</a:t>
            </a:r>
            <a:endParaRPr lang="ru-RU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5461000" y="2924175"/>
            <a:ext cx="1490663" cy="641350"/>
            <a:chOff x="3360" y="1266"/>
            <a:chExt cx="939" cy="404"/>
          </a:xfrm>
        </p:grpSpPr>
        <p:sp>
          <p:nvSpPr>
            <p:cNvPr id="2104" name="Oval 34"/>
            <p:cNvSpPr>
              <a:spLocks noChangeArrowheads="1"/>
            </p:cNvSpPr>
            <p:nvPr/>
          </p:nvSpPr>
          <p:spPr bwMode="auto">
            <a:xfrm>
              <a:off x="3360" y="1344"/>
              <a:ext cx="768" cy="288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105" name="Group 35"/>
            <p:cNvGrpSpPr>
              <a:grpSpLocks/>
            </p:cNvGrpSpPr>
            <p:nvPr/>
          </p:nvGrpSpPr>
          <p:grpSpPr bwMode="auto">
            <a:xfrm>
              <a:off x="3435" y="1266"/>
              <a:ext cx="864" cy="404"/>
              <a:chOff x="3291" y="1314"/>
              <a:chExt cx="864" cy="404"/>
            </a:xfrm>
          </p:grpSpPr>
          <p:sp>
            <p:nvSpPr>
              <p:cNvPr id="14372" name="Rectangle 36"/>
              <p:cNvSpPr>
                <a:spLocks noChangeArrowheads="1"/>
              </p:cNvSpPr>
              <p:nvPr/>
            </p:nvSpPr>
            <p:spPr bwMode="auto">
              <a:xfrm>
                <a:off x="3291" y="1314"/>
                <a:ext cx="8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a</a:t>
                </a:r>
                <a:r>
                  <a:rPr lang="ru-RU" sz="2200" dirty="0">
                    <a:latin typeface="+mn-lt"/>
                    <a:cs typeface="+mn-cs"/>
                  </a:rPr>
                  <a:t>  </a:t>
                </a:r>
                <a:r>
                  <a:rPr lang="en-US" sz="2200" dirty="0">
                    <a:latin typeface="+mn-lt"/>
                    <a:cs typeface="+mn-cs"/>
                  </a:rPr>
                  <a:t>0</a:t>
                </a:r>
                <a:r>
                  <a:rPr lang="ru-RU" sz="2200" dirty="0">
                    <a:latin typeface="+mn-lt"/>
                    <a:cs typeface="+mn-cs"/>
                  </a:rPr>
                  <a:t>,</a:t>
                </a:r>
                <a:r>
                  <a:rPr lang="en-US" sz="2200" dirty="0">
                    <a:latin typeface="+mn-lt"/>
                    <a:cs typeface="+mn-cs"/>
                  </a:rPr>
                  <a:t>77</a:t>
                </a:r>
                <a:endParaRPr lang="ru-RU" sz="2200" dirty="0">
                  <a:latin typeface="+mn-lt"/>
                  <a:cs typeface="+mn-cs"/>
                </a:endParaRPr>
              </a:p>
            </p:txBody>
          </p:sp>
          <p:graphicFrame>
            <p:nvGraphicFramePr>
              <p:cNvPr id="2056" name="Object 8"/>
              <p:cNvGraphicFramePr>
                <a:graphicFrameLocks noChangeAspect="1"/>
              </p:cNvGraphicFramePr>
              <p:nvPr/>
            </p:nvGraphicFramePr>
            <p:xfrm>
              <a:off x="3464" y="1488"/>
              <a:ext cx="120" cy="120"/>
            </p:xfrm>
            <a:graphic>
              <a:graphicData uri="http://schemas.openxmlformats.org/presentationml/2006/ole">
                <p:oleObj spid="_x0000_s2056" name="Формула" r:id="rId10" imgW="75960" imgH="75960" progId="Equation.3">
                  <p:embed/>
                </p:oleObj>
              </a:graphicData>
            </a:graphic>
          </p:graphicFrame>
        </p:grpSp>
      </p:grp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228600" y="32893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>
                <a:latin typeface="+mn-lt"/>
                <a:cs typeface="+mn-cs"/>
              </a:rPr>
              <a:t>Число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</a:t>
            </a:r>
            <a:endParaRPr lang="ru-RU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304800" y="45720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>
                <a:latin typeface="+mn-lt"/>
                <a:cs typeface="+mn-cs"/>
              </a:rPr>
              <a:t>Число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</a:t>
            </a:r>
            <a:endParaRPr lang="ru-RU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5486400" y="4149725"/>
            <a:ext cx="1465263" cy="641350"/>
            <a:chOff x="3360" y="1270"/>
            <a:chExt cx="923" cy="404"/>
          </a:xfrm>
        </p:grpSpPr>
        <p:sp>
          <p:nvSpPr>
            <p:cNvPr id="2101" name="Oval 41"/>
            <p:cNvSpPr>
              <a:spLocks noChangeArrowheads="1"/>
            </p:cNvSpPr>
            <p:nvPr/>
          </p:nvSpPr>
          <p:spPr bwMode="auto">
            <a:xfrm>
              <a:off x="3360" y="1344"/>
              <a:ext cx="768" cy="288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102" name="Group 42"/>
            <p:cNvGrpSpPr>
              <a:grpSpLocks/>
            </p:cNvGrpSpPr>
            <p:nvPr/>
          </p:nvGrpSpPr>
          <p:grpSpPr bwMode="auto">
            <a:xfrm>
              <a:off x="3419" y="1270"/>
              <a:ext cx="864" cy="404"/>
              <a:chOff x="3275" y="1318"/>
              <a:chExt cx="864" cy="404"/>
            </a:xfrm>
          </p:grpSpPr>
          <p:sp>
            <p:nvSpPr>
              <p:cNvPr id="14379" name="Rectangle 43"/>
              <p:cNvSpPr>
                <a:spLocks noChangeArrowheads="1"/>
              </p:cNvSpPr>
              <p:nvPr/>
            </p:nvSpPr>
            <p:spPr bwMode="auto">
              <a:xfrm>
                <a:off x="3275" y="1318"/>
                <a:ext cx="86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+mn-cs"/>
                  </a:rPr>
                  <a:t>a</a:t>
                </a:r>
                <a:r>
                  <a:rPr lang="ru-RU" sz="2200" dirty="0">
                    <a:latin typeface="+mn-lt"/>
                    <a:cs typeface="+mn-cs"/>
                  </a:rPr>
                  <a:t>  </a:t>
                </a:r>
                <a:r>
                  <a:rPr lang="en-US" sz="2200" dirty="0">
                    <a:latin typeface="+mn-lt"/>
                    <a:cs typeface="+mn-cs"/>
                  </a:rPr>
                  <a:t>0</a:t>
                </a:r>
                <a:r>
                  <a:rPr lang="ru-RU" sz="2200" dirty="0">
                    <a:latin typeface="+mn-lt"/>
                    <a:cs typeface="+mn-cs"/>
                  </a:rPr>
                  <a:t>,</a:t>
                </a:r>
                <a:r>
                  <a:rPr lang="en-US" sz="2200" dirty="0">
                    <a:latin typeface="+mn-lt"/>
                    <a:cs typeface="+mn-cs"/>
                  </a:rPr>
                  <a:t>6</a:t>
                </a:r>
                <a:endParaRPr lang="ru-RU" sz="2200" dirty="0">
                  <a:latin typeface="+mn-lt"/>
                  <a:cs typeface="+mn-cs"/>
                </a:endParaRPr>
              </a:p>
            </p:txBody>
          </p:sp>
          <p:graphicFrame>
            <p:nvGraphicFramePr>
              <p:cNvPr id="2055" name="Object 7"/>
              <p:cNvGraphicFramePr>
                <a:graphicFrameLocks noChangeAspect="1"/>
              </p:cNvGraphicFramePr>
              <p:nvPr/>
            </p:nvGraphicFramePr>
            <p:xfrm>
              <a:off x="3464" y="1488"/>
              <a:ext cx="120" cy="120"/>
            </p:xfrm>
            <a:graphic>
              <a:graphicData uri="http://schemas.openxmlformats.org/presentationml/2006/ole">
                <p:oleObj spid="_x0000_s2055" name="Формула" r:id="rId11" imgW="75960" imgH="75960" progId="Equation.3">
                  <p:embed/>
                </p:oleObj>
              </a:graphicData>
            </a:graphic>
          </p:graphicFrame>
        </p:grp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4724400" y="5562600"/>
            <a:ext cx="1905000" cy="660400"/>
            <a:chOff x="2928" y="3456"/>
            <a:chExt cx="1200" cy="416"/>
          </a:xfrm>
        </p:grpSpPr>
        <p:sp>
          <p:nvSpPr>
            <p:cNvPr id="2099" name="Oval 46"/>
            <p:cNvSpPr>
              <a:spLocks noChangeArrowheads="1"/>
            </p:cNvSpPr>
            <p:nvPr/>
          </p:nvSpPr>
          <p:spPr bwMode="auto">
            <a:xfrm>
              <a:off x="2928" y="3536"/>
              <a:ext cx="1200" cy="336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>
              <a:off x="3008" y="3456"/>
              <a:ext cx="11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a</a:t>
              </a:r>
              <a:r>
                <a:rPr lang="ru-RU" sz="2200" dirty="0">
                  <a:latin typeface="+mn-lt"/>
                  <a:cs typeface="+mn-cs"/>
                </a:rPr>
                <a:t> </a:t>
              </a:r>
              <a:r>
                <a:rPr lang="en-US" sz="2200" dirty="0">
                  <a:latin typeface="+mn-lt"/>
                  <a:cs typeface="+mn-cs"/>
                </a:rPr>
                <a:t>(1–0,01p)</a:t>
              </a:r>
              <a:endParaRPr lang="ru-RU" sz="2200" dirty="0">
                <a:latin typeface="+mn-lt"/>
                <a:cs typeface="+mn-cs"/>
              </a:endParaRPr>
            </a:p>
          </p:txBody>
        </p:sp>
        <p:graphicFrame>
          <p:nvGraphicFramePr>
            <p:cNvPr id="2054" name="Object 6"/>
            <p:cNvGraphicFramePr>
              <a:graphicFrameLocks noChangeAspect="1"/>
            </p:cNvGraphicFramePr>
            <p:nvPr/>
          </p:nvGraphicFramePr>
          <p:xfrm>
            <a:off x="3176" y="3648"/>
            <a:ext cx="120" cy="120"/>
          </p:xfrm>
          <a:graphic>
            <a:graphicData uri="http://schemas.openxmlformats.org/presentationml/2006/ole">
              <p:oleObj spid="_x0000_s2054" name="Формула" r:id="rId12" imgW="75960" imgH="75960" progId="Equation.3">
                <p:embed/>
              </p:oleObj>
            </a:graphicData>
          </a:graphic>
        </p:graphicFrame>
      </p:grp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215900" y="838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>
                <a:latin typeface="+mn-lt"/>
                <a:cs typeface="+mn-cs"/>
              </a:rPr>
              <a:t>Число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</a:t>
            </a:r>
            <a:endParaRPr lang="ru-RU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33400" y="76200"/>
            <a:ext cx="18589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Повторение</a:t>
            </a:r>
          </a:p>
        </p:txBody>
      </p: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3340100" y="965200"/>
            <a:ext cx="1371600" cy="523875"/>
            <a:chOff x="2064" y="768"/>
            <a:chExt cx="864" cy="330"/>
          </a:xfrm>
        </p:grpSpPr>
        <p:grpSp>
          <p:nvGrpSpPr>
            <p:cNvPr id="2094" name="Group 52"/>
            <p:cNvGrpSpPr>
              <a:grpSpLocks/>
            </p:cNvGrpSpPr>
            <p:nvPr/>
          </p:nvGrpSpPr>
          <p:grpSpPr bwMode="auto">
            <a:xfrm>
              <a:off x="2688" y="768"/>
              <a:ext cx="240" cy="330"/>
              <a:chOff x="3133" y="288"/>
              <a:chExt cx="240" cy="330"/>
            </a:xfrm>
          </p:grpSpPr>
          <p:sp>
            <p:nvSpPr>
              <p:cNvPr id="2096" name="Freeform 53"/>
              <p:cNvSpPr>
                <a:spLocks/>
              </p:cNvSpPr>
              <p:nvPr/>
            </p:nvSpPr>
            <p:spPr bwMode="auto">
              <a:xfrm>
                <a:off x="3152" y="448"/>
                <a:ext cx="218" cy="1"/>
              </a:xfrm>
              <a:custGeom>
                <a:avLst/>
                <a:gdLst>
                  <a:gd name="T0" fmla="*/ 0 w 218"/>
                  <a:gd name="T1" fmla="*/ 0 h 1"/>
                  <a:gd name="T2" fmla="*/ 218 w 218"/>
                  <a:gd name="T3" fmla="*/ 1 h 1"/>
                  <a:gd name="T4" fmla="*/ 0 60000 65536"/>
                  <a:gd name="T5" fmla="*/ 0 60000 65536"/>
                  <a:gd name="T6" fmla="*/ 0 w 218"/>
                  <a:gd name="T7" fmla="*/ 0 h 1"/>
                  <a:gd name="T8" fmla="*/ 218 w 21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8" h="1">
                    <a:moveTo>
                      <a:pt x="0" y="0"/>
                    </a:moveTo>
                    <a:lnTo>
                      <a:pt x="218" y="1"/>
                    </a:lnTo>
                  </a:path>
                </a:pathLst>
              </a:custGeom>
              <a:solidFill>
                <a:srgbClr val="FFFFFF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0" name="Rectangle 54"/>
              <p:cNvSpPr>
                <a:spLocks noChangeArrowheads="1"/>
              </p:cNvSpPr>
              <p:nvPr/>
            </p:nvSpPr>
            <p:spPr bwMode="auto">
              <a:xfrm>
                <a:off x="3133" y="445"/>
                <a:ext cx="2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100</a:t>
                </a:r>
              </a:p>
            </p:txBody>
          </p:sp>
          <p:sp>
            <p:nvSpPr>
              <p:cNvPr id="14391" name="Rectangle 55"/>
              <p:cNvSpPr>
                <a:spLocks noChangeArrowheads="1"/>
              </p:cNvSpPr>
              <p:nvPr/>
            </p:nvSpPr>
            <p:spPr bwMode="auto">
              <a:xfrm>
                <a:off x="3216" y="288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5</a:t>
                </a:r>
              </a:p>
            </p:txBody>
          </p:sp>
        </p:grpSp>
        <p:sp>
          <p:nvSpPr>
            <p:cNvPr id="14392" name="Rectangle 56"/>
            <p:cNvSpPr>
              <a:spLocks noChangeArrowheads="1"/>
            </p:cNvSpPr>
            <p:nvPr/>
          </p:nvSpPr>
          <p:spPr bwMode="auto">
            <a:xfrm>
              <a:off x="2064" y="864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</a:t>
              </a:r>
              <a:r>
                <a:rPr lang="ru-RU" sz="1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часть</a:t>
              </a:r>
            </a:p>
          </p:txBody>
        </p:sp>
      </p:grpSp>
      <p:grpSp>
        <p:nvGrpSpPr>
          <p:cNvPr id="13" name="Group 57"/>
          <p:cNvGrpSpPr>
            <a:grpSpLocks/>
          </p:cNvGrpSpPr>
          <p:nvPr/>
        </p:nvGrpSpPr>
        <p:grpSpPr bwMode="auto">
          <a:xfrm>
            <a:off x="3505200" y="2184400"/>
            <a:ext cx="1371600" cy="536575"/>
            <a:chOff x="2112" y="1384"/>
            <a:chExt cx="864" cy="338"/>
          </a:xfrm>
        </p:grpSpPr>
        <p:sp>
          <p:nvSpPr>
            <p:cNvPr id="2090" name="Freeform 58"/>
            <p:cNvSpPr>
              <a:spLocks/>
            </p:cNvSpPr>
            <p:nvPr/>
          </p:nvSpPr>
          <p:spPr bwMode="auto">
            <a:xfrm>
              <a:off x="2755" y="1552"/>
              <a:ext cx="218" cy="1"/>
            </a:xfrm>
            <a:custGeom>
              <a:avLst/>
              <a:gdLst>
                <a:gd name="T0" fmla="*/ 0 w 218"/>
                <a:gd name="T1" fmla="*/ 0 h 1"/>
                <a:gd name="T2" fmla="*/ 218 w 218"/>
                <a:gd name="T3" fmla="*/ 1 h 1"/>
                <a:gd name="T4" fmla="*/ 0 60000 65536"/>
                <a:gd name="T5" fmla="*/ 0 60000 65536"/>
                <a:gd name="T6" fmla="*/ 0 w 218"/>
                <a:gd name="T7" fmla="*/ 0 h 1"/>
                <a:gd name="T8" fmla="*/ 218 w 21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8" h="1">
                  <a:moveTo>
                    <a:pt x="0" y="0"/>
                  </a:moveTo>
                  <a:lnTo>
                    <a:pt x="218" y="1"/>
                  </a:ln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95" name="Rectangle 59"/>
            <p:cNvSpPr>
              <a:spLocks noChangeArrowheads="1"/>
            </p:cNvSpPr>
            <p:nvPr/>
          </p:nvSpPr>
          <p:spPr bwMode="auto">
            <a:xfrm>
              <a:off x="2736" y="1549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100</a:t>
              </a:r>
            </a:p>
          </p:txBody>
        </p:sp>
        <p:sp>
          <p:nvSpPr>
            <p:cNvPr id="14396" name="Rectangle 60"/>
            <p:cNvSpPr>
              <a:spLocks noChangeArrowheads="1"/>
            </p:cNvSpPr>
            <p:nvPr/>
          </p:nvSpPr>
          <p:spPr bwMode="auto">
            <a:xfrm>
              <a:off x="2787" y="1384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23</a:t>
              </a:r>
            </a:p>
          </p:txBody>
        </p:sp>
        <p:sp>
          <p:nvSpPr>
            <p:cNvPr id="14397" name="Rectangle 61"/>
            <p:cNvSpPr>
              <a:spLocks noChangeArrowheads="1"/>
            </p:cNvSpPr>
            <p:nvPr/>
          </p:nvSpPr>
          <p:spPr bwMode="auto">
            <a:xfrm>
              <a:off x="2112" y="1488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</a:t>
              </a:r>
              <a:r>
                <a:rPr lang="ru-RU" sz="1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часть</a:t>
              </a:r>
            </a:p>
          </p:txBody>
        </p:sp>
      </p:grp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3505200" y="3327400"/>
            <a:ext cx="1371600" cy="536575"/>
            <a:chOff x="2112" y="1384"/>
            <a:chExt cx="864" cy="338"/>
          </a:xfrm>
        </p:grpSpPr>
        <p:sp>
          <p:nvSpPr>
            <p:cNvPr id="2086" name="Freeform 63"/>
            <p:cNvSpPr>
              <a:spLocks/>
            </p:cNvSpPr>
            <p:nvPr/>
          </p:nvSpPr>
          <p:spPr bwMode="auto">
            <a:xfrm>
              <a:off x="2755" y="1552"/>
              <a:ext cx="218" cy="1"/>
            </a:xfrm>
            <a:custGeom>
              <a:avLst/>
              <a:gdLst>
                <a:gd name="T0" fmla="*/ 0 w 218"/>
                <a:gd name="T1" fmla="*/ 0 h 1"/>
                <a:gd name="T2" fmla="*/ 218 w 218"/>
                <a:gd name="T3" fmla="*/ 1 h 1"/>
                <a:gd name="T4" fmla="*/ 0 60000 65536"/>
                <a:gd name="T5" fmla="*/ 0 60000 65536"/>
                <a:gd name="T6" fmla="*/ 0 w 218"/>
                <a:gd name="T7" fmla="*/ 0 h 1"/>
                <a:gd name="T8" fmla="*/ 218 w 21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8" h="1">
                  <a:moveTo>
                    <a:pt x="0" y="0"/>
                  </a:moveTo>
                  <a:lnTo>
                    <a:pt x="218" y="1"/>
                  </a:ln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00" name="Rectangle 64"/>
            <p:cNvSpPr>
              <a:spLocks noChangeArrowheads="1"/>
            </p:cNvSpPr>
            <p:nvPr/>
          </p:nvSpPr>
          <p:spPr bwMode="auto">
            <a:xfrm>
              <a:off x="2736" y="1549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100</a:t>
              </a:r>
            </a:p>
          </p:txBody>
        </p:sp>
        <p:sp>
          <p:nvSpPr>
            <p:cNvPr id="14401" name="Rectangle 65"/>
            <p:cNvSpPr>
              <a:spLocks noChangeArrowheads="1"/>
            </p:cNvSpPr>
            <p:nvPr/>
          </p:nvSpPr>
          <p:spPr bwMode="auto">
            <a:xfrm>
              <a:off x="2787" y="1384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40</a:t>
              </a:r>
            </a:p>
          </p:txBody>
        </p:sp>
        <p:sp>
          <p:nvSpPr>
            <p:cNvPr id="14402" name="Rectangle 66"/>
            <p:cNvSpPr>
              <a:spLocks noChangeArrowheads="1"/>
            </p:cNvSpPr>
            <p:nvPr/>
          </p:nvSpPr>
          <p:spPr bwMode="auto">
            <a:xfrm>
              <a:off x="2112" y="1488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</a:t>
              </a:r>
              <a:r>
                <a:rPr lang="ru-RU" sz="1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часть</a:t>
              </a:r>
            </a:p>
          </p:txBody>
        </p:sp>
      </p:grp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3416300" y="4635500"/>
            <a:ext cx="1371600" cy="536575"/>
            <a:chOff x="2112" y="1384"/>
            <a:chExt cx="864" cy="338"/>
          </a:xfrm>
        </p:grpSpPr>
        <p:sp>
          <p:nvSpPr>
            <p:cNvPr id="2082" name="Freeform 68"/>
            <p:cNvSpPr>
              <a:spLocks/>
            </p:cNvSpPr>
            <p:nvPr/>
          </p:nvSpPr>
          <p:spPr bwMode="auto">
            <a:xfrm>
              <a:off x="2755" y="1552"/>
              <a:ext cx="218" cy="1"/>
            </a:xfrm>
            <a:custGeom>
              <a:avLst/>
              <a:gdLst>
                <a:gd name="T0" fmla="*/ 0 w 218"/>
                <a:gd name="T1" fmla="*/ 0 h 1"/>
                <a:gd name="T2" fmla="*/ 218 w 218"/>
                <a:gd name="T3" fmla="*/ 1 h 1"/>
                <a:gd name="T4" fmla="*/ 0 60000 65536"/>
                <a:gd name="T5" fmla="*/ 0 60000 65536"/>
                <a:gd name="T6" fmla="*/ 0 w 218"/>
                <a:gd name="T7" fmla="*/ 0 h 1"/>
                <a:gd name="T8" fmla="*/ 218 w 21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8" h="1">
                  <a:moveTo>
                    <a:pt x="0" y="0"/>
                  </a:moveTo>
                  <a:lnTo>
                    <a:pt x="218" y="1"/>
                  </a:lnTo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05" name="Rectangle 69"/>
            <p:cNvSpPr>
              <a:spLocks noChangeArrowheads="1"/>
            </p:cNvSpPr>
            <p:nvPr/>
          </p:nvSpPr>
          <p:spPr bwMode="auto">
            <a:xfrm>
              <a:off x="2736" y="1549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100</a:t>
              </a:r>
            </a:p>
          </p:txBody>
        </p:sp>
        <p:sp>
          <p:nvSpPr>
            <p:cNvPr id="14406" name="Rectangle 70"/>
            <p:cNvSpPr>
              <a:spLocks noChangeArrowheads="1"/>
            </p:cNvSpPr>
            <p:nvPr/>
          </p:nvSpPr>
          <p:spPr bwMode="auto">
            <a:xfrm>
              <a:off x="2787" y="1384"/>
              <a:ext cx="1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 p</a:t>
              </a:r>
              <a:endParaRPr lang="ru-RU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4407" name="Rectangle 71"/>
            <p:cNvSpPr>
              <a:spLocks noChangeArrowheads="1"/>
            </p:cNvSpPr>
            <p:nvPr/>
          </p:nvSpPr>
          <p:spPr bwMode="auto">
            <a:xfrm>
              <a:off x="2112" y="1488"/>
              <a:ext cx="4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</a:t>
              </a:r>
              <a:r>
                <a:rPr lang="ru-RU" sz="1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часть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49" grpId="0"/>
      <p:bldP spid="14354" grpId="0"/>
      <p:bldP spid="14356" grpId="0"/>
      <p:bldP spid="14358" grpId="0"/>
      <p:bldP spid="14368" grpId="0"/>
      <p:bldP spid="14374" grpId="0"/>
      <p:bldP spid="14375" grpId="0"/>
      <p:bldP spid="143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кругленный прямоугольник 58"/>
          <p:cNvSpPr/>
          <p:nvPr/>
        </p:nvSpPr>
        <p:spPr>
          <a:xfrm>
            <a:off x="2700338" y="1268413"/>
            <a:ext cx="5975350" cy="360362"/>
          </a:xfrm>
          <a:prstGeom prst="roundRect">
            <a:avLst/>
          </a:prstGeom>
          <a:solidFill>
            <a:srgbClr val="FAA8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Блок-схема: альтернативный процесс 57"/>
          <p:cNvSpPr/>
          <p:nvPr/>
        </p:nvSpPr>
        <p:spPr>
          <a:xfrm>
            <a:off x="1619250" y="1196975"/>
            <a:ext cx="649288" cy="360363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Блок-схема: данные 56"/>
          <p:cNvSpPr/>
          <p:nvPr/>
        </p:nvSpPr>
        <p:spPr>
          <a:xfrm>
            <a:off x="250825" y="981075"/>
            <a:ext cx="8893175" cy="287338"/>
          </a:xfrm>
          <a:prstGeom prst="flowChartInputOutput">
            <a:avLst/>
          </a:prstGeom>
          <a:solidFill>
            <a:srgbClr val="74F8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9" name="Text Box 2"/>
          <p:cNvSpPr txBox="1">
            <a:spLocks noChangeArrowheads="1"/>
          </p:cNvSpPr>
          <p:nvPr/>
        </p:nvSpPr>
        <p:spPr bwMode="auto">
          <a:xfrm>
            <a:off x="457200" y="476250"/>
            <a:ext cx="8686800" cy="14462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alibri" pitchFamily="34" charset="0"/>
              </a:rPr>
              <a:t>   </a:t>
            </a:r>
            <a:r>
              <a:rPr lang="ru-RU" sz="2200" b="1">
                <a:latin typeface="Calibri" pitchFamily="34" charset="0"/>
              </a:rPr>
              <a:t>В 2008 году в городском квартале проживало 40000 человек. </a:t>
            </a:r>
          </a:p>
          <a:p>
            <a:r>
              <a:rPr lang="ru-RU" sz="2200" b="1">
                <a:latin typeface="Calibri" pitchFamily="34" charset="0"/>
              </a:rPr>
              <a:t>В 2009 году, в результате строительства новых домов, число жителей выросло на 8%, а в 2010 году  — на 9% по сравнению с 2009 годом. Сколько человек стало проживать в квартале в 2010 году?</a:t>
            </a:r>
          </a:p>
        </p:txBody>
      </p:sp>
      <p:grpSp>
        <p:nvGrpSpPr>
          <p:cNvPr id="3080" name="Group 15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3103" name="Freeform 1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1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Freeform 1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Freeform 1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7" name="Freeform 2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8" name="Freeform 2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9" name="Freeform 2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2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452438" y="2828925"/>
            <a:ext cx="5213350" cy="427038"/>
            <a:chOff x="240" y="1392"/>
            <a:chExt cx="3284" cy="269"/>
          </a:xfrm>
        </p:grpSpPr>
        <p:sp>
          <p:nvSpPr>
            <p:cNvPr id="3101" name="Rectangle 33"/>
            <p:cNvSpPr>
              <a:spLocks noChangeArrowheads="1"/>
            </p:cNvSpPr>
            <p:nvPr/>
          </p:nvSpPr>
          <p:spPr bwMode="auto">
            <a:xfrm>
              <a:off x="240" y="1392"/>
              <a:ext cx="67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200">
                  <a:latin typeface="Calibri" pitchFamily="34" charset="0"/>
                </a:rPr>
                <a:t>2009 г.</a:t>
              </a:r>
            </a:p>
          </p:txBody>
        </p:sp>
        <p:sp>
          <p:nvSpPr>
            <p:cNvPr id="3102" name="Rectangle 35"/>
            <p:cNvSpPr>
              <a:spLocks noChangeArrowheads="1"/>
            </p:cNvSpPr>
            <p:nvPr/>
          </p:nvSpPr>
          <p:spPr bwMode="auto">
            <a:xfrm>
              <a:off x="912" y="1392"/>
              <a:ext cx="261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200">
                  <a:latin typeface="Calibri" pitchFamily="34" charset="0"/>
                </a:rPr>
                <a:t>число жителей составит 108%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11188" y="3357563"/>
            <a:ext cx="6480175" cy="427037"/>
            <a:chOff x="340" y="1725"/>
            <a:chExt cx="4082" cy="269"/>
          </a:xfrm>
        </p:grpSpPr>
        <p:sp>
          <p:nvSpPr>
            <p:cNvPr id="3100" name="Rectangle 36"/>
            <p:cNvSpPr>
              <a:spLocks noChangeArrowheads="1"/>
            </p:cNvSpPr>
            <p:nvPr/>
          </p:nvSpPr>
          <p:spPr bwMode="auto">
            <a:xfrm>
              <a:off x="340" y="1725"/>
              <a:ext cx="408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200">
                  <a:latin typeface="Calibri" pitchFamily="34" charset="0"/>
                </a:rPr>
                <a:t>1). 40000   1,08 = 43200  жителей составит 108%</a:t>
              </a:r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1040" y="1816"/>
            <a:ext cx="120" cy="120"/>
          </p:xfrm>
          <a:graphic>
            <a:graphicData uri="http://schemas.openxmlformats.org/presentationml/2006/ole">
              <p:oleObj spid="_x0000_s3075" name="Формула" r:id="rId4" imgW="75960" imgH="75960" progId="Equation.3">
                <p:embed/>
              </p:oleObj>
            </a:graphicData>
          </a:graphic>
        </p:graphicFrame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57200" y="4144963"/>
            <a:ext cx="7346950" cy="427037"/>
            <a:chOff x="240" y="1392"/>
            <a:chExt cx="4628" cy="269"/>
          </a:xfrm>
        </p:grpSpPr>
        <p:sp>
          <p:nvSpPr>
            <p:cNvPr id="3098" name="Rectangle 42"/>
            <p:cNvSpPr>
              <a:spLocks noChangeArrowheads="1"/>
            </p:cNvSpPr>
            <p:nvPr/>
          </p:nvSpPr>
          <p:spPr bwMode="auto">
            <a:xfrm>
              <a:off x="240" y="1392"/>
              <a:ext cx="67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200">
                  <a:latin typeface="Calibri" pitchFamily="34" charset="0"/>
                </a:rPr>
                <a:t>2010 г.</a:t>
              </a:r>
            </a:p>
          </p:txBody>
        </p:sp>
        <p:sp>
          <p:nvSpPr>
            <p:cNvPr id="3099" name="Rectangle 43"/>
            <p:cNvSpPr>
              <a:spLocks noChangeArrowheads="1"/>
            </p:cNvSpPr>
            <p:nvPr/>
          </p:nvSpPr>
          <p:spPr bwMode="auto">
            <a:xfrm>
              <a:off x="912" y="1392"/>
              <a:ext cx="39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200">
                  <a:latin typeface="Calibri" pitchFamily="34" charset="0"/>
                </a:rPr>
                <a:t>число жителей составит 109% от числа 43200,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539750" y="4652963"/>
            <a:ext cx="6521450" cy="427037"/>
            <a:chOff x="292" y="1712"/>
            <a:chExt cx="4108" cy="269"/>
          </a:xfrm>
        </p:grpSpPr>
        <p:sp>
          <p:nvSpPr>
            <p:cNvPr id="3097" name="Rectangle 45"/>
            <p:cNvSpPr>
              <a:spLocks noChangeArrowheads="1"/>
            </p:cNvSpPr>
            <p:nvPr/>
          </p:nvSpPr>
          <p:spPr bwMode="auto">
            <a:xfrm>
              <a:off x="292" y="1712"/>
              <a:ext cx="410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200">
                  <a:latin typeface="Calibri" pitchFamily="34" charset="0"/>
                </a:rPr>
                <a:t>2). 43200   1,09 = 47088  жителей составит 109%</a:t>
              </a:r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1040" y="1816"/>
            <a:ext cx="120" cy="120"/>
          </p:xfrm>
          <a:graphic>
            <a:graphicData uri="http://schemas.openxmlformats.org/presentationml/2006/ole">
              <p:oleObj spid="_x0000_s3074" name="Формула" r:id="rId5" imgW="75960" imgH="75960" progId="Equation.3">
                <p:embed/>
              </p:oleObj>
            </a:graphicData>
          </a:graphic>
        </p:graphicFrame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4770438" y="2447925"/>
            <a:ext cx="752475" cy="461963"/>
            <a:chOff x="2960" y="1315"/>
            <a:chExt cx="474" cy="291"/>
          </a:xfrm>
        </p:grpSpPr>
        <p:sp>
          <p:nvSpPr>
            <p:cNvPr id="4166" name="Rectangle 70"/>
            <p:cNvSpPr>
              <a:spLocks noChangeArrowheads="1"/>
            </p:cNvSpPr>
            <p:nvPr/>
          </p:nvSpPr>
          <p:spPr bwMode="auto">
            <a:xfrm>
              <a:off x="2960" y="1315"/>
              <a:ext cx="45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1,08</a:t>
              </a:r>
            </a:p>
          </p:txBody>
        </p:sp>
        <p:sp>
          <p:nvSpPr>
            <p:cNvPr id="3096" name="Freeform 71"/>
            <p:cNvSpPr>
              <a:spLocks/>
            </p:cNvSpPr>
            <p:nvPr/>
          </p:nvSpPr>
          <p:spPr bwMode="auto">
            <a:xfrm>
              <a:off x="2976" y="1516"/>
              <a:ext cx="458" cy="90"/>
            </a:xfrm>
            <a:custGeom>
              <a:avLst/>
              <a:gdLst>
                <a:gd name="T0" fmla="*/ 0 w 458"/>
                <a:gd name="T1" fmla="*/ 0 h 90"/>
                <a:gd name="T2" fmla="*/ 98 w 458"/>
                <a:gd name="T3" fmla="*/ 26 h 90"/>
                <a:gd name="T4" fmla="*/ 208 w 458"/>
                <a:gd name="T5" fmla="*/ 72 h 90"/>
                <a:gd name="T6" fmla="*/ 226 w 458"/>
                <a:gd name="T7" fmla="*/ 90 h 90"/>
                <a:gd name="T8" fmla="*/ 244 w 458"/>
                <a:gd name="T9" fmla="*/ 72 h 90"/>
                <a:gd name="T10" fmla="*/ 320 w 458"/>
                <a:gd name="T11" fmla="*/ 28 h 90"/>
                <a:gd name="T12" fmla="*/ 458 w 458"/>
                <a:gd name="T13" fmla="*/ 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8"/>
                <a:gd name="T22" fmla="*/ 0 h 90"/>
                <a:gd name="T23" fmla="*/ 458 w 458"/>
                <a:gd name="T24" fmla="*/ 90 h 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8" h="90">
                  <a:moveTo>
                    <a:pt x="0" y="0"/>
                  </a:moveTo>
                  <a:cubicBezTo>
                    <a:pt x="16" y="4"/>
                    <a:pt x="63" y="14"/>
                    <a:pt x="98" y="26"/>
                  </a:cubicBezTo>
                  <a:cubicBezTo>
                    <a:pt x="133" y="38"/>
                    <a:pt x="187" y="61"/>
                    <a:pt x="208" y="72"/>
                  </a:cubicBezTo>
                  <a:cubicBezTo>
                    <a:pt x="229" y="83"/>
                    <a:pt x="220" y="90"/>
                    <a:pt x="226" y="90"/>
                  </a:cubicBezTo>
                  <a:cubicBezTo>
                    <a:pt x="232" y="90"/>
                    <a:pt x="228" y="82"/>
                    <a:pt x="244" y="72"/>
                  </a:cubicBezTo>
                  <a:cubicBezTo>
                    <a:pt x="260" y="62"/>
                    <a:pt x="284" y="40"/>
                    <a:pt x="320" y="28"/>
                  </a:cubicBezTo>
                  <a:cubicBezTo>
                    <a:pt x="356" y="16"/>
                    <a:pt x="429" y="6"/>
                    <a:pt x="458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4800600" y="3733800"/>
            <a:ext cx="752475" cy="461963"/>
            <a:chOff x="2960" y="1315"/>
            <a:chExt cx="474" cy="291"/>
          </a:xfrm>
        </p:grpSpPr>
        <p:sp>
          <p:nvSpPr>
            <p:cNvPr id="4170" name="Rectangle 74"/>
            <p:cNvSpPr>
              <a:spLocks noChangeArrowheads="1"/>
            </p:cNvSpPr>
            <p:nvPr/>
          </p:nvSpPr>
          <p:spPr bwMode="auto">
            <a:xfrm>
              <a:off x="2960" y="1315"/>
              <a:ext cx="45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1,09</a:t>
              </a:r>
            </a:p>
          </p:txBody>
        </p:sp>
        <p:sp>
          <p:nvSpPr>
            <p:cNvPr id="3094" name="Freeform 75"/>
            <p:cNvSpPr>
              <a:spLocks/>
            </p:cNvSpPr>
            <p:nvPr/>
          </p:nvSpPr>
          <p:spPr bwMode="auto">
            <a:xfrm>
              <a:off x="2976" y="1516"/>
              <a:ext cx="458" cy="90"/>
            </a:xfrm>
            <a:custGeom>
              <a:avLst/>
              <a:gdLst>
                <a:gd name="T0" fmla="*/ 0 w 458"/>
                <a:gd name="T1" fmla="*/ 0 h 90"/>
                <a:gd name="T2" fmla="*/ 98 w 458"/>
                <a:gd name="T3" fmla="*/ 26 h 90"/>
                <a:gd name="T4" fmla="*/ 208 w 458"/>
                <a:gd name="T5" fmla="*/ 72 h 90"/>
                <a:gd name="T6" fmla="*/ 226 w 458"/>
                <a:gd name="T7" fmla="*/ 90 h 90"/>
                <a:gd name="T8" fmla="*/ 244 w 458"/>
                <a:gd name="T9" fmla="*/ 72 h 90"/>
                <a:gd name="T10" fmla="*/ 320 w 458"/>
                <a:gd name="T11" fmla="*/ 28 h 90"/>
                <a:gd name="T12" fmla="*/ 458 w 458"/>
                <a:gd name="T13" fmla="*/ 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8"/>
                <a:gd name="T22" fmla="*/ 0 h 90"/>
                <a:gd name="T23" fmla="*/ 458 w 458"/>
                <a:gd name="T24" fmla="*/ 90 h 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8" h="90">
                  <a:moveTo>
                    <a:pt x="0" y="0"/>
                  </a:moveTo>
                  <a:cubicBezTo>
                    <a:pt x="16" y="4"/>
                    <a:pt x="63" y="14"/>
                    <a:pt x="98" y="26"/>
                  </a:cubicBezTo>
                  <a:cubicBezTo>
                    <a:pt x="133" y="38"/>
                    <a:pt x="187" y="61"/>
                    <a:pt x="208" y="72"/>
                  </a:cubicBezTo>
                  <a:cubicBezTo>
                    <a:pt x="229" y="83"/>
                    <a:pt x="220" y="90"/>
                    <a:pt x="226" y="90"/>
                  </a:cubicBezTo>
                  <a:cubicBezTo>
                    <a:pt x="232" y="90"/>
                    <a:pt x="228" y="82"/>
                    <a:pt x="244" y="72"/>
                  </a:cubicBezTo>
                  <a:cubicBezTo>
                    <a:pt x="260" y="62"/>
                    <a:pt x="284" y="40"/>
                    <a:pt x="320" y="28"/>
                  </a:cubicBezTo>
                  <a:cubicBezTo>
                    <a:pt x="356" y="16"/>
                    <a:pt x="429" y="6"/>
                    <a:pt x="458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609600" y="152400"/>
            <a:ext cx="353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latin typeface="+mn-lt"/>
                <a:cs typeface="+mn-cs"/>
              </a:rPr>
              <a:t>Прототип задания </a:t>
            </a:r>
            <a:r>
              <a:rPr lang="en-US" b="1" dirty="0">
                <a:solidFill>
                  <a:srgbClr val="7030A0"/>
                </a:solidFill>
                <a:latin typeface="+mn-lt"/>
                <a:cs typeface="+mn-cs"/>
              </a:rPr>
              <a:t>B13 (№ 99565</a:t>
            </a:r>
            <a:r>
              <a:rPr lang="en-US" b="1" dirty="0">
                <a:latin typeface="+mn-lt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56" name="Прямоугольник 55"/>
          <p:cNvSpPr>
            <a:spLocks noChangeArrowheads="1"/>
          </p:cNvSpPr>
          <p:nvPr/>
        </p:nvSpPr>
        <p:spPr bwMode="auto">
          <a:xfrm>
            <a:off x="468313" y="2133600"/>
            <a:ext cx="33623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>
                <a:latin typeface="Calibri" pitchFamily="34" charset="0"/>
              </a:rPr>
              <a:t>2008 год – 40000</a:t>
            </a:r>
            <a:r>
              <a:rPr lang="en-US" sz="2200">
                <a:latin typeface="Calibri" pitchFamily="34" charset="0"/>
              </a:rPr>
              <a:t> </a:t>
            </a:r>
            <a:r>
              <a:rPr lang="ru-RU" sz="2200">
                <a:latin typeface="Calibri" pitchFamily="34" charset="0"/>
              </a:rPr>
              <a:t>человек. 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68313" y="836613"/>
            <a:ext cx="75596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7092950" y="2852738"/>
            <a:ext cx="1416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4000</a:t>
            </a:r>
            <a:r>
              <a:rPr lang="ru-RU" sz="1600">
                <a:latin typeface="Calibri" pitchFamily="34" charset="0"/>
              </a:rPr>
              <a:t>ч. – 100%</a:t>
            </a:r>
          </a:p>
          <a:p>
            <a:r>
              <a:rPr lang="ru-RU" sz="1600">
                <a:latin typeface="Calibri" pitchFamily="34" charset="0"/>
              </a:rPr>
              <a:t>  Х       -    108%</a:t>
            </a:r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7164388" y="3860800"/>
            <a:ext cx="1800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</a:t>
            </a:r>
            <a:r>
              <a:rPr lang="ru-RU">
                <a:latin typeface="Calibri" pitchFamily="34" charset="0"/>
              </a:rPr>
              <a:t>320</a:t>
            </a:r>
            <a:r>
              <a:rPr lang="en-US">
                <a:latin typeface="Calibri" pitchFamily="34" charset="0"/>
              </a:rPr>
              <a:t>0</a:t>
            </a:r>
            <a:r>
              <a:rPr lang="ru-RU">
                <a:latin typeface="Calibri" pitchFamily="34" charset="0"/>
              </a:rPr>
              <a:t>ч. – 100%</a:t>
            </a:r>
          </a:p>
          <a:p>
            <a:r>
              <a:rPr lang="ru-RU">
                <a:latin typeface="Calibri" pitchFamily="34" charset="0"/>
              </a:rPr>
              <a:t>  Х       -     109%</a:t>
            </a:r>
          </a:p>
        </p:txBody>
      </p:sp>
      <p:sp>
        <p:nvSpPr>
          <p:cNvPr id="63" name="Управляющая кнопка: далее 62">
            <a:hlinkClick r:id="" action="ppaction://hlinkshowjump?jump=nextslide" highlightClick="1"/>
          </p:cNvPr>
          <p:cNvSpPr/>
          <p:nvPr/>
        </p:nvSpPr>
        <p:spPr>
          <a:xfrm>
            <a:off x="8101013" y="6524625"/>
            <a:ext cx="647700" cy="333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58" grpId="0" animBg="1"/>
      <p:bldP spid="58" grpId="1" animBg="1"/>
      <p:bldP spid="57" grpId="0" animBg="1"/>
      <p:bldP spid="57" grpId="1" animBg="1"/>
      <p:bldP spid="60" grpId="0" build="allAtOnce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reeform 3"/>
          <p:cNvSpPr>
            <a:spLocks/>
          </p:cNvSpPr>
          <p:nvPr/>
        </p:nvSpPr>
        <p:spPr bwMode="auto">
          <a:xfrm>
            <a:off x="203200" y="520700"/>
            <a:ext cx="8153400" cy="673100"/>
          </a:xfrm>
          <a:custGeom>
            <a:avLst/>
            <a:gdLst>
              <a:gd name="T0" fmla="*/ 4572000 w 5136"/>
              <a:gd name="T1" fmla="*/ 342900 h 424"/>
              <a:gd name="T2" fmla="*/ 4457700 w 5136"/>
              <a:gd name="T3" fmla="*/ 0 h 424"/>
              <a:gd name="T4" fmla="*/ 8153400 w 5136"/>
              <a:gd name="T5" fmla="*/ 12700 h 424"/>
              <a:gd name="T6" fmla="*/ 8064500 w 5136"/>
              <a:gd name="T7" fmla="*/ 330200 h 424"/>
              <a:gd name="T8" fmla="*/ 0 w 5136"/>
              <a:gd name="T9" fmla="*/ 330200 h 424"/>
              <a:gd name="T10" fmla="*/ 165100 w 5136"/>
              <a:gd name="T11" fmla="*/ 673100 h 424"/>
              <a:gd name="T12" fmla="*/ 3314700 w 5136"/>
              <a:gd name="T13" fmla="*/ 673100 h 424"/>
              <a:gd name="T14" fmla="*/ 3175000 w 5136"/>
              <a:gd name="T15" fmla="*/ 317500 h 4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136"/>
              <a:gd name="T25" fmla="*/ 0 h 424"/>
              <a:gd name="T26" fmla="*/ 5136 w 5136"/>
              <a:gd name="T27" fmla="*/ 424 h 4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136" h="424">
                <a:moveTo>
                  <a:pt x="2880" y="216"/>
                </a:moveTo>
                <a:lnTo>
                  <a:pt x="2808" y="0"/>
                </a:lnTo>
                <a:lnTo>
                  <a:pt x="5136" y="8"/>
                </a:lnTo>
                <a:lnTo>
                  <a:pt x="5080" y="208"/>
                </a:lnTo>
                <a:lnTo>
                  <a:pt x="0" y="208"/>
                </a:lnTo>
                <a:lnTo>
                  <a:pt x="104" y="424"/>
                </a:lnTo>
                <a:lnTo>
                  <a:pt x="2088" y="424"/>
                </a:lnTo>
                <a:lnTo>
                  <a:pt x="2000" y="200"/>
                </a:lnTo>
              </a:path>
            </a:pathLst>
          </a:custGeom>
          <a:solidFill>
            <a:srgbClr val="00B0F0">
              <a:alpha val="50980"/>
            </a:srgbClr>
          </a:solidFill>
          <a:ln w="9525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228600" y="850900"/>
            <a:ext cx="8763000" cy="673100"/>
          </a:xfrm>
          <a:custGeom>
            <a:avLst/>
            <a:gdLst>
              <a:gd name="T0" fmla="*/ 3467100 w 5520"/>
              <a:gd name="T1" fmla="*/ 317500 h 424"/>
              <a:gd name="T2" fmla="*/ 3352800 w 5520"/>
              <a:gd name="T3" fmla="*/ 25400 h 424"/>
              <a:gd name="T4" fmla="*/ 8636000 w 5520"/>
              <a:gd name="T5" fmla="*/ 0 h 424"/>
              <a:gd name="T6" fmla="*/ 8763000 w 5520"/>
              <a:gd name="T7" fmla="*/ 317500 h 424"/>
              <a:gd name="T8" fmla="*/ 0 w 5520"/>
              <a:gd name="T9" fmla="*/ 355600 h 424"/>
              <a:gd name="T10" fmla="*/ 152400 w 5520"/>
              <a:gd name="T11" fmla="*/ 673100 h 424"/>
              <a:gd name="T12" fmla="*/ 3225800 w 5520"/>
              <a:gd name="T13" fmla="*/ 660400 h 424"/>
              <a:gd name="T14" fmla="*/ 3124200 w 5520"/>
              <a:gd name="T15" fmla="*/ 355600 h 4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20"/>
              <a:gd name="T25" fmla="*/ 0 h 424"/>
              <a:gd name="T26" fmla="*/ 5520 w 5520"/>
              <a:gd name="T27" fmla="*/ 424 h 4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20" h="424">
                <a:moveTo>
                  <a:pt x="2184" y="200"/>
                </a:moveTo>
                <a:lnTo>
                  <a:pt x="2112" y="16"/>
                </a:lnTo>
                <a:lnTo>
                  <a:pt x="5440" y="0"/>
                </a:lnTo>
                <a:lnTo>
                  <a:pt x="5520" y="200"/>
                </a:lnTo>
                <a:lnTo>
                  <a:pt x="0" y="224"/>
                </a:lnTo>
                <a:lnTo>
                  <a:pt x="96" y="424"/>
                </a:lnTo>
                <a:lnTo>
                  <a:pt x="2032" y="416"/>
                </a:lnTo>
                <a:lnTo>
                  <a:pt x="1968" y="224"/>
                </a:lnTo>
              </a:path>
            </a:pathLst>
          </a:custGeom>
          <a:solidFill>
            <a:srgbClr val="FF3300">
              <a:alpha val="30196"/>
            </a:srgbClr>
          </a:solidFill>
          <a:ln w="9525">
            <a:solidFill>
              <a:srgbClr val="FF3300">
                <a:alpha val="41176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1" name="Freeform 81"/>
          <p:cNvSpPr>
            <a:spLocks/>
          </p:cNvSpPr>
          <p:nvPr/>
        </p:nvSpPr>
        <p:spPr bwMode="auto">
          <a:xfrm>
            <a:off x="190500" y="1181100"/>
            <a:ext cx="8623300" cy="685800"/>
          </a:xfrm>
          <a:custGeom>
            <a:avLst/>
            <a:gdLst>
              <a:gd name="T0" fmla="*/ 3327400 w 5432"/>
              <a:gd name="T1" fmla="*/ 317500 h 432"/>
              <a:gd name="T2" fmla="*/ 3213100 w 5432"/>
              <a:gd name="T3" fmla="*/ 25400 h 432"/>
              <a:gd name="T4" fmla="*/ 8496300 w 5432"/>
              <a:gd name="T5" fmla="*/ 0 h 432"/>
              <a:gd name="T6" fmla="*/ 8623300 w 5432"/>
              <a:gd name="T7" fmla="*/ 317500 h 432"/>
              <a:gd name="T8" fmla="*/ 0 w 5432"/>
              <a:gd name="T9" fmla="*/ 355600 h 432"/>
              <a:gd name="T10" fmla="*/ 165100 w 5432"/>
              <a:gd name="T11" fmla="*/ 685800 h 432"/>
              <a:gd name="T12" fmla="*/ 6896101 w 5432"/>
              <a:gd name="T13" fmla="*/ 673100 h 432"/>
              <a:gd name="T14" fmla="*/ 6731001 w 5432"/>
              <a:gd name="T15" fmla="*/ 355600 h 4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32"/>
              <a:gd name="T25" fmla="*/ 0 h 432"/>
              <a:gd name="T26" fmla="*/ 5432 w 5432"/>
              <a:gd name="T27" fmla="*/ 432 h 4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32" h="432">
                <a:moveTo>
                  <a:pt x="2096" y="200"/>
                </a:moveTo>
                <a:lnTo>
                  <a:pt x="2024" y="16"/>
                </a:lnTo>
                <a:lnTo>
                  <a:pt x="5352" y="0"/>
                </a:lnTo>
                <a:lnTo>
                  <a:pt x="5432" y="200"/>
                </a:lnTo>
                <a:lnTo>
                  <a:pt x="0" y="224"/>
                </a:lnTo>
                <a:lnTo>
                  <a:pt x="104" y="432"/>
                </a:lnTo>
                <a:lnTo>
                  <a:pt x="4344" y="424"/>
                </a:lnTo>
                <a:lnTo>
                  <a:pt x="4240" y="224"/>
                </a:lnTo>
              </a:path>
            </a:pathLst>
          </a:custGeom>
          <a:solidFill>
            <a:srgbClr val="FFFF00">
              <a:alpha val="30196"/>
            </a:srgbClr>
          </a:solidFill>
          <a:ln w="9525">
            <a:solidFill>
              <a:srgbClr val="FFFF00">
                <a:alpha val="41176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Text Box 2"/>
          <p:cNvSpPr txBox="1">
            <a:spLocks noChangeArrowheads="1"/>
          </p:cNvSpPr>
          <p:nvPr/>
        </p:nvSpPr>
        <p:spPr bwMode="auto">
          <a:xfrm>
            <a:off x="457200" y="476250"/>
            <a:ext cx="8686800" cy="17859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Calibri" pitchFamily="34" charset="0"/>
              </a:rPr>
              <a:t>   В понедельник акции компании подорожали на некоторое количество процентов, а во вторник подешевели на то же самое количество процентов. В результате они стали стоить на 4% дешевле, чем при открытии торгов в понедельник. На сколько процентов подорожали акции компании в понедельник?</a:t>
            </a:r>
          </a:p>
        </p:txBody>
      </p:sp>
      <p:grpSp>
        <p:nvGrpSpPr>
          <p:cNvPr id="4111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4152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3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4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5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6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7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8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9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27538" y="188913"/>
            <a:ext cx="4430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Увеличение, уменьшение на процент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029200" y="5665788"/>
            <a:ext cx="3671888" cy="658812"/>
            <a:chOff x="3168" y="3408"/>
            <a:chExt cx="2313" cy="415"/>
          </a:xfrm>
        </p:grpSpPr>
        <p:grpSp>
          <p:nvGrpSpPr>
            <p:cNvPr id="4132" name="Group 28"/>
            <p:cNvGrpSpPr>
              <a:grpSpLocks/>
            </p:cNvGrpSpPr>
            <p:nvPr/>
          </p:nvGrpSpPr>
          <p:grpSpPr bwMode="auto">
            <a:xfrm>
              <a:off x="4534" y="3512"/>
              <a:ext cx="579" cy="236"/>
              <a:chOff x="1849" y="2478"/>
              <a:chExt cx="657" cy="374"/>
            </a:xfrm>
          </p:grpSpPr>
          <p:sp>
            <p:nvSpPr>
              <p:cNvPr id="4147" name="Text Box 2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4148" name="Text Box 3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latin typeface="Calibri" pitchFamily="34" charset="0"/>
                  </a:rPr>
                  <a:t>х</a:t>
                </a:r>
              </a:p>
            </p:txBody>
          </p:sp>
          <p:sp>
            <p:nvSpPr>
              <p:cNvPr id="4149" name="Text Box 3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4150" name="Text Box 3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4151" name="Text Box 3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latin typeface="Calibri" pitchFamily="34" charset="0"/>
                  </a:rPr>
                  <a:t>х</a:t>
                </a:r>
              </a:p>
            </p:txBody>
          </p:sp>
        </p:grpSp>
        <p:sp>
          <p:nvSpPr>
            <p:cNvPr id="4133" name="Rectangle 34"/>
            <p:cNvSpPr>
              <a:spLocks noChangeArrowheads="1"/>
            </p:cNvSpPr>
            <p:nvPr/>
          </p:nvSpPr>
          <p:spPr bwMode="auto">
            <a:xfrm>
              <a:off x="3168" y="3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134" name="AutoShape 35"/>
            <p:cNvSpPr>
              <a:spLocks noChangeArrowheads="1"/>
            </p:cNvSpPr>
            <p:nvPr/>
          </p:nvSpPr>
          <p:spPr bwMode="auto">
            <a:xfrm>
              <a:off x="3208" y="3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135" name="Text Box 36"/>
            <p:cNvSpPr txBox="1">
              <a:spLocks noChangeArrowheads="1"/>
            </p:cNvSpPr>
            <p:nvPr/>
          </p:nvSpPr>
          <p:spPr bwMode="auto">
            <a:xfrm>
              <a:off x="3288" y="3499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latin typeface="Calibri" pitchFamily="34" charset="0"/>
                </a:rPr>
                <a:t>В 1</a:t>
              </a:r>
              <a:r>
                <a:rPr lang="en-US" b="1">
                  <a:latin typeface="Calibri" pitchFamily="34" charset="0"/>
                </a:rPr>
                <a:t>3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4136" name="Rectangle 37"/>
            <p:cNvSpPr>
              <a:spLocks noChangeArrowheads="1"/>
            </p:cNvSpPr>
            <p:nvPr/>
          </p:nvSpPr>
          <p:spPr bwMode="auto">
            <a:xfrm>
              <a:off x="3806" y="3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137" name="Rectangle 38"/>
            <p:cNvSpPr>
              <a:spLocks noChangeArrowheads="1"/>
            </p:cNvSpPr>
            <p:nvPr/>
          </p:nvSpPr>
          <p:spPr bwMode="auto">
            <a:xfrm>
              <a:off x="4086" y="3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138" name="Rectangle 39"/>
            <p:cNvSpPr>
              <a:spLocks noChangeArrowheads="1"/>
            </p:cNvSpPr>
            <p:nvPr/>
          </p:nvSpPr>
          <p:spPr bwMode="auto">
            <a:xfrm>
              <a:off x="4364" y="3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4139" name="Rectangle 40"/>
            <p:cNvSpPr>
              <a:spLocks noChangeArrowheads="1"/>
            </p:cNvSpPr>
            <p:nvPr/>
          </p:nvSpPr>
          <p:spPr bwMode="auto">
            <a:xfrm>
              <a:off x="4644" y="3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140" name="Rectangle 41"/>
            <p:cNvSpPr>
              <a:spLocks noChangeArrowheads="1"/>
            </p:cNvSpPr>
            <p:nvPr/>
          </p:nvSpPr>
          <p:spPr bwMode="auto">
            <a:xfrm>
              <a:off x="4922" y="3475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>
                <a:latin typeface="Calibri" pitchFamily="34" charset="0"/>
              </a:endParaRPr>
            </a:p>
          </p:txBody>
        </p:sp>
        <p:sp>
          <p:nvSpPr>
            <p:cNvPr id="4141" name="Rectangle 42"/>
            <p:cNvSpPr>
              <a:spLocks noChangeArrowheads="1"/>
            </p:cNvSpPr>
            <p:nvPr/>
          </p:nvSpPr>
          <p:spPr bwMode="auto">
            <a:xfrm>
              <a:off x="5202" y="3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142" name="Text Box 43"/>
            <p:cNvSpPr txBox="1">
              <a:spLocks noChangeArrowheads="1"/>
            </p:cNvSpPr>
            <p:nvPr/>
          </p:nvSpPr>
          <p:spPr bwMode="auto">
            <a:xfrm>
              <a:off x="4067" y="3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latin typeface="Calibri" pitchFamily="34" charset="0"/>
              </a:endParaRPr>
            </a:p>
          </p:txBody>
        </p:sp>
        <p:sp>
          <p:nvSpPr>
            <p:cNvPr id="4143" name="Text Box 44"/>
            <p:cNvSpPr txBox="1">
              <a:spLocks noChangeArrowheads="1"/>
            </p:cNvSpPr>
            <p:nvPr/>
          </p:nvSpPr>
          <p:spPr bwMode="auto">
            <a:xfrm>
              <a:off x="4630" y="3415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>
                <a:latin typeface="Calibri" pitchFamily="34" charset="0"/>
              </a:endParaRPr>
            </a:p>
          </p:txBody>
        </p:sp>
        <p:sp>
          <p:nvSpPr>
            <p:cNvPr id="4144" name="Text Box 45"/>
            <p:cNvSpPr txBox="1">
              <a:spLocks noChangeArrowheads="1"/>
            </p:cNvSpPr>
            <p:nvPr/>
          </p:nvSpPr>
          <p:spPr bwMode="auto">
            <a:xfrm>
              <a:off x="3786" y="3408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4145" name="Text Box 46"/>
            <p:cNvSpPr txBox="1">
              <a:spLocks noChangeArrowheads="1"/>
            </p:cNvSpPr>
            <p:nvPr/>
          </p:nvSpPr>
          <p:spPr bwMode="auto">
            <a:xfrm>
              <a:off x="4077" y="3419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>
                  <a:latin typeface="Calibri" pitchFamily="34" charset="0"/>
                </a:rPr>
                <a:t>0</a:t>
              </a:r>
            </a:p>
          </p:txBody>
        </p:sp>
        <p:sp>
          <p:nvSpPr>
            <p:cNvPr id="4146" name="Text Box 47"/>
            <p:cNvSpPr txBox="1">
              <a:spLocks noChangeArrowheads="1"/>
            </p:cNvSpPr>
            <p:nvPr/>
          </p:nvSpPr>
          <p:spPr bwMode="auto">
            <a:xfrm>
              <a:off x="4351" y="3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>
                <a:latin typeface="Calibri" pitchFamily="34" charset="0"/>
              </a:endParaRPr>
            </a:p>
          </p:txBody>
        </p:sp>
      </p:grpSp>
      <p:sp>
        <p:nvSpPr>
          <p:cNvPr id="10294" name="Rectangle 54"/>
          <p:cNvSpPr>
            <a:spLocks noChangeArrowheads="1"/>
          </p:cNvSpPr>
          <p:nvPr/>
        </p:nvSpPr>
        <p:spPr bwMode="auto">
          <a:xfrm>
            <a:off x="827088" y="5445125"/>
            <a:ext cx="3854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Другой способ (видео)</a:t>
            </a:r>
          </a:p>
          <a:p>
            <a:r>
              <a:rPr lang="ru-RU">
                <a:latin typeface="Calibri" pitchFamily="34" charset="0"/>
                <a:hlinkClick r:id="rId4"/>
              </a:rPr>
              <a:t>http://rutube.ru/tracks/3942933.html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4115" name="Text Box 55"/>
          <p:cNvSpPr txBox="1">
            <a:spLocks noChangeArrowheads="1"/>
          </p:cNvSpPr>
          <p:nvPr/>
        </p:nvSpPr>
        <p:spPr bwMode="auto">
          <a:xfrm>
            <a:off x="609600" y="1524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b="1">
                <a:solidFill>
                  <a:srgbClr val="7030A0"/>
                </a:solidFill>
                <a:latin typeface="Calibri" pitchFamily="34" charset="0"/>
              </a:rPr>
              <a:t>B13 (№ 99566)</a:t>
            </a:r>
          </a:p>
        </p:txBody>
      </p: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95288" y="2130425"/>
            <a:ext cx="8748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Пусть </a:t>
            </a:r>
            <a:r>
              <a:rPr lang="en-US" sz="3200" b="1" i="1" dirty="0">
                <a:solidFill>
                  <a:srgbClr val="0058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</a:t>
            </a:r>
            <a:r>
              <a:rPr lang="ru-RU" b="1" dirty="0">
                <a:latin typeface="+mn-lt"/>
                <a:cs typeface="+mn-cs"/>
              </a:rPr>
              <a:t> - стоимость акции до начала торгов в понедельник</a:t>
            </a:r>
            <a:r>
              <a:rPr lang="ru-RU" dirty="0">
                <a:latin typeface="+mn-lt"/>
                <a:cs typeface="+mn-cs"/>
              </a:rPr>
              <a:t>. </a:t>
            </a:r>
          </a:p>
        </p:txBody>
      </p: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971550" y="3500438"/>
            <a:ext cx="1544638" cy="360362"/>
            <a:chOff x="632" y="2272"/>
            <a:chExt cx="973" cy="233"/>
          </a:xfrm>
        </p:grpSpPr>
        <p:sp>
          <p:nvSpPr>
            <p:cNvPr id="4131" name="Rectangle 60"/>
            <p:cNvSpPr>
              <a:spLocks noChangeArrowheads="1"/>
            </p:cNvSpPr>
            <p:nvPr/>
          </p:nvSpPr>
          <p:spPr bwMode="auto">
            <a:xfrm>
              <a:off x="677" y="2272"/>
              <a:ext cx="9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 </a:t>
              </a:r>
              <a:r>
                <a:rPr lang="en-US" b="1">
                  <a:latin typeface="Calibri" pitchFamily="34" charset="0"/>
                </a:rPr>
                <a:t>(1</a:t>
              </a:r>
              <a:r>
                <a:rPr lang="ru-RU" b="1">
                  <a:latin typeface="Calibri" pitchFamily="34" charset="0"/>
                </a:rPr>
                <a:t>+</a:t>
              </a:r>
              <a:r>
                <a:rPr lang="en-US" b="1">
                  <a:latin typeface="Calibri" pitchFamily="34" charset="0"/>
                </a:rPr>
                <a:t>0,01</a:t>
              </a:r>
              <a:r>
                <a:rPr lang="ru-RU" b="1">
                  <a:latin typeface="Calibri" pitchFamily="34" charset="0"/>
                </a:rPr>
                <a:t>х</a:t>
              </a:r>
              <a:r>
                <a:rPr lang="en-US" b="1">
                  <a:latin typeface="Calibri" pitchFamily="34" charset="0"/>
                </a:rPr>
                <a:t>)</a:t>
              </a:r>
              <a:endParaRPr lang="ru-RU" b="1">
                <a:latin typeface="Calibri" pitchFamily="34" charset="0"/>
              </a:endParaRPr>
            </a:p>
          </p:txBody>
        </p:sp>
        <p:graphicFrame>
          <p:nvGraphicFramePr>
            <p:cNvPr id="4106" name="Object 4"/>
            <p:cNvGraphicFramePr>
              <a:graphicFrameLocks noChangeAspect="1"/>
            </p:cNvGraphicFramePr>
            <p:nvPr/>
          </p:nvGraphicFramePr>
          <p:xfrm>
            <a:off x="632" y="2352"/>
            <a:ext cx="120" cy="120"/>
          </p:xfrm>
          <a:graphic>
            <a:graphicData uri="http://schemas.openxmlformats.org/presentationml/2006/ole">
              <p:oleObj spid="_x0000_s4106" name="Формула" r:id="rId5" imgW="75960" imgH="75960" progId="Equation.3">
                <p:embed/>
              </p:oleObj>
            </a:graphicData>
          </a:graphic>
        </p:graphicFrame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4284663" y="3502025"/>
            <a:ext cx="1584325" cy="369888"/>
            <a:chOff x="2664" y="2340"/>
            <a:chExt cx="998" cy="239"/>
          </a:xfrm>
        </p:grpSpPr>
        <p:sp>
          <p:nvSpPr>
            <p:cNvPr id="4130" name="Rectangle 64"/>
            <p:cNvSpPr>
              <a:spLocks noChangeArrowheads="1"/>
            </p:cNvSpPr>
            <p:nvPr/>
          </p:nvSpPr>
          <p:spPr bwMode="auto">
            <a:xfrm>
              <a:off x="2755" y="2340"/>
              <a:ext cx="907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(1–0,0</a:t>
              </a:r>
              <a:r>
                <a:rPr lang="ru-RU" b="1">
                  <a:latin typeface="Calibri" pitchFamily="34" charset="0"/>
                </a:rPr>
                <a:t>4</a:t>
              </a:r>
              <a:r>
                <a:rPr lang="en-US" b="1">
                  <a:latin typeface="Calibri" pitchFamily="34" charset="0"/>
                </a:rPr>
                <a:t>)</a:t>
              </a:r>
              <a:endParaRPr lang="ru-RU" b="1">
                <a:latin typeface="Calibri" pitchFamily="34" charset="0"/>
              </a:endParaRPr>
            </a:p>
          </p:txBody>
        </p:sp>
        <p:graphicFrame>
          <p:nvGraphicFramePr>
            <p:cNvPr id="4105" name="Object 3"/>
            <p:cNvGraphicFramePr>
              <a:graphicFrameLocks noChangeAspect="1"/>
            </p:cNvGraphicFramePr>
            <p:nvPr/>
          </p:nvGraphicFramePr>
          <p:xfrm>
            <a:off x="2664" y="2392"/>
            <a:ext cx="120" cy="120"/>
          </p:xfrm>
          <a:graphic>
            <a:graphicData uri="http://schemas.openxmlformats.org/presentationml/2006/ole">
              <p:oleObj spid="_x0000_s4105" name="Формула" r:id="rId6" imgW="75960" imgH="75960" progId="Equation.3">
                <p:embed/>
              </p:oleObj>
            </a:graphicData>
          </a:graphic>
        </p:graphicFrame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2051050" y="3500438"/>
            <a:ext cx="1468438" cy="360362"/>
            <a:chOff x="1448" y="2280"/>
            <a:chExt cx="925" cy="233"/>
          </a:xfrm>
        </p:grpSpPr>
        <p:sp>
          <p:nvSpPr>
            <p:cNvPr id="4129" name="Rectangle 63"/>
            <p:cNvSpPr>
              <a:spLocks noChangeArrowheads="1"/>
            </p:cNvSpPr>
            <p:nvPr/>
          </p:nvSpPr>
          <p:spPr bwMode="auto">
            <a:xfrm>
              <a:off x="1493" y="2280"/>
              <a:ext cx="8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(1–0,01</a:t>
              </a:r>
              <a:r>
                <a:rPr lang="ru-RU" b="1">
                  <a:latin typeface="Calibri" pitchFamily="34" charset="0"/>
                </a:rPr>
                <a:t>х</a:t>
              </a:r>
              <a:r>
                <a:rPr lang="en-US" b="1">
                  <a:latin typeface="Calibri" pitchFamily="34" charset="0"/>
                </a:rPr>
                <a:t>)</a:t>
              </a:r>
              <a:endParaRPr lang="ru-RU" b="1">
                <a:latin typeface="Calibri" pitchFamily="34" charset="0"/>
              </a:endParaRPr>
            </a:p>
          </p:txBody>
        </p:sp>
        <p:graphicFrame>
          <p:nvGraphicFramePr>
            <p:cNvPr id="4104" name="Object 2"/>
            <p:cNvGraphicFramePr>
              <a:graphicFrameLocks noChangeAspect="1"/>
            </p:cNvGraphicFramePr>
            <p:nvPr/>
          </p:nvGraphicFramePr>
          <p:xfrm>
            <a:off x="1448" y="2360"/>
            <a:ext cx="120" cy="120"/>
          </p:xfrm>
          <a:graphic>
            <a:graphicData uri="http://schemas.openxmlformats.org/presentationml/2006/ole">
              <p:oleObj spid="_x0000_s4104" name="Формула" r:id="rId7" imgW="75960" imgH="75960" progId="Equation.3">
                <p:embed/>
              </p:oleObj>
            </a:graphicData>
          </a:graphic>
        </p:graphicFrame>
      </p:grp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684213" y="34290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</a:t>
            </a:r>
            <a:endParaRPr lang="ru-RU" sz="2400" b="1" dirty="0"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995738" y="34290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</a:t>
            </a:r>
            <a:endParaRPr lang="ru-RU" sz="2400" b="1" dirty="0"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250825" y="2636838"/>
            <a:ext cx="3733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6600CC"/>
                </a:solidFill>
                <a:latin typeface="+mn-lt"/>
                <a:cs typeface="+mn-cs"/>
              </a:rPr>
              <a:t>стоимость акции во вторник, после торгов в процессе повышения и понижения на 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х</a:t>
            </a:r>
            <a:r>
              <a:rPr lang="ru-RU" sz="800" b="1" i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dirty="0">
                <a:solidFill>
                  <a:srgbClr val="6600CC"/>
                </a:solidFill>
                <a:latin typeface="+mn-lt"/>
                <a:cs typeface="+mn-cs"/>
              </a:rPr>
              <a:t>%, </a:t>
            </a:r>
          </a:p>
        </p:txBody>
      </p:sp>
      <p:sp>
        <p:nvSpPr>
          <p:cNvPr id="10314" name="Rectangle 74"/>
          <p:cNvSpPr>
            <a:spLocks noChangeArrowheads="1"/>
          </p:cNvSpPr>
          <p:nvPr/>
        </p:nvSpPr>
        <p:spPr bwMode="auto">
          <a:xfrm>
            <a:off x="4067175" y="27813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00CC"/>
                </a:solidFill>
                <a:latin typeface="Calibri" pitchFamily="34" charset="0"/>
              </a:rPr>
              <a:t>будет составлять разовое понижение на 4%, </a:t>
            </a:r>
          </a:p>
        </p:txBody>
      </p:sp>
      <p:sp>
        <p:nvSpPr>
          <p:cNvPr id="10315" name="Rectangle 75"/>
          <p:cNvSpPr>
            <a:spLocks noChangeArrowheads="1"/>
          </p:cNvSpPr>
          <p:nvPr/>
        </p:nvSpPr>
        <p:spPr bwMode="auto">
          <a:xfrm>
            <a:off x="3492500" y="3500438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=</a:t>
            </a:r>
            <a:endParaRPr lang="ru-RU" b="1" dirty="0">
              <a:latin typeface="+mn-lt"/>
              <a:cs typeface="+mn-cs"/>
            </a:endParaRPr>
          </a:p>
        </p:txBody>
      </p: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5292725" y="3429000"/>
            <a:ext cx="977900" cy="492125"/>
            <a:chOff x="3765" y="2288"/>
            <a:chExt cx="616" cy="318"/>
          </a:xfrm>
        </p:grpSpPr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3901" y="2288"/>
              <a:ext cx="48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:</a:t>
              </a:r>
              <a:r>
                <a:rPr lang="en-US" sz="2400" b="1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a</a:t>
              </a:r>
              <a:endParaRPr lang="ru-RU" sz="2400" b="1" dirty="0">
                <a:solidFill>
                  <a:srgbClr val="0070C0"/>
                </a:solidFill>
                <a:latin typeface="+mn-lt"/>
                <a:cs typeface="+mn-cs"/>
              </a:endParaRPr>
            </a:p>
          </p:txBody>
        </p:sp>
        <p:sp>
          <p:nvSpPr>
            <p:cNvPr id="4128" name="Line 78"/>
            <p:cNvSpPr>
              <a:spLocks noChangeShapeType="1"/>
            </p:cNvSpPr>
            <p:nvPr/>
          </p:nvSpPr>
          <p:spPr bwMode="auto">
            <a:xfrm flipH="1">
              <a:off x="3765" y="2288"/>
              <a:ext cx="99" cy="318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58" name="Object 5"/>
          <p:cNvGraphicFramePr>
            <a:graphicFrameLocks noChangeAspect="1"/>
          </p:cNvGraphicFramePr>
          <p:nvPr/>
        </p:nvGraphicFramePr>
        <p:xfrm>
          <a:off x="539750" y="4005263"/>
          <a:ext cx="1892300" cy="292100"/>
        </p:xfrm>
        <a:graphic>
          <a:graphicData uri="http://schemas.openxmlformats.org/presentationml/2006/ole">
            <p:oleObj spid="_x0000_s4098" name="Формула" r:id="rId8" imgW="1892160" imgH="29196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39750" y="4437063"/>
          <a:ext cx="1892300" cy="292100"/>
        </p:xfrm>
        <a:graphic>
          <a:graphicData uri="http://schemas.openxmlformats.org/presentationml/2006/ole">
            <p:oleObj spid="_x0000_s4099" name="Формула" r:id="rId9" imgW="1892160" imgH="29196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39750" y="4868863"/>
          <a:ext cx="1574800" cy="292100"/>
        </p:xfrm>
        <a:graphic>
          <a:graphicData uri="http://schemas.openxmlformats.org/presentationml/2006/ole">
            <p:oleObj spid="_x0000_s4100" name="Формула" r:id="rId10" imgW="1574640" imgH="29196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998788" y="4005263"/>
          <a:ext cx="1727200" cy="292100"/>
        </p:xfrm>
        <a:graphic>
          <a:graphicData uri="http://schemas.openxmlformats.org/presentationml/2006/ole">
            <p:oleObj spid="_x0000_s4101" name="Формула" r:id="rId11" imgW="1726920" imgH="29196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987675" y="4437063"/>
          <a:ext cx="1008063" cy="292100"/>
        </p:xfrm>
        <a:graphic>
          <a:graphicData uri="http://schemas.openxmlformats.org/presentationml/2006/ole">
            <p:oleObj spid="_x0000_s4102" name="Формула" r:id="rId12" imgW="901440" imgH="29196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987675" y="4868863"/>
          <a:ext cx="711200" cy="228600"/>
        </p:xfrm>
        <a:graphic>
          <a:graphicData uri="http://schemas.openxmlformats.org/presentationml/2006/ole">
            <p:oleObj spid="_x0000_s4103" name="Формула" r:id="rId13" imgW="711000" imgH="228600" progId="Equation.3">
              <p:embed/>
            </p:oleObj>
          </a:graphicData>
        </a:graphic>
      </p:graphicFrame>
      <p:sp>
        <p:nvSpPr>
          <p:cNvPr id="63" name="Управляющая кнопка: далее 62">
            <a:hlinkClick r:id="" action="ppaction://hlinkshowjump?jump=nextslide" highlightClick="1"/>
          </p:cNvPr>
          <p:cNvSpPr/>
          <p:nvPr/>
        </p:nvSpPr>
        <p:spPr>
          <a:xfrm>
            <a:off x="8101013" y="6524625"/>
            <a:ext cx="647700" cy="333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3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10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60" grpId="0" animBg="1"/>
      <p:bldP spid="10321" grpId="0" animBg="1"/>
      <p:bldP spid="10253" grpId="0"/>
      <p:bldP spid="10296" grpId="0"/>
      <p:bldP spid="10307" grpId="0"/>
      <p:bldP spid="10308" grpId="0"/>
      <p:bldP spid="10313" grpId="0"/>
      <p:bldP spid="10314" grpId="0"/>
      <p:bldP spid="103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Прямоугольник 73"/>
          <p:cNvSpPr/>
          <p:nvPr/>
        </p:nvSpPr>
        <p:spPr>
          <a:xfrm>
            <a:off x="684213" y="4724400"/>
            <a:ext cx="1511300" cy="433388"/>
          </a:xfrm>
          <a:prstGeom prst="rect">
            <a:avLst/>
          </a:prstGeom>
          <a:solidFill>
            <a:srgbClr val="39F9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779838" y="3644900"/>
            <a:ext cx="1439862" cy="360363"/>
          </a:xfrm>
          <a:prstGeom prst="rect">
            <a:avLst/>
          </a:prstGeom>
          <a:solidFill>
            <a:srgbClr val="39F9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211638" y="3284538"/>
            <a:ext cx="647700" cy="3603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203200" y="520700"/>
            <a:ext cx="8153400" cy="673100"/>
          </a:xfrm>
          <a:custGeom>
            <a:avLst/>
            <a:gdLst>
              <a:gd name="T0" fmla="*/ 4572000 w 5136"/>
              <a:gd name="T1" fmla="*/ 342900 h 424"/>
              <a:gd name="T2" fmla="*/ 4457700 w 5136"/>
              <a:gd name="T3" fmla="*/ 0 h 424"/>
              <a:gd name="T4" fmla="*/ 8153400 w 5136"/>
              <a:gd name="T5" fmla="*/ 12700 h 424"/>
              <a:gd name="T6" fmla="*/ 8064500 w 5136"/>
              <a:gd name="T7" fmla="*/ 330200 h 424"/>
              <a:gd name="T8" fmla="*/ 0 w 5136"/>
              <a:gd name="T9" fmla="*/ 330200 h 424"/>
              <a:gd name="T10" fmla="*/ 165100 w 5136"/>
              <a:gd name="T11" fmla="*/ 673100 h 424"/>
              <a:gd name="T12" fmla="*/ 3314700 w 5136"/>
              <a:gd name="T13" fmla="*/ 673100 h 424"/>
              <a:gd name="T14" fmla="*/ 3175000 w 5136"/>
              <a:gd name="T15" fmla="*/ 317500 h 4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136"/>
              <a:gd name="T25" fmla="*/ 0 h 424"/>
              <a:gd name="T26" fmla="*/ 5136 w 5136"/>
              <a:gd name="T27" fmla="*/ 424 h 4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136" h="424">
                <a:moveTo>
                  <a:pt x="2880" y="216"/>
                </a:moveTo>
                <a:lnTo>
                  <a:pt x="2808" y="0"/>
                </a:lnTo>
                <a:lnTo>
                  <a:pt x="5136" y="8"/>
                </a:lnTo>
                <a:lnTo>
                  <a:pt x="5080" y="208"/>
                </a:lnTo>
                <a:lnTo>
                  <a:pt x="0" y="208"/>
                </a:lnTo>
                <a:lnTo>
                  <a:pt x="104" y="424"/>
                </a:lnTo>
                <a:lnTo>
                  <a:pt x="2088" y="424"/>
                </a:lnTo>
                <a:lnTo>
                  <a:pt x="2000" y="200"/>
                </a:lnTo>
              </a:path>
            </a:pathLst>
          </a:custGeom>
          <a:solidFill>
            <a:srgbClr val="00B0F0">
              <a:alpha val="50980"/>
            </a:srgbClr>
          </a:solidFill>
          <a:ln w="9525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228600" y="850900"/>
            <a:ext cx="8763000" cy="673100"/>
          </a:xfrm>
          <a:custGeom>
            <a:avLst/>
            <a:gdLst>
              <a:gd name="T0" fmla="*/ 3467100 w 5520"/>
              <a:gd name="T1" fmla="*/ 317500 h 424"/>
              <a:gd name="T2" fmla="*/ 3352800 w 5520"/>
              <a:gd name="T3" fmla="*/ 25400 h 424"/>
              <a:gd name="T4" fmla="*/ 8636000 w 5520"/>
              <a:gd name="T5" fmla="*/ 0 h 424"/>
              <a:gd name="T6" fmla="*/ 8763000 w 5520"/>
              <a:gd name="T7" fmla="*/ 317500 h 424"/>
              <a:gd name="T8" fmla="*/ 0 w 5520"/>
              <a:gd name="T9" fmla="*/ 355600 h 424"/>
              <a:gd name="T10" fmla="*/ 152400 w 5520"/>
              <a:gd name="T11" fmla="*/ 673100 h 424"/>
              <a:gd name="T12" fmla="*/ 3225800 w 5520"/>
              <a:gd name="T13" fmla="*/ 660400 h 424"/>
              <a:gd name="T14" fmla="*/ 3124200 w 5520"/>
              <a:gd name="T15" fmla="*/ 355600 h 4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20"/>
              <a:gd name="T25" fmla="*/ 0 h 424"/>
              <a:gd name="T26" fmla="*/ 5520 w 5520"/>
              <a:gd name="T27" fmla="*/ 424 h 4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20" h="424">
                <a:moveTo>
                  <a:pt x="2184" y="200"/>
                </a:moveTo>
                <a:lnTo>
                  <a:pt x="2112" y="16"/>
                </a:lnTo>
                <a:lnTo>
                  <a:pt x="5440" y="0"/>
                </a:lnTo>
                <a:lnTo>
                  <a:pt x="5520" y="200"/>
                </a:lnTo>
                <a:lnTo>
                  <a:pt x="0" y="224"/>
                </a:lnTo>
                <a:lnTo>
                  <a:pt x="96" y="424"/>
                </a:lnTo>
                <a:lnTo>
                  <a:pt x="2032" y="416"/>
                </a:lnTo>
                <a:lnTo>
                  <a:pt x="1968" y="224"/>
                </a:lnTo>
              </a:path>
            </a:pathLst>
          </a:custGeom>
          <a:solidFill>
            <a:srgbClr val="FF3300">
              <a:alpha val="30196"/>
            </a:srgbClr>
          </a:solidFill>
          <a:ln w="9525">
            <a:solidFill>
              <a:srgbClr val="FF3300">
                <a:alpha val="41176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1" name="Freeform 81"/>
          <p:cNvSpPr>
            <a:spLocks/>
          </p:cNvSpPr>
          <p:nvPr/>
        </p:nvSpPr>
        <p:spPr bwMode="auto">
          <a:xfrm>
            <a:off x="190500" y="1181100"/>
            <a:ext cx="8623300" cy="685800"/>
          </a:xfrm>
          <a:custGeom>
            <a:avLst/>
            <a:gdLst>
              <a:gd name="T0" fmla="*/ 3327400 w 5432"/>
              <a:gd name="T1" fmla="*/ 317500 h 432"/>
              <a:gd name="T2" fmla="*/ 3213100 w 5432"/>
              <a:gd name="T3" fmla="*/ 25400 h 432"/>
              <a:gd name="T4" fmla="*/ 8496300 w 5432"/>
              <a:gd name="T5" fmla="*/ 0 h 432"/>
              <a:gd name="T6" fmla="*/ 8623300 w 5432"/>
              <a:gd name="T7" fmla="*/ 317500 h 432"/>
              <a:gd name="T8" fmla="*/ 0 w 5432"/>
              <a:gd name="T9" fmla="*/ 355600 h 432"/>
              <a:gd name="T10" fmla="*/ 165100 w 5432"/>
              <a:gd name="T11" fmla="*/ 685800 h 432"/>
              <a:gd name="T12" fmla="*/ 6896101 w 5432"/>
              <a:gd name="T13" fmla="*/ 673100 h 432"/>
              <a:gd name="T14" fmla="*/ 6731001 w 5432"/>
              <a:gd name="T15" fmla="*/ 355600 h 4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32"/>
              <a:gd name="T25" fmla="*/ 0 h 432"/>
              <a:gd name="T26" fmla="*/ 5432 w 5432"/>
              <a:gd name="T27" fmla="*/ 432 h 4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32" h="432">
                <a:moveTo>
                  <a:pt x="2096" y="200"/>
                </a:moveTo>
                <a:lnTo>
                  <a:pt x="2024" y="16"/>
                </a:lnTo>
                <a:lnTo>
                  <a:pt x="5352" y="0"/>
                </a:lnTo>
                <a:lnTo>
                  <a:pt x="5432" y="200"/>
                </a:lnTo>
                <a:lnTo>
                  <a:pt x="0" y="224"/>
                </a:lnTo>
                <a:lnTo>
                  <a:pt x="104" y="432"/>
                </a:lnTo>
                <a:lnTo>
                  <a:pt x="4344" y="424"/>
                </a:lnTo>
                <a:lnTo>
                  <a:pt x="4240" y="224"/>
                </a:lnTo>
              </a:path>
            </a:pathLst>
          </a:custGeom>
          <a:solidFill>
            <a:srgbClr val="FFFF00">
              <a:alpha val="30196"/>
            </a:srgbClr>
          </a:solidFill>
          <a:ln w="9525">
            <a:solidFill>
              <a:srgbClr val="FFFF00">
                <a:alpha val="41176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686800" cy="17859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alibri" pitchFamily="34" charset="0"/>
              </a:rPr>
              <a:t>   </a:t>
            </a:r>
            <a:r>
              <a:rPr lang="ru-RU" sz="2200" b="1">
                <a:latin typeface="Calibri" pitchFamily="34" charset="0"/>
              </a:rPr>
              <a:t>В понедельник акции компании подорожали на некоторое количество процентов, а во вторник подешевели на то же самое количество процентов. В результате они стали стоить на 4% дешевле, чем при открытии торгов в понедельник. На сколько процентов подорожали акции компании в понедельник?</a:t>
            </a:r>
          </a:p>
        </p:txBody>
      </p:sp>
      <p:grpSp>
        <p:nvGrpSpPr>
          <p:cNvPr id="11273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1307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1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2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3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4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029200" y="5665788"/>
            <a:ext cx="3671888" cy="658812"/>
            <a:chOff x="3168" y="3408"/>
            <a:chExt cx="2313" cy="415"/>
          </a:xfrm>
        </p:grpSpPr>
        <p:grpSp>
          <p:nvGrpSpPr>
            <p:cNvPr id="11287" name="Group 28"/>
            <p:cNvGrpSpPr>
              <a:grpSpLocks/>
            </p:cNvGrpSpPr>
            <p:nvPr/>
          </p:nvGrpSpPr>
          <p:grpSpPr bwMode="auto">
            <a:xfrm>
              <a:off x="4534" y="3512"/>
              <a:ext cx="579" cy="236"/>
              <a:chOff x="1849" y="2478"/>
              <a:chExt cx="657" cy="374"/>
            </a:xfrm>
          </p:grpSpPr>
          <p:sp>
            <p:nvSpPr>
              <p:cNvPr id="11302" name="Text Box 29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1303" name="Text Box 30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latin typeface="Calibri" pitchFamily="34" charset="0"/>
                  </a:rPr>
                  <a:t>х</a:t>
                </a:r>
              </a:p>
            </p:txBody>
          </p:sp>
          <p:sp>
            <p:nvSpPr>
              <p:cNvPr id="11304" name="Text Box 31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1305" name="Text Box 32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1306" name="Text Box 33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000" b="1">
                    <a:latin typeface="Calibri" pitchFamily="34" charset="0"/>
                  </a:rPr>
                  <a:t>х</a:t>
                </a:r>
              </a:p>
            </p:txBody>
          </p:sp>
        </p:grpSp>
        <p:sp>
          <p:nvSpPr>
            <p:cNvPr id="11288" name="Rectangle 34"/>
            <p:cNvSpPr>
              <a:spLocks noChangeArrowheads="1"/>
            </p:cNvSpPr>
            <p:nvPr/>
          </p:nvSpPr>
          <p:spPr bwMode="auto">
            <a:xfrm>
              <a:off x="3168" y="3455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9" name="AutoShape 35"/>
            <p:cNvSpPr>
              <a:spLocks noChangeArrowheads="1"/>
            </p:cNvSpPr>
            <p:nvPr/>
          </p:nvSpPr>
          <p:spPr bwMode="auto">
            <a:xfrm>
              <a:off x="3208" y="3483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90" name="Text Box 36"/>
            <p:cNvSpPr txBox="1">
              <a:spLocks noChangeArrowheads="1"/>
            </p:cNvSpPr>
            <p:nvPr/>
          </p:nvSpPr>
          <p:spPr bwMode="auto">
            <a:xfrm>
              <a:off x="3288" y="3499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latin typeface="Calibri" pitchFamily="34" charset="0"/>
                </a:rPr>
                <a:t>В 1</a:t>
              </a:r>
              <a:r>
                <a:rPr lang="en-US" b="1">
                  <a:latin typeface="Calibri" pitchFamily="34" charset="0"/>
                </a:rPr>
                <a:t>3</a:t>
              </a:r>
              <a:endParaRPr lang="ru-RU" b="1">
                <a:latin typeface="Calibri" pitchFamily="34" charset="0"/>
              </a:endParaRPr>
            </a:p>
          </p:txBody>
        </p:sp>
        <p:sp>
          <p:nvSpPr>
            <p:cNvPr id="11291" name="Rectangle 37"/>
            <p:cNvSpPr>
              <a:spLocks noChangeArrowheads="1"/>
            </p:cNvSpPr>
            <p:nvPr/>
          </p:nvSpPr>
          <p:spPr bwMode="auto">
            <a:xfrm>
              <a:off x="3806" y="3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92" name="Rectangle 38"/>
            <p:cNvSpPr>
              <a:spLocks noChangeArrowheads="1"/>
            </p:cNvSpPr>
            <p:nvPr/>
          </p:nvSpPr>
          <p:spPr bwMode="auto">
            <a:xfrm>
              <a:off x="4086" y="3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93" name="Rectangle 39"/>
            <p:cNvSpPr>
              <a:spLocks noChangeArrowheads="1"/>
            </p:cNvSpPr>
            <p:nvPr/>
          </p:nvSpPr>
          <p:spPr bwMode="auto">
            <a:xfrm>
              <a:off x="4364" y="3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1294" name="Rectangle 40"/>
            <p:cNvSpPr>
              <a:spLocks noChangeArrowheads="1"/>
            </p:cNvSpPr>
            <p:nvPr/>
          </p:nvSpPr>
          <p:spPr bwMode="auto">
            <a:xfrm>
              <a:off x="4644" y="3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95" name="Rectangle 41"/>
            <p:cNvSpPr>
              <a:spLocks noChangeArrowheads="1"/>
            </p:cNvSpPr>
            <p:nvPr/>
          </p:nvSpPr>
          <p:spPr bwMode="auto">
            <a:xfrm>
              <a:off x="4922" y="3475"/>
              <a:ext cx="240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>
                <a:latin typeface="Calibri" pitchFamily="34" charset="0"/>
              </a:endParaRPr>
            </a:p>
          </p:txBody>
        </p:sp>
        <p:sp>
          <p:nvSpPr>
            <p:cNvPr id="11296" name="Rectangle 42"/>
            <p:cNvSpPr>
              <a:spLocks noChangeArrowheads="1"/>
            </p:cNvSpPr>
            <p:nvPr/>
          </p:nvSpPr>
          <p:spPr bwMode="auto">
            <a:xfrm>
              <a:off x="5202" y="3483"/>
              <a:ext cx="239" cy="2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97" name="Text Box 43"/>
            <p:cNvSpPr txBox="1">
              <a:spLocks noChangeArrowheads="1"/>
            </p:cNvSpPr>
            <p:nvPr/>
          </p:nvSpPr>
          <p:spPr bwMode="auto">
            <a:xfrm>
              <a:off x="4067" y="3436"/>
              <a:ext cx="3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200" b="1">
                <a:latin typeface="Calibri" pitchFamily="34" charset="0"/>
              </a:endParaRPr>
            </a:p>
          </p:txBody>
        </p:sp>
        <p:sp>
          <p:nvSpPr>
            <p:cNvPr id="11298" name="Text Box 44"/>
            <p:cNvSpPr txBox="1">
              <a:spLocks noChangeArrowheads="1"/>
            </p:cNvSpPr>
            <p:nvPr/>
          </p:nvSpPr>
          <p:spPr bwMode="auto">
            <a:xfrm>
              <a:off x="4630" y="3415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>
                <a:latin typeface="Calibri" pitchFamily="34" charset="0"/>
              </a:endParaRPr>
            </a:p>
          </p:txBody>
        </p:sp>
        <p:sp>
          <p:nvSpPr>
            <p:cNvPr id="11299" name="Text Box 45"/>
            <p:cNvSpPr txBox="1">
              <a:spLocks noChangeArrowheads="1"/>
            </p:cNvSpPr>
            <p:nvPr/>
          </p:nvSpPr>
          <p:spPr bwMode="auto">
            <a:xfrm>
              <a:off x="3786" y="3408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1300" name="Text Box 46"/>
            <p:cNvSpPr txBox="1">
              <a:spLocks noChangeArrowheads="1"/>
            </p:cNvSpPr>
            <p:nvPr/>
          </p:nvSpPr>
          <p:spPr bwMode="auto">
            <a:xfrm>
              <a:off x="4077" y="3419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>
                  <a:latin typeface="Calibri" pitchFamily="34" charset="0"/>
                </a:rPr>
                <a:t>0</a:t>
              </a:r>
            </a:p>
          </p:txBody>
        </p:sp>
        <p:sp>
          <p:nvSpPr>
            <p:cNvPr id="11301" name="Text Box 47"/>
            <p:cNvSpPr txBox="1">
              <a:spLocks noChangeArrowheads="1"/>
            </p:cNvSpPr>
            <p:nvPr/>
          </p:nvSpPr>
          <p:spPr bwMode="auto">
            <a:xfrm>
              <a:off x="4351" y="3410"/>
              <a:ext cx="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>
                <a:latin typeface="Calibri" pitchFamily="34" charset="0"/>
              </a:endParaRPr>
            </a:p>
          </p:txBody>
        </p:sp>
      </p:grpSp>
      <p:sp>
        <p:nvSpPr>
          <p:cNvPr id="10296" name="Rectangle 56"/>
          <p:cNvSpPr>
            <a:spLocks noChangeArrowheads="1"/>
          </p:cNvSpPr>
          <p:nvPr/>
        </p:nvSpPr>
        <p:spPr bwMode="auto">
          <a:xfrm>
            <a:off x="395288" y="2276475"/>
            <a:ext cx="8748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Calibri" pitchFamily="34" charset="0"/>
              </a:rPr>
              <a:t>Обозначим первоначальную  стоимость акции  за </a:t>
            </a:r>
            <a:r>
              <a:rPr lang="ru-RU" b="1" i="1">
                <a:solidFill>
                  <a:srgbClr val="00589A"/>
                </a:solidFill>
                <a:latin typeface="Calibri" pitchFamily="34" charset="0"/>
              </a:rPr>
              <a:t>1</a:t>
            </a:r>
            <a:endParaRPr lang="ru-RU" i="1">
              <a:solidFill>
                <a:srgbClr val="00589A"/>
              </a:solidFill>
              <a:latin typeface="Calibri" pitchFamily="34" charset="0"/>
            </a:endParaRPr>
          </a:p>
        </p:txBody>
      </p:sp>
      <p:sp>
        <p:nvSpPr>
          <p:cNvPr id="63" name="Прямоугольник 62"/>
          <p:cNvSpPr>
            <a:spLocks noChangeArrowheads="1"/>
          </p:cNvSpPr>
          <p:nvPr/>
        </p:nvSpPr>
        <p:spPr bwMode="auto">
          <a:xfrm>
            <a:off x="395288" y="2636838"/>
            <a:ext cx="7654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Пусть в понедельник акции компании подорожали на  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с</a:t>
            </a:r>
            <a:r>
              <a:rPr lang="ru-RU" b="1">
                <a:latin typeface="Calibri" pitchFamily="34" charset="0"/>
              </a:rPr>
              <a:t> · 100% ,</a:t>
            </a:r>
            <a:endParaRPr lang="ru-RU">
              <a:latin typeface="Calibri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68313" y="2924175"/>
            <a:ext cx="669607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а их стоимость стала  составлять </a:t>
            </a:r>
            <a:r>
              <a:rPr lang="ru-RU" b="1" i="1" dirty="0">
                <a:solidFill>
                  <a:srgbClr val="0058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1 </a:t>
            </a:r>
            <a:r>
              <a:rPr lang="ru-RU" b="1" dirty="0">
                <a:latin typeface="Times New Roman" pitchFamily="18" charset="0"/>
                <a:cs typeface="+mn-cs"/>
              </a:rPr>
              <a:t>+</a:t>
            </a:r>
            <a:r>
              <a:rPr lang="ru-RU" b="1" dirty="0">
                <a:solidFill>
                  <a:srgbClr val="00589A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с</a:t>
            </a:r>
            <a:r>
              <a:rPr lang="ru-RU" b="1" i="1" dirty="0">
                <a:solidFill>
                  <a:srgbClr val="0058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· 1   </a:t>
            </a:r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(или </a:t>
            </a:r>
            <a:r>
              <a:rPr lang="ru-RU" b="1" i="1" dirty="0">
                <a:solidFill>
                  <a:srgbClr val="0058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1</a:t>
            </a:r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+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с</a:t>
            </a:r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)</a:t>
            </a:r>
            <a:endParaRPr lang="ru-RU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65" name="Прямоугольник 64"/>
          <p:cNvSpPr>
            <a:spLocks noChangeArrowheads="1"/>
          </p:cNvSpPr>
          <p:nvPr/>
        </p:nvSpPr>
        <p:spPr bwMode="auto">
          <a:xfrm>
            <a:off x="468313" y="3284538"/>
            <a:ext cx="518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Во вторник акции подешевели на </a:t>
            </a:r>
            <a:r>
              <a:rPr lang="ru-RU" b="1" i="1">
                <a:solidFill>
                  <a:srgbClr val="FF0000"/>
                </a:solidFill>
                <a:latin typeface="Calibri" pitchFamily="34" charset="0"/>
              </a:rPr>
              <a:t>с</a:t>
            </a:r>
            <a:r>
              <a:rPr lang="ru-RU" b="1">
                <a:latin typeface="Calibri" pitchFamily="34" charset="0"/>
              </a:rPr>
              <a:t> · 100%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68313" y="3573463"/>
            <a:ext cx="6048375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 и их стоимость стала составлять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b="1" i="1" dirty="0">
                <a:solidFill>
                  <a:srgbClr val="0058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1</a:t>
            </a:r>
            <a:r>
              <a:rPr lang="ru-RU" b="1" dirty="0">
                <a:latin typeface="+mn-lt"/>
                <a:cs typeface="+mn-cs"/>
              </a:rPr>
              <a:t>+ </a:t>
            </a:r>
            <a:r>
              <a:rPr lang="ru-RU" b="1" i="1" dirty="0">
                <a:solidFill>
                  <a:srgbClr val="FF0000"/>
                </a:solidFill>
                <a:latin typeface="+mn-lt"/>
                <a:cs typeface="+mn-cs"/>
              </a:rPr>
              <a:t>с</a:t>
            </a:r>
            <a:r>
              <a:rPr lang="ru-RU" b="1" dirty="0">
                <a:latin typeface="+mn-lt"/>
                <a:cs typeface="+mn-cs"/>
              </a:rPr>
              <a:t> – </a:t>
            </a:r>
            <a:r>
              <a:rPr lang="ru-RU" b="1" i="1" dirty="0" err="1">
                <a:solidFill>
                  <a:srgbClr val="FF0000"/>
                </a:solidFill>
                <a:latin typeface="+mn-lt"/>
                <a:cs typeface="+mn-cs"/>
              </a:rPr>
              <a:t>с</a:t>
            </a:r>
            <a:r>
              <a:rPr lang="ru-RU" b="1" dirty="0">
                <a:latin typeface="+mn-lt"/>
                <a:cs typeface="+mn-cs"/>
              </a:rPr>
              <a:t>(</a:t>
            </a:r>
            <a:r>
              <a:rPr lang="ru-RU" b="1" i="1" dirty="0">
                <a:solidFill>
                  <a:srgbClr val="0058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1</a:t>
            </a:r>
            <a:r>
              <a:rPr lang="en-US" b="1" i="1" dirty="0">
                <a:solidFill>
                  <a:srgbClr val="0058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ru-RU" b="1" dirty="0">
                <a:latin typeface="+mn-lt"/>
                <a:cs typeface="+mn-cs"/>
              </a:rPr>
              <a:t>+ </a:t>
            </a:r>
            <a:r>
              <a:rPr lang="ru-RU" b="1" i="1" dirty="0">
                <a:solidFill>
                  <a:srgbClr val="C00000"/>
                </a:solidFill>
                <a:latin typeface="+mn-lt"/>
                <a:cs typeface="+mn-cs"/>
              </a:rPr>
              <a:t>с</a:t>
            </a:r>
            <a:r>
              <a:rPr lang="ru-RU" b="1" dirty="0">
                <a:latin typeface="+mn-lt"/>
                <a:cs typeface="+mn-cs"/>
              </a:rPr>
              <a:t>)</a:t>
            </a:r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 flipH="1">
            <a:off x="539750" y="3933825"/>
            <a:ext cx="8604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В результате они стали стоить на 4% дешевле, чем при открытии </a:t>
            </a:r>
          </a:p>
          <a:p>
            <a:r>
              <a:rPr lang="ru-RU" b="1">
                <a:latin typeface="Calibri" pitchFamily="34" charset="0"/>
              </a:rPr>
              <a:t>торгов в понедельник , то есть на 0,96% . </a:t>
            </a:r>
            <a:endParaRPr lang="ru-RU">
              <a:latin typeface="Calibri" pitchFamily="34" charset="0"/>
            </a:endParaRPr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5580063" y="4221163"/>
            <a:ext cx="198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Таким образом</a:t>
            </a:r>
            <a:endParaRPr lang="ru-RU">
              <a:latin typeface="Calibri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84213" y="4724400"/>
            <a:ext cx="30829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58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1</a:t>
            </a:r>
            <a:r>
              <a:rPr lang="ru-RU" b="1" dirty="0">
                <a:latin typeface="+mn-lt"/>
                <a:cs typeface="+mn-cs"/>
              </a:rPr>
              <a:t>+ </a:t>
            </a:r>
            <a:r>
              <a:rPr lang="ru-RU" b="1" i="1" dirty="0">
                <a:solidFill>
                  <a:srgbClr val="FF0000"/>
                </a:solidFill>
                <a:latin typeface="+mn-lt"/>
                <a:cs typeface="+mn-cs"/>
              </a:rPr>
              <a:t>с</a:t>
            </a:r>
            <a:r>
              <a:rPr lang="ru-RU" b="1" dirty="0">
                <a:latin typeface="+mn-lt"/>
                <a:cs typeface="+mn-cs"/>
              </a:rPr>
              <a:t> – </a:t>
            </a:r>
            <a:r>
              <a:rPr lang="ru-RU" b="1" i="1" dirty="0" err="1">
                <a:solidFill>
                  <a:srgbClr val="FF0000"/>
                </a:solidFill>
                <a:latin typeface="+mn-lt"/>
                <a:cs typeface="+mn-cs"/>
              </a:rPr>
              <a:t>с</a:t>
            </a:r>
            <a:r>
              <a:rPr lang="ru-RU" b="1" dirty="0">
                <a:latin typeface="+mn-lt"/>
                <a:cs typeface="+mn-cs"/>
              </a:rPr>
              <a:t>(</a:t>
            </a:r>
            <a:r>
              <a:rPr lang="ru-RU" b="1" i="1" dirty="0">
                <a:solidFill>
                  <a:srgbClr val="0058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1</a:t>
            </a:r>
            <a:r>
              <a:rPr lang="en-US" b="1" i="1" dirty="0">
                <a:solidFill>
                  <a:srgbClr val="0058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ru-RU" b="1" dirty="0">
                <a:latin typeface="+mn-lt"/>
                <a:cs typeface="+mn-cs"/>
              </a:rPr>
              <a:t>+ </a:t>
            </a:r>
            <a:r>
              <a:rPr lang="ru-RU" b="1" i="1" dirty="0">
                <a:solidFill>
                  <a:srgbClr val="C00000"/>
                </a:solidFill>
                <a:latin typeface="+mn-lt"/>
                <a:cs typeface="+mn-cs"/>
              </a:rPr>
              <a:t>с</a:t>
            </a:r>
            <a:r>
              <a:rPr lang="ru-RU" b="1" dirty="0">
                <a:latin typeface="+mn-lt"/>
                <a:cs typeface="+mn-cs"/>
              </a:rPr>
              <a:t>) = 0 96 ,         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3276600" y="4724400"/>
            <a:ext cx="16097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58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1</a:t>
            </a:r>
            <a:r>
              <a:rPr lang="ru-RU" b="1" dirty="0">
                <a:latin typeface="+mn-lt"/>
                <a:cs typeface="+mn-cs"/>
              </a:rPr>
              <a:t>– </a:t>
            </a:r>
            <a:r>
              <a:rPr lang="ru-RU" b="1" i="1" dirty="0">
                <a:solidFill>
                  <a:srgbClr val="FF0000"/>
                </a:solidFill>
                <a:latin typeface="+mn-lt"/>
                <a:cs typeface="+mn-cs"/>
              </a:rPr>
              <a:t>с</a:t>
            </a:r>
            <a:r>
              <a:rPr lang="ru-RU" b="1" i="1" baseline="30000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  <a:r>
              <a:rPr lang="ru-RU" b="1" i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b="1" i="1" dirty="0">
                <a:latin typeface="+mn-lt"/>
                <a:cs typeface="+mn-cs"/>
              </a:rPr>
              <a:t>= 0,96,  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71" name="Прямоугольник 70"/>
          <p:cNvSpPr>
            <a:spLocks noChangeArrowheads="1"/>
          </p:cNvSpPr>
          <p:nvPr/>
        </p:nvSpPr>
        <p:spPr bwMode="auto">
          <a:xfrm>
            <a:off x="5076825" y="4724400"/>
            <a:ext cx="960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  <a:latin typeface="Calibri" pitchFamily="34" charset="0"/>
              </a:rPr>
              <a:t>с</a:t>
            </a:r>
            <a:r>
              <a:rPr lang="ru-RU" b="1">
                <a:latin typeface="Calibri" pitchFamily="34" charset="0"/>
              </a:rPr>
              <a:t> = 0,2.</a:t>
            </a:r>
          </a:p>
        </p:txBody>
      </p:sp>
      <p:sp>
        <p:nvSpPr>
          <p:cNvPr id="11285" name="Text Box 55"/>
          <p:cNvSpPr txBox="1">
            <a:spLocks noChangeArrowheads="1"/>
          </p:cNvSpPr>
          <p:nvPr/>
        </p:nvSpPr>
        <p:spPr bwMode="auto">
          <a:xfrm>
            <a:off x="609600" y="152400"/>
            <a:ext cx="613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b="1">
                <a:solidFill>
                  <a:srgbClr val="7030A0"/>
                </a:solidFill>
                <a:latin typeface="Calibri" pitchFamily="34" charset="0"/>
              </a:rPr>
              <a:t>B13 (№ 99566)   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Второй способ решения:</a:t>
            </a:r>
            <a:endParaRPr lang="en-US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4" name="Управляющая кнопка: далее 53">
            <a:hlinkClick r:id="" action="ppaction://hlinkshowjump?jump=nextslide" highlightClick="1"/>
          </p:cNvPr>
          <p:cNvSpPr/>
          <p:nvPr/>
        </p:nvSpPr>
        <p:spPr>
          <a:xfrm>
            <a:off x="8101013" y="6524625"/>
            <a:ext cx="647700" cy="333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3" grpId="0" animBg="1"/>
      <p:bldP spid="73" grpId="1" animBg="1"/>
      <p:bldP spid="72" grpId="0" animBg="1"/>
      <p:bldP spid="10243" grpId="0" animBg="1"/>
      <p:bldP spid="10260" grpId="0" animBg="1"/>
      <p:bldP spid="10321" grpId="0" animBg="1"/>
      <p:bldP spid="10296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323850" y="692150"/>
            <a:ext cx="4895850" cy="360363"/>
          </a:xfrm>
          <a:prstGeom prst="roundRect">
            <a:avLst/>
          </a:prstGeom>
          <a:solidFill>
            <a:srgbClr val="74F8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1" name="Прямоугольник 11"/>
          <p:cNvSpPr>
            <a:spLocks noChangeArrowheads="1"/>
          </p:cNvSpPr>
          <p:nvPr/>
        </p:nvSpPr>
        <p:spPr bwMode="auto">
          <a:xfrm>
            <a:off x="250825" y="620713"/>
            <a:ext cx="88931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Calibri" pitchFamily="34" charset="0"/>
              </a:rPr>
              <a:t>Четыре рубашки дешевле куртки на 8%. На сколько процентов пять рубашек дороже куртки?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2307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3" name="Прямоугольник 10"/>
          <p:cNvSpPr>
            <a:spLocks noChangeArrowheads="1"/>
          </p:cNvSpPr>
          <p:nvPr/>
        </p:nvSpPr>
        <p:spPr bwMode="auto">
          <a:xfrm>
            <a:off x="684213" y="188913"/>
            <a:ext cx="3505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alibri" pitchFamily="34" charset="0"/>
              </a:rPr>
              <a:t>Прототип задания </a:t>
            </a:r>
            <a:r>
              <a:rPr lang="en-US" b="1">
                <a:solidFill>
                  <a:srgbClr val="7030A0"/>
                </a:solidFill>
                <a:latin typeface="Calibri" pitchFamily="34" charset="0"/>
              </a:rPr>
              <a:t>B13 (№ 99567)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23850" y="2487613"/>
            <a:ext cx="784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Тогда стоимость четырех рубашек составляет 92%    от цены куртки, 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23850" y="1412875"/>
            <a:ext cx="3773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Пусть стоимость рубашки равна -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х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, </a:t>
            </a:r>
            <a:endParaRPr lang="ru-RU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643438" y="1412875"/>
            <a:ext cx="2270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стоимость куртки -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у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23850" y="1844675"/>
            <a:ext cx="8569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Как всегда, принимаем за сто процентов ту величину, с которой сравниваем, </a:t>
            </a:r>
            <a:endParaRPr lang="ru-RU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987675" y="2133600"/>
            <a:ext cx="2241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то есть цену куртки. 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95288" y="2852738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то есть                   4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х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=0,92 от 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у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.</a:t>
            </a:r>
            <a:endParaRPr lang="ru-RU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95288" y="3213100"/>
            <a:ext cx="6391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Стоимость одной рубашки — в 4 раза меньше: </a:t>
            </a:r>
            <a:endParaRPr lang="ru-RU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68313" y="3573463"/>
            <a:ext cx="2482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х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=0,23 одна рубашка , </a:t>
            </a:r>
            <a:endParaRPr lang="ru-RU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468313" y="4005263"/>
            <a:ext cx="46085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а стоимость пяти рубашек: </a:t>
            </a:r>
            <a:br>
              <a:rPr lang="ru-RU" b="1">
                <a:latin typeface="Calibri" pitchFamily="34" charset="0"/>
                <a:cs typeface="Times New Roman" pitchFamily="18" charset="0"/>
              </a:rPr>
            </a:br>
            <a:endParaRPr lang="ru-RU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468313" y="4292600"/>
            <a:ext cx="5143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5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х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 =1,15         или         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у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=1,15·100      =&gt;     </a:t>
            </a:r>
            <a:r>
              <a:rPr lang="ru-RU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у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=115%. </a:t>
            </a:r>
            <a:endParaRPr lang="ru-RU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468313" y="4724400"/>
            <a:ext cx="799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Получили, что пять рубашек на 15%   дороже куртки. </a:t>
            </a:r>
            <a:endParaRPr lang="ru-RU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1619250" y="5876925"/>
            <a:ext cx="295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alibri" pitchFamily="34" charset="0"/>
              </a:rPr>
              <a:t>ИЛИ      второе объяснение:</a:t>
            </a:r>
            <a:endParaRPr lang="ru-RU">
              <a:latin typeface="Calibri" pitchFamily="34" charset="0"/>
            </a:endParaRPr>
          </a:p>
        </p:txBody>
      </p:sp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101013" y="6524625"/>
            <a:ext cx="647700" cy="333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3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41986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reeform 3"/>
          <p:cNvSpPr>
            <a:spLocks/>
          </p:cNvSpPr>
          <p:nvPr/>
        </p:nvSpPr>
        <p:spPr bwMode="auto">
          <a:xfrm>
            <a:off x="381000" y="457200"/>
            <a:ext cx="5575300" cy="406400"/>
          </a:xfrm>
          <a:custGeom>
            <a:avLst/>
            <a:gdLst>
              <a:gd name="T0" fmla="*/ 0 w 3512"/>
              <a:gd name="T1" fmla="*/ 25400 h 256"/>
              <a:gd name="T2" fmla="*/ 165100 w 3512"/>
              <a:gd name="T3" fmla="*/ 368300 h 256"/>
              <a:gd name="T4" fmla="*/ 5575300 w 3512"/>
              <a:gd name="T5" fmla="*/ 406400 h 256"/>
              <a:gd name="T6" fmla="*/ 5435600 w 3512"/>
              <a:gd name="T7" fmla="*/ 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3512"/>
              <a:gd name="T13" fmla="*/ 0 h 256"/>
              <a:gd name="T14" fmla="*/ 3512 w 351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12" h="256">
                <a:moveTo>
                  <a:pt x="0" y="16"/>
                </a:moveTo>
                <a:lnTo>
                  <a:pt x="104" y="232"/>
                </a:lnTo>
                <a:lnTo>
                  <a:pt x="3512" y="256"/>
                </a:lnTo>
                <a:lnTo>
                  <a:pt x="3424" y="0"/>
                </a:lnTo>
              </a:path>
            </a:pathLst>
          </a:custGeom>
          <a:solidFill>
            <a:srgbClr val="66FFFF">
              <a:alpha val="50980"/>
            </a:srgbClr>
          </a:solidFill>
          <a:ln w="9525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Text Box 2"/>
          <p:cNvSpPr txBox="1">
            <a:spLocks noChangeArrowheads="1"/>
          </p:cNvSpPr>
          <p:nvPr/>
        </p:nvSpPr>
        <p:spPr bwMode="auto">
          <a:xfrm>
            <a:off x="304800" y="442913"/>
            <a:ext cx="868680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200">
                <a:latin typeface="Calibri" pitchFamily="34" charset="0"/>
              </a:rPr>
              <a:t>   </a:t>
            </a:r>
            <a:r>
              <a:rPr lang="ru-RU" sz="2200" b="1">
                <a:latin typeface="Calibri" pitchFamily="34" charset="0"/>
              </a:rPr>
              <a:t>Четыре рубашки дешевле куртки на 8%. На сколько процентов пять рубашек дороже куртки?</a:t>
            </a:r>
          </a:p>
        </p:txBody>
      </p:sp>
      <p:grpSp>
        <p:nvGrpSpPr>
          <p:cNvPr id="5128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5150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2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609600" y="152400"/>
            <a:ext cx="237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Задача </a:t>
            </a:r>
            <a:r>
              <a:rPr lang="en-US" b="1" dirty="0">
                <a:solidFill>
                  <a:srgbClr val="7030A0"/>
                </a:solidFill>
                <a:latin typeface="+mn-lt"/>
                <a:cs typeface="+mn-cs"/>
              </a:rPr>
              <a:t>B13 (№ 99567)</a:t>
            </a:r>
            <a:endParaRPr lang="ru-RU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304800" y="11430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Пусть </a:t>
            </a:r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4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</a:t>
            </a:r>
            <a:r>
              <a:rPr lang="ru-RU" dirty="0">
                <a:latin typeface="+mn-lt"/>
                <a:cs typeface="+mn-cs"/>
              </a:rPr>
              <a:t> - стоимость 4-х рубашек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b </a:t>
            </a:r>
            <a:r>
              <a:rPr lang="ru-RU" dirty="0">
                <a:latin typeface="+mn-lt"/>
                <a:cs typeface="+mn-cs"/>
              </a:rPr>
              <a:t>- стоимость куртки</a:t>
            </a:r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304800" y="2011363"/>
            <a:ext cx="609600" cy="1220787"/>
            <a:chOff x="192" y="1267"/>
            <a:chExt cx="384" cy="769"/>
          </a:xfrm>
        </p:grpSpPr>
        <p:sp>
          <p:nvSpPr>
            <p:cNvPr id="17466" name="Rectangle 58"/>
            <p:cNvSpPr>
              <a:spLocks noChangeArrowheads="1"/>
            </p:cNvSpPr>
            <p:nvPr/>
          </p:nvSpPr>
          <p:spPr bwMode="auto">
            <a:xfrm>
              <a:off x="192" y="1267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4</a:t>
              </a:r>
              <a:r>
                <a:rPr lang="en-US" sz="32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a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240" y="163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b</a:t>
              </a: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914400" y="2120900"/>
            <a:ext cx="4584700" cy="457200"/>
            <a:chOff x="576" y="1336"/>
            <a:chExt cx="2888" cy="288"/>
          </a:xfrm>
        </p:grpSpPr>
        <p:sp>
          <p:nvSpPr>
            <p:cNvPr id="5146" name="Rectangle 60"/>
            <p:cNvSpPr>
              <a:spLocks noChangeArrowheads="1"/>
            </p:cNvSpPr>
            <p:nvPr/>
          </p:nvSpPr>
          <p:spPr bwMode="auto">
            <a:xfrm>
              <a:off x="872" y="1376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на 8%, т.е. составляет 0,92 части от</a:t>
              </a:r>
            </a:p>
          </p:txBody>
        </p:sp>
        <p:sp>
          <p:nvSpPr>
            <p:cNvPr id="17469" name="Oval 61"/>
            <p:cNvSpPr>
              <a:spLocks noChangeArrowheads="1"/>
            </p:cNvSpPr>
            <p:nvPr/>
          </p:nvSpPr>
          <p:spPr bwMode="auto">
            <a:xfrm>
              <a:off x="576" y="1336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&lt;</a:t>
              </a:r>
              <a:endPara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7470" name="Freeform 62"/>
          <p:cNvSpPr>
            <a:spLocks/>
          </p:cNvSpPr>
          <p:nvPr/>
        </p:nvSpPr>
        <p:spPr bwMode="auto">
          <a:xfrm>
            <a:off x="965200" y="2362200"/>
            <a:ext cx="4673600" cy="596900"/>
          </a:xfrm>
          <a:custGeom>
            <a:avLst/>
            <a:gdLst>
              <a:gd name="T0" fmla="*/ 4508500 w 2944"/>
              <a:gd name="T1" fmla="*/ 0 h 376"/>
              <a:gd name="T2" fmla="*/ 4662488 w 2944"/>
              <a:gd name="T3" fmla="*/ 0 h 376"/>
              <a:gd name="T4" fmla="*/ 4673600 w 2944"/>
              <a:gd name="T5" fmla="*/ 558800 h 376"/>
              <a:gd name="T6" fmla="*/ 0 w 2944"/>
              <a:gd name="T7" fmla="*/ 5969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944"/>
              <a:gd name="T13" fmla="*/ 0 h 376"/>
              <a:gd name="T14" fmla="*/ 2944 w 2944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44" h="376">
                <a:moveTo>
                  <a:pt x="2840" y="0"/>
                </a:moveTo>
                <a:lnTo>
                  <a:pt x="2937" y="0"/>
                </a:lnTo>
                <a:lnTo>
                  <a:pt x="2944" y="352"/>
                </a:lnTo>
                <a:lnTo>
                  <a:pt x="0" y="376"/>
                </a:lnTo>
              </a:path>
            </a:pathLst>
          </a:custGeom>
          <a:noFill/>
          <a:ln w="19050">
            <a:solidFill>
              <a:srgbClr val="0099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6223000" y="1993900"/>
            <a:ext cx="2044700" cy="641350"/>
            <a:chOff x="720" y="2472"/>
            <a:chExt cx="1288" cy="404"/>
          </a:xfrm>
        </p:grpSpPr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720" y="2496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4</a:t>
              </a:r>
              <a:r>
                <a:rPr lang="en-US" sz="32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a = 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0,92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1720" y="247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b</a:t>
              </a: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6426200" y="2578100"/>
            <a:ext cx="1841500" cy="641350"/>
            <a:chOff x="720" y="2928"/>
            <a:chExt cx="1160" cy="404"/>
          </a:xfrm>
        </p:grpSpPr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720" y="2952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a = </a:t>
              </a: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0,23</a:t>
              </a:r>
              <a:endParaRPr lang="ru-RU" dirty="0">
                <a:latin typeface="+mn-lt"/>
                <a:cs typeface="+mn-cs"/>
              </a:endParaRPr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592" y="292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b</a:t>
              </a:r>
              <a:endParaRPr lang="ru-RU">
                <a:latin typeface="+mn-lt"/>
                <a:cs typeface="+mn-cs"/>
              </a:endParaRPr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8216900" y="1955800"/>
            <a:ext cx="876300" cy="685800"/>
            <a:chOff x="1968" y="2448"/>
            <a:chExt cx="552" cy="432"/>
          </a:xfrm>
        </p:grpSpPr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040" y="2464"/>
              <a:ext cx="4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:</a:t>
              </a:r>
              <a:r>
                <a:rPr lang="en-US" sz="3600" b="1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4</a:t>
              </a:r>
              <a:endParaRPr lang="ru-RU" sz="2200" dirty="0">
                <a:solidFill>
                  <a:srgbClr val="6600CC"/>
                </a:solidFill>
                <a:latin typeface="+mn-lt"/>
                <a:cs typeface="+mn-cs"/>
              </a:endParaRPr>
            </a:p>
          </p:txBody>
        </p:sp>
        <p:sp>
          <p:nvSpPr>
            <p:cNvPr id="5141" name="Line 72"/>
            <p:cNvSpPr>
              <a:spLocks noChangeShapeType="1"/>
            </p:cNvSpPr>
            <p:nvPr/>
          </p:nvSpPr>
          <p:spPr bwMode="auto">
            <a:xfrm flipH="1">
              <a:off x="1968" y="2448"/>
              <a:ext cx="144" cy="432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82" name="Rectangle 74"/>
          <p:cNvSpPr>
            <a:spLocks noChangeArrowheads="1"/>
          </p:cNvSpPr>
          <p:nvPr/>
        </p:nvSpPr>
        <p:spPr bwMode="auto">
          <a:xfrm>
            <a:off x="381000" y="3657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Calibri" pitchFamily="34" charset="0"/>
              </a:rPr>
              <a:t>Найдем процентное отношение стоимости 5 рубашек к стоимости куртки</a:t>
            </a:r>
          </a:p>
        </p:txBody>
      </p:sp>
      <p:graphicFrame>
        <p:nvGraphicFramePr>
          <p:cNvPr id="17491" name="Object 2"/>
          <p:cNvGraphicFramePr>
            <a:graphicFrameLocks noChangeAspect="1"/>
          </p:cNvGraphicFramePr>
          <p:nvPr/>
        </p:nvGraphicFramePr>
        <p:xfrm>
          <a:off x="457200" y="4267200"/>
          <a:ext cx="2057400" cy="1081088"/>
        </p:xfrm>
        <a:graphic>
          <a:graphicData uri="http://schemas.openxmlformats.org/presentationml/2006/ole">
            <p:oleObj spid="_x0000_s5122" name="Формула" r:id="rId4" imgW="749160" imgH="393480" progId="Equation.3">
              <p:embed/>
            </p:oleObj>
          </a:graphicData>
        </a:graphic>
      </p:graphicFrame>
      <p:graphicFrame>
        <p:nvGraphicFramePr>
          <p:cNvPr id="17492" name="Object 3"/>
          <p:cNvGraphicFramePr>
            <a:graphicFrameLocks noChangeAspect="1"/>
          </p:cNvGraphicFramePr>
          <p:nvPr/>
        </p:nvGraphicFramePr>
        <p:xfrm>
          <a:off x="2514600" y="4267200"/>
          <a:ext cx="2998788" cy="1081088"/>
        </p:xfrm>
        <a:graphic>
          <a:graphicData uri="http://schemas.openxmlformats.org/presentationml/2006/ole">
            <p:oleObj spid="_x0000_s5123" name="Формула" r:id="rId5" imgW="1091880" imgH="393480" progId="Equation.3">
              <p:embed/>
            </p:oleObj>
          </a:graphicData>
        </a:graphic>
      </p:graphicFrame>
      <p:graphicFrame>
        <p:nvGraphicFramePr>
          <p:cNvPr id="17493" name="Object 4"/>
          <p:cNvGraphicFramePr>
            <a:graphicFrameLocks noChangeAspect="1"/>
          </p:cNvGraphicFramePr>
          <p:nvPr/>
        </p:nvGraphicFramePr>
        <p:xfrm>
          <a:off x="5578475" y="4552950"/>
          <a:ext cx="2686050" cy="558800"/>
        </p:xfrm>
        <a:graphic>
          <a:graphicData uri="http://schemas.openxmlformats.org/presentationml/2006/ole">
            <p:oleObj spid="_x0000_s5124" name="Формула" r:id="rId6" imgW="977760" imgH="203040" progId="Equation.3">
              <p:embed/>
            </p:oleObj>
          </a:graphicData>
        </a:graphic>
      </p:graphicFrame>
      <p:graphicFrame>
        <p:nvGraphicFramePr>
          <p:cNvPr id="17494" name="Object 5"/>
          <p:cNvGraphicFramePr>
            <a:graphicFrameLocks noChangeAspect="1"/>
          </p:cNvGraphicFramePr>
          <p:nvPr/>
        </p:nvGraphicFramePr>
        <p:xfrm>
          <a:off x="457200" y="5638800"/>
          <a:ext cx="2616200" cy="488950"/>
        </p:xfrm>
        <a:graphic>
          <a:graphicData uri="http://schemas.openxmlformats.org/presentationml/2006/ole">
            <p:oleObj spid="_x0000_s5125" name="Формула" r:id="rId7" imgW="952200" imgH="177480" progId="Equation.3">
              <p:embed/>
            </p:oleObj>
          </a:graphicData>
        </a:graphic>
      </p:graphicFrame>
      <p:sp>
        <p:nvSpPr>
          <p:cNvPr id="17497" name="Rectangle 89"/>
          <p:cNvSpPr>
            <a:spLocks noChangeArrowheads="1"/>
          </p:cNvSpPr>
          <p:nvPr/>
        </p:nvSpPr>
        <p:spPr bwMode="auto">
          <a:xfrm>
            <a:off x="762000" y="63246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Calibri" pitchFamily="34" charset="0"/>
              </a:rPr>
              <a:t>5 </a:t>
            </a:r>
            <a:r>
              <a:rPr lang="ru-RU">
                <a:latin typeface="Calibri" pitchFamily="34" charset="0"/>
              </a:rPr>
              <a:t>рубашек дороже</a:t>
            </a:r>
            <a:r>
              <a:rPr lang="en-US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</a:rPr>
              <a:t>куртки </a:t>
            </a:r>
            <a:r>
              <a:rPr lang="en-US">
                <a:latin typeface="Calibri" pitchFamily="34" charset="0"/>
              </a:rPr>
              <a:t>15%</a:t>
            </a:r>
            <a:endParaRPr lang="ru-RU">
              <a:latin typeface="Calibri" pitchFamily="34" charset="0"/>
            </a:endParaRPr>
          </a:p>
        </p:txBody>
      </p:sp>
      <p:sp>
        <p:nvSpPr>
          <p:cNvPr id="58" name="Управляющая кнопка: далее 57">
            <a:hlinkClick r:id="" action="ppaction://hlinkshowjump?jump=nextslide" highlightClick="1"/>
          </p:cNvPr>
          <p:cNvSpPr/>
          <p:nvPr/>
        </p:nvSpPr>
        <p:spPr>
          <a:xfrm>
            <a:off x="8101013" y="6524625"/>
            <a:ext cx="647700" cy="333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1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46" grpId="0"/>
      <p:bldP spid="17470" grpId="0" animBg="1"/>
      <p:bldP spid="17482" grpId="0"/>
      <p:bldP spid="174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686800" cy="17859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alibri" pitchFamily="34" charset="0"/>
              </a:rPr>
              <a:t>   </a:t>
            </a:r>
            <a:r>
              <a:rPr lang="ru-RU" sz="2200" b="1">
                <a:latin typeface="Calibri" pitchFamily="34" charset="0"/>
              </a:rPr>
              <a:t>Семья состоит из мужа, жены и их дочери студентки. Если бы зарплата мужа увеличилась вдвое, общий доход семьи вырос бы на 67%. Если бы стипендия дочери уменьшилась втрое, общий доход семьи сократился бы на 4%. Сколько процентов от общего дохода семьи составляет зарплата жены?</a:t>
            </a:r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3322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09600" y="152400"/>
            <a:ext cx="353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latin typeface="+mn-lt"/>
                <a:cs typeface="+mn-cs"/>
              </a:rPr>
              <a:t>Прототип задания </a:t>
            </a:r>
            <a:r>
              <a:rPr lang="en-US" b="1" dirty="0">
                <a:solidFill>
                  <a:srgbClr val="7030A0"/>
                </a:solidFill>
                <a:latin typeface="+mn-lt"/>
                <a:cs typeface="+mn-cs"/>
              </a:rPr>
              <a:t>B13 (№ 99568)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250825" y="2349500"/>
            <a:ext cx="8686800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То, что если бы зарплата мужа увеличилась вдвое и при этом общий доход семьи вырос бы на 67%, означает, что зарплата мужа составляет 67% совокупного дохода семьи.</a:t>
            </a:r>
          </a:p>
        </p:txBody>
      </p:sp>
      <p:sp>
        <p:nvSpPr>
          <p:cNvPr id="19516" name="Text Box 60"/>
          <p:cNvSpPr txBox="1">
            <a:spLocks noChangeArrowheads="1"/>
          </p:cNvSpPr>
          <p:nvPr/>
        </p:nvSpPr>
        <p:spPr bwMode="auto">
          <a:xfrm>
            <a:off x="250825" y="3500438"/>
            <a:ext cx="8686800" cy="16160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То, что если бы стипендия дочери уменьшилась втрое и при этом общий доход семьи сократился бы на 4%, означает, что доля уменьшения (</a:t>
            </a:r>
            <a:r>
              <a:rPr lang="ru-RU" sz="2000" b="1">
                <a:latin typeface="Calibri" pitchFamily="34" charset="0"/>
              </a:rPr>
              <a:t>а именно - две трети</a:t>
            </a:r>
            <a:r>
              <a:rPr lang="ru-RU" sz="2000">
                <a:latin typeface="Calibri" pitchFamily="34" charset="0"/>
              </a:rPr>
              <a:t> ее стипендии) составляет 4% </a:t>
            </a:r>
            <a:r>
              <a:rPr lang="ru-RU">
                <a:latin typeface="Calibri" pitchFamily="34" charset="0"/>
              </a:rPr>
              <a:t>дохода семьи,</a:t>
            </a:r>
            <a:r>
              <a:rPr lang="ru-RU" sz="2000">
                <a:latin typeface="Calibri" pitchFamily="34" charset="0"/>
              </a:rPr>
              <a:t> одна треть 2% дохода семьи, и тем самым вся ее стипендия - 6%. </a:t>
            </a:r>
          </a:p>
        </p:txBody>
      </p: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381000" y="5105400"/>
            <a:ext cx="868680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Таким образом, муж и дочь вместе получают доход 67%+6%=73% , а жена соответственно 100%-73%=27%</a:t>
            </a:r>
          </a:p>
        </p:txBody>
      </p:sp>
      <p:sp>
        <p:nvSpPr>
          <p:cNvPr id="13320" name="Прямоугольник 36"/>
          <p:cNvSpPr>
            <a:spLocks noChangeArrowheads="1"/>
          </p:cNvSpPr>
          <p:nvPr/>
        </p:nvSpPr>
        <p:spPr bwMode="auto">
          <a:xfrm>
            <a:off x="4787900" y="1916113"/>
            <a:ext cx="1703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Второй способ:</a:t>
            </a:r>
            <a:endParaRPr 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8101013" y="6524625"/>
            <a:ext cx="647700" cy="333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3" grpId="0"/>
      <p:bldP spid="19516" grpId="0"/>
      <p:bldP spid="195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1322</Words>
  <Application>Microsoft Office PowerPoint</Application>
  <PresentationFormat>Экран (4:3)</PresentationFormat>
  <Paragraphs>239</Paragraphs>
  <Slides>13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zenalla</dc:creator>
  <cp:lastModifiedBy>revaz</cp:lastModifiedBy>
  <cp:revision>85</cp:revision>
  <dcterms:created xsi:type="dcterms:W3CDTF">2012-01-03T16:28:51Z</dcterms:created>
  <dcterms:modified xsi:type="dcterms:W3CDTF">2013-03-02T21:42:24Z</dcterms:modified>
</cp:coreProperties>
</file>