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56" r:id="rId3"/>
    <p:sldId id="278" r:id="rId4"/>
    <p:sldId id="279" r:id="rId5"/>
    <p:sldId id="271" r:id="rId6"/>
    <p:sldId id="281" r:id="rId7"/>
    <p:sldId id="259" r:id="rId8"/>
    <p:sldId id="260" r:id="rId9"/>
    <p:sldId id="261" r:id="rId10"/>
    <p:sldId id="262" r:id="rId11"/>
    <p:sldId id="263" r:id="rId12"/>
    <p:sldId id="270" r:id="rId13"/>
    <p:sldId id="277" r:id="rId14"/>
    <p:sldId id="276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5F5F5F"/>
    <a:srgbClr val="CC9900"/>
    <a:srgbClr val="66FF33"/>
    <a:srgbClr val="0000FF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Щелкните для правки стилей образца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fld id="{DBE10355-1FDC-4349-AA1B-74F6180B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7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Rectangle 33"/>
            <p:cNvSpPr>
              <a:spLocks noChangeArrowheads="1"/>
            </p:cNvSpPr>
            <p:nvPr/>
          </p:nvSpPr>
          <p:spPr bwMode="blackWhite">
            <a:xfrm>
              <a:off x="292" y="1012"/>
              <a:ext cx="5176" cy="26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FE35A-102D-4FBC-9096-8BE10E6A4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B135-449B-4557-BE58-DCCD2F296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7DCC-B0AF-4B03-8ABA-CB9C5A379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B9FD7-94E8-4BA6-B561-4D8DA2973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8422A-8BFD-49D8-B438-EBE888677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DD814-1E2B-42A3-9546-429A5279A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F35D-7F65-4841-BAEE-3D0A7C694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E105-9180-4B56-8A20-697610C6D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1CE5-0675-46A7-A1E7-54AD3183F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90005-2BDE-4BBB-9066-DC07EEA3E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3E174-BEB7-45BE-A6D0-F4A3763D5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9913F-D883-4C7D-9F9B-03192CA79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A7424-5D7D-46CC-BD9E-1D52D960A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2056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1026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57" name="Rectangle 33"/>
            <p:cNvSpPr>
              <a:spLocks noChangeArrowheads="1"/>
            </p:cNvSpPr>
            <p:nvPr/>
          </p:nvSpPr>
          <p:spPr bwMode="blackWhite">
            <a:xfrm>
              <a:off x="292" y="292"/>
              <a:ext cx="5176" cy="37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4ACB6E8-8019-4541-A435-6B77FE1E7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ransition spd="med"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7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4.xls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900113" y="714375"/>
            <a:ext cx="6943725" cy="12017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Путешествие в Древнюю Индию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1628775"/>
            <a:ext cx="3025775" cy="1357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601788"/>
            <a:ext cx="2665412" cy="1582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988" y="3789363"/>
            <a:ext cx="2733675" cy="2228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7900" y="3716338"/>
            <a:ext cx="3441700" cy="22367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8788" y="681038"/>
            <a:ext cx="5616575" cy="3862387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9513" y="44450"/>
            <a:ext cx="4173537" cy="576263"/>
          </a:xfr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4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Слуги</a:t>
            </a:r>
            <a:endParaRPr lang="ru-RU" sz="4000" smtClean="0"/>
          </a:p>
        </p:txBody>
      </p:sp>
      <p:sp>
        <p:nvSpPr>
          <p:cNvPr id="11268" name="Rectangle 4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612775" y="4510088"/>
            <a:ext cx="7847013" cy="2232025"/>
          </a:xfrm>
          <a:blipFill dpi="0" rotWithShape="1">
            <a:blip r:embed="rId3" cstate="email"/>
            <a:srcRect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Слуги-были фактическими рабами, но хозяин не мог их убить.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Слуги не имели имущества и не могли молиться богам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0"/>
            <a:ext cx="4679950" cy="765175"/>
          </a:xfr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4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Неприкасаемые</a:t>
            </a:r>
            <a:endParaRPr lang="ru-RU" sz="4000" smtClean="0"/>
          </a:p>
        </p:txBody>
      </p:sp>
      <p:sp>
        <p:nvSpPr>
          <p:cNvPr id="12292" name="Rectangle 4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6800"/>
            <a:ext cx="4114800" cy="5562600"/>
          </a:xfrm>
          <a:blipFill dpi="0" rotWithShape="0">
            <a:blip r:embed="rId2" cstate="email"/>
            <a:srcRect/>
            <a:tile tx="0" ty="0" sx="100000" sy="100000" flip="none" algn="tl"/>
          </a:blipFill>
          <a:ln w="76200">
            <a:solidFill>
              <a:schemeClr val="accent1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Неприкасаемые </a:t>
            </a:r>
            <a:r>
              <a:rPr lang="ru-RU" sz="2800" b="1" dirty="0" err="1" smtClean="0">
                <a:solidFill>
                  <a:schemeClr val="accent1"/>
                </a:solidFill>
              </a:rPr>
              <a:t>на-ходились</a:t>
            </a:r>
            <a:r>
              <a:rPr lang="ru-RU" sz="2800" b="1" dirty="0" smtClean="0">
                <a:solidFill>
                  <a:schemeClr val="accent1"/>
                </a:solidFill>
              </a:rPr>
              <a:t> вне </a:t>
            </a:r>
          </a:p>
          <a:p>
            <a:pPr algn="ctr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кастового деления общества.</a:t>
            </a:r>
          </a:p>
          <a:p>
            <a:pPr algn="ctr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Неприкасаемые </a:t>
            </a:r>
            <a:r>
              <a:rPr lang="ru-RU" sz="2800" b="1" dirty="0" err="1" smtClean="0">
                <a:solidFill>
                  <a:schemeClr val="accent1"/>
                </a:solidFill>
              </a:rPr>
              <a:t>жи-ли</a:t>
            </a:r>
            <a:r>
              <a:rPr lang="ru-RU" sz="2800" b="1" dirty="0" smtClean="0">
                <a:solidFill>
                  <a:schemeClr val="accent1"/>
                </a:solidFill>
              </a:rPr>
              <a:t> вне деревень ,и выполняли самые грязные и тяжелые работы.</a:t>
            </a:r>
          </a:p>
          <a:p>
            <a:pPr algn="ctr">
              <a:spcBef>
                <a:spcPts val="0"/>
              </a:spcBef>
              <a:buFont typeface="Monotype Sorts" pitchFamily="2" charset="2"/>
              <a:buNone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algn="ctr">
              <a:buFont typeface="Monotype Sorts" pitchFamily="2" charset="2"/>
              <a:buNone/>
              <a:defRPr/>
            </a:pPr>
            <a:endParaRPr lang="ru-RU" sz="2800" b="1" dirty="0" smtClean="0">
              <a:solidFill>
                <a:schemeClr val="accent1"/>
              </a:solidFill>
            </a:endParaRPr>
          </a:p>
        </p:txBody>
      </p:sp>
      <p:pic>
        <p:nvPicPr>
          <p:cNvPr id="14340" name="Picture 8" descr="2"/>
          <p:cNvPicPr>
            <a:picLocks noChangeAspect="1" noChangeArrowheads="1"/>
          </p:cNvPicPr>
          <p:nvPr/>
        </p:nvPicPr>
        <p:blipFill>
          <a:blip r:embed="rId3" cstate="email">
            <a:lum bright="18000" contrast="18000"/>
          </a:blip>
          <a:srcRect/>
          <a:stretch>
            <a:fillRect/>
          </a:stretch>
        </p:blipFill>
        <p:spPr bwMode="auto">
          <a:xfrm>
            <a:off x="900113" y="1444625"/>
            <a:ext cx="3328987" cy="44323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КАСТЫ В ИНДИИ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743200" y="1905000"/>
          <a:ext cx="3429000" cy="466725"/>
        </p:xfrm>
        <a:graphic>
          <a:graphicData uri="http://schemas.openxmlformats.org/presentationml/2006/ole">
            <p:oleObj spid="_x0000_s1026" name="Лист" r:id="rId3" imgW="3429271" imgH="466920" progId="Excel.Sheet.8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743200" y="2514600"/>
          <a:ext cx="3429000" cy="466725"/>
        </p:xfrm>
        <a:graphic>
          <a:graphicData uri="http://schemas.openxmlformats.org/presentationml/2006/ole">
            <p:oleObj spid="_x0000_s1027" name="Лист" r:id="rId4" imgW="3429271" imgH="466920" progId="Excel.Sheet.8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743200" y="3124200"/>
          <a:ext cx="3429000" cy="466725"/>
        </p:xfrm>
        <a:graphic>
          <a:graphicData uri="http://schemas.openxmlformats.org/presentationml/2006/ole">
            <p:oleObj spid="_x0000_s1028" name="Лист" r:id="rId5" imgW="3429271" imgH="466920" progId="Excel.Sheet.8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2743200" y="3733800"/>
          <a:ext cx="3429000" cy="466725"/>
        </p:xfrm>
        <a:graphic>
          <a:graphicData uri="http://schemas.openxmlformats.org/presentationml/2006/ole">
            <p:oleObj spid="_x0000_s1029" name="Лист" r:id="rId6" imgW="3429271" imgH="466920" progId="Excel.Sheet.8">
              <p:embed/>
            </p:oleObj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2743200" y="4648200"/>
          <a:ext cx="3429000" cy="457200"/>
        </p:xfrm>
        <a:graphic>
          <a:graphicData uri="http://schemas.openxmlformats.org/presentationml/2006/ole">
            <p:oleObj spid="_x0000_s1030" name="Лист" r:id="rId7" imgW="3429271" imgH="457560" progId="Excel.Sheet.8">
              <p:embed/>
            </p:oleObj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90600" y="5638800"/>
            <a:ext cx="77517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!!!НЕПРИКАСАЕМЫЕ НАХОДИЛИСЬ ВНЕ КАСТ!!!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-468313" y="333375"/>
            <a:ext cx="7200901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/>
              <a:t>Будда</a:t>
            </a:r>
          </a:p>
        </p:txBody>
      </p:sp>
      <p:pic>
        <p:nvPicPr>
          <p:cNvPr id="15363" name="Picture 5" descr="buddha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1196975"/>
            <a:ext cx="4449763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лыбающееся лицо 2"/>
          <p:cNvSpPr>
            <a:spLocks noChangeArrowheads="1"/>
          </p:cNvSpPr>
          <p:nvPr/>
        </p:nvSpPr>
        <p:spPr bwMode="auto">
          <a:xfrm>
            <a:off x="1285875" y="2714625"/>
            <a:ext cx="2428875" cy="20002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" name="Улыбающееся лицо 3"/>
          <p:cNvSpPr>
            <a:spLocks noChangeArrowheads="1"/>
          </p:cNvSpPr>
          <p:nvPr/>
        </p:nvSpPr>
        <p:spPr bwMode="auto">
          <a:xfrm>
            <a:off x="5000625" y="642938"/>
            <a:ext cx="2643188" cy="2071687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000636"/>
            <a:ext cx="484081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Понравилось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2857496"/>
            <a:ext cx="353058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понравилось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4357" y="2967335"/>
            <a:ext cx="78752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  <a:r>
              <a:rPr lang="ru-RU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КАСТЫ В ДРЕВНЕЙ ИНДИИ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85875" y="0"/>
            <a:ext cx="7286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Жрецы, войны, земледельцы,</a:t>
            </a:r>
          </a:p>
          <a:p>
            <a:r>
              <a:rPr lang="ru-RU" sz="3600" b="1"/>
              <a:t>касты, слуги, бог Брахма.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5435" y="928671"/>
            <a:ext cx="7033144" cy="46166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Почему из </a:t>
            </a:r>
          </a:p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Представленных</a:t>
            </a:r>
          </a:p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Каст Вы отдали</a:t>
            </a:r>
          </a:p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Предпочтение</a:t>
            </a:r>
          </a:p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Именно </a:t>
            </a: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этой?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defRPr/>
            </a:pP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428875"/>
            <a:ext cx="7772400" cy="1143000"/>
          </a:xfrm>
        </p:spPr>
        <p:txBody>
          <a:bodyPr/>
          <a:lstStyle/>
          <a:p>
            <a:r>
              <a:rPr lang="ru-RU" sz="5400" smtClean="0"/>
              <a:t>Каста – группа людей, обладающая определенными правами и обязанностями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138" y="981075"/>
            <a:ext cx="3763962" cy="5100638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338"/>
            <a:ext cx="8077200" cy="587375"/>
          </a:xfr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28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Легенда о происхождении каст</a:t>
            </a:r>
            <a:endParaRPr lang="ru-RU" sz="2800" smtClean="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619250" y="2133600"/>
            <a:ext cx="609600" cy="3810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1</a:t>
            </a:r>
            <a:endParaRPr lang="ru-RU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276600" y="3581400"/>
            <a:ext cx="685800" cy="533400"/>
          </a:xfrm>
          <a:prstGeom prst="star8">
            <a:avLst>
              <a:gd name="adj" fmla="val 38250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FF00"/>
                </a:solidFill>
              </a:rPr>
              <a:t>2</a:t>
            </a:r>
            <a:endParaRPr lang="ru-RU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219200" y="4987925"/>
            <a:ext cx="533400" cy="457200"/>
          </a:xfrm>
          <a:prstGeom prst="star8">
            <a:avLst>
              <a:gd name="adj" fmla="val 38250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3</a:t>
            </a:r>
            <a:endParaRPr lang="ru-RU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2667000" y="5257800"/>
            <a:ext cx="609600" cy="457200"/>
          </a:xfrm>
          <a:prstGeom prst="star8">
            <a:avLst>
              <a:gd name="adj" fmla="val 3825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4</a:t>
            </a:r>
            <a:endParaRPr lang="ru-RU">
              <a:solidFill>
                <a:srgbClr val="5F5F5F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500563" y="1557338"/>
            <a:ext cx="16557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1.Уста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500563" y="2700338"/>
            <a:ext cx="18716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2.Руки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500563" y="3767138"/>
            <a:ext cx="15843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3.Бедра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500563" y="4833938"/>
            <a:ext cx="20875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</a:rPr>
              <a:t>4.Ступни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940425" y="1628775"/>
            <a:ext cx="2376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- </a:t>
            </a:r>
            <a:r>
              <a:rPr lang="ru-RU" b="1"/>
              <a:t>Брахманы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84888" y="2781300"/>
            <a:ext cx="1943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-</a:t>
            </a:r>
            <a:r>
              <a:rPr lang="ru-RU" b="1"/>
              <a:t>Воины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011863" y="38608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-</a:t>
            </a:r>
            <a:r>
              <a:rPr lang="ru-RU" b="1"/>
              <a:t>Земледельцы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72225" y="4941888"/>
            <a:ext cx="2087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- </a:t>
            </a:r>
            <a:r>
              <a:rPr lang="ru-RU" b="1"/>
              <a:t>Слуги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  <p:bldP spid="24582" grpId="0" animBg="1" autoUpdateAnimBg="0"/>
      <p:bldP spid="24583" grpId="0" animBg="1" autoUpdateAnimBg="0"/>
      <p:bldP spid="24584" grpId="0" animBg="1" autoUpdateAnimBg="0"/>
      <p:bldP spid="24585" grpId="0" autoUpdateAnimBg="0"/>
      <p:bldP spid="24586" grpId="0" autoUpdateAnimBg="0"/>
      <p:bldP spid="24587" grpId="0" autoUpdateAnimBg="0"/>
      <p:bldP spid="24588" grpId="0" autoUpdateAnimBg="0"/>
      <p:bldP spid="24593" grpId="0"/>
      <p:bldP spid="24594" grpId="0"/>
      <p:bldP spid="245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75" y="1428750"/>
          <a:ext cx="678661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9"/>
                <a:gridCol w="1500198"/>
                <a:gridCol w="1571636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</a:t>
                      </a:r>
                      <a:r>
                        <a:rPr lang="ru-RU" baseline="0" dirty="0" smtClean="0"/>
                        <a:t>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r>
                        <a:rPr lang="ru-RU" baseline="0" dirty="0" smtClean="0"/>
                        <a:t>  жизни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Жрецы  (брахманы)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Войны</a:t>
                      </a:r>
                    </a:p>
                    <a:p>
                      <a:r>
                        <a:rPr lang="ru-RU" dirty="0" smtClean="0"/>
                        <a:t>(кшатрии)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Земледельцы</a:t>
                      </a:r>
                    </a:p>
                    <a:p>
                      <a:r>
                        <a:rPr lang="ru-RU" dirty="0" smtClean="0"/>
                        <a:t>(вайшью)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Слуги</a:t>
                      </a:r>
                    </a:p>
                    <a:p>
                      <a:r>
                        <a:rPr lang="ru-RU" dirty="0" smtClean="0"/>
                        <a:t>(шудры)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Неприкасаемые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44450"/>
            <a:ext cx="8458200" cy="600075"/>
          </a:xfr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Брахманы и их роль в индийском обществе</a:t>
            </a:r>
            <a:endParaRPr lang="ru-RU" sz="3200" smtClean="0"/>
          </a:p>
        </p:txBody>
      </p:sp>
      <p:sp>
        <p:nvSpPr>
          <p:cNvPr id="8196" name="Rectangle 4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928688"/>
            <a:ext cx="4114800" cy="4948237"/>
          </a:xfrm>
          <a:blipFill dpi="0" rotWithShape="1">
            <a:blip r:embed="rId2" cstate="email"/>
            <a:srcRect/>
            <a:tile tx="0" ty="0" sx="100000" sy="100000" flip="none" algn="tl"/>
          </a:blipFill>
          <a:ln w="76200">
            <a:solidFill>
              <a:schemeClr val="accent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Брахманы - самая почитаемая часть населения Индии.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Брахманы  общались с богами.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Жизнь брахмана делилась на три части - учение, 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обзаведение семьёй, отшельничество.</a:t>
            </a:r>
          </a:p>
        </p:txBody>
      </p:sp>
      <p:pic>
        <p:nvPicPr>
          <p:cNvPr id="10244" name="Picture 13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196975"/>
            <a:ext cx="2922587" cy="4681538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44450"/>
            <a:ext cx="3598862" cy="539750"/>
          </a:xfr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Воины</a:t>
            </a:r>
            <a:endParaRPr lang="ru-RU" sz="3200" smtClean="0"/>
          </a:p>
        </p:txBody>
      </p:sp>
      <p:sp>
        <p:nvSpPr>
          <p:cNvPr id="9220" name="Rectangle 4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217988" y="2205038"/>
            <a:ext cx="3810000" cy="2286000"/>
          </a:xfrm>
          <a:blipFill dpi="0" rotWithShape="1">
            <a:blip r:embed="rId2" cstate="email"/>
            <a:srcRect/>
            <a:tile tx="0" ty="0" sx="100000" sy="100000" flip="none" algn="tl"/>
          </a:blipFill>
          <a:ln w="76200">
            <a:solidFill>
              <a:schemeClr val="accent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Воины - самые знатные люди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 в Индии .</a:t>
            </a:r>
          </a:p>
        </p:txBody>
      </p:sp>
      <p:pic>
        <p:nvPicPr>
          <p:cNvPr id="11268" name="Picture 8" descr="1"/>
          <p:cNvPicPr>
            <a:picLocks noChangeAspect="1" noChangeArrowheads="1"/>
          </p:cNvPicPr>
          <p:nvPr/>
        </p:nvPicPr>
        <p:blipFill>
          <a:blip r:embed="rId3" cstate="email">
            <a:lum bright="12000" contrast="12000"/>
          </a:blip>
          <a:srcRect/>
          <a:stretch>
            <a:fillRect/>
          </a:stretch>
        </p:blipFill>
        <p:spPr bwMode="auto">
          <a:xfrm>
            <a:off x="755650" y="620713"/>
            <a:ext cx="3028950" cy="561657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4450"/>
            <a:ext cx="5110163" cy="658813"/>
          </a:xfr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4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Земледельцы</a:t>
            </a:r>
            <a:endParaRPr lang="ru-RU" sz="4000" smtClean="0"/>
          </a:p>
        </p:txBody>
      </p:sp>
      <p:sp>
        <p:nvSpPr>
          <p:cNvPr id="10244" name="Rectangle 4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2193925"/>
            <a:ext cx="3810000" cy="2819400"/>
          </a:xfrm>
          <a:blipFill dpi="0" rotWithShape="1">
            <a:blip r:embed="rId2" cstate="email"/>
            <a:srcRect/>
            <a:tile tx="0" ty="0" sx="100000" sy="100000" flip="none" algn="tl"/>
          </a:blipFill>
          <a:ln w="76200">
            <a:solidFill>
              <a:schemeClr val="accent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Земледельцы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имели имущество</a:t>
            </a:r>
            <a:r>
              <a:rPr lang="en-US" sz="2800" b="1" dirty="0" smtClean="0">
                <a:solidFill>
                  <a:schemeClr val="accent1"/>
                </a:solidFill>
              </a:rPr>
              <a:t>: </a:t>
            </a:r>
            <a:r>
              <a:rPr lang="ru-RU" sz="2800" b="1" dirty="0" smtClean="0">
                <a:solidFill>
                  <a:schemeClr val="accent1"/>
                </a:solidFill>
              </a:rPr>
              <a:t>землю, дом, скот.</a:t>
            </a:r>
          </a:p>
        </p:txBody>
      </p:sp>
      <p:pic>
        <p:nvPicPr>
          <p:cNvPr id="12292" name="Picture 7" descr="3"/>
          <p:cNvPicPr>
            <a:picLocks noChangeAspect="1" noChangeArrowheads="1"/>
          </p:cNvPicPr>
          <p:nvPr/>
        </p:nvPicPr>
        <p:blipFill>
          <a:blip r:embed="rId3" cstate="email">
            <a:lum bright="6000" contrast="6000"/>
          </a:blip>
          <a:srcRect/>
          <a:stretch>
            <a:fillRect/>
          </a:stretch>
        </p:blipFill>
        <p:spPr bwMode="auto">
          <a:xfrm>
            <a:off x="755650" y="1196975"/>
            <a:ext cx="3384550" cy="450532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Зелено-голубой">
  <a:themeElements>
    <a:clrScheme name="Зелено-голубой 1">
      <a:dk1>
        <a:srgbClr val="003B3B"/>
      </a:dk1>
      <a:lt1>
        <a:srgbClr val="FFFFFF"/>
      </a:lt1>
      <a:dk2>
        <a:srgbClr val="00B7A5"/>
      </a:dk2>
      <a:lt2>
        <a:srgbClr val="FF99CC"/>
      </a:lt2>
      <a:accent1>
        <a:srgbClr val="FF9900"/>
      </a:accent1>
      <a:accent2>
        <a:srgbClr val="CC66FF"/>
      </a:accent2>
      <a:accent3>
        <a:srgbClr val="AAD8CF"/>
      </a:accent3>
      <a:accent4>
        <a:srgbClr val="DADADA"/>
      </a:accent4>
      <a:accent5>
        <a:srgbClr val="FFCAAA"/>
      </a:accent5>
      <a:accent6>
        <a:srgbClr val="B95CE7"/>
      </a:accent6>
      <a:hlink>
        <a:srgbClr val="D60093"/>
      </a:hlink>
      <a:folHlink>
        <a:srgbClr val="66FFFF"/>
      </a:folHlink>
    </a:clrScheme>
    <a:fontScheme name="Зелено-голубо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lnDef>
  </a:objectDefaults>
  <a:extraClrSchemeLst>
    <a:extraClrScheme>
      <a:clrScheme name="Зелено-голубой 1">
        <a:dk1>
          <a:srgbClr val="003B3B"/>
        </a:dk1>
        <a:lt1>
          <a:srgbClr val="FFFFFF"/>
        </a:lt1>
        <a:dk2>
          <a:srgbClr val="00B7A5"/>
        </a:dk2>
        <a:lt2>
          <a:srgbClr val="FF99CC"/>
        </a:lt2>
        <a:accent1>
          <a:srgbClr val="FF9900"/>
        </a:accent1>
        <a:accent2>
          <a:srgbClr val="CC66FF"/>
        </a:accent2>
        <a:accent3>
          <a:srgbClr val="AAD8CF"/>
        </a:accent3>
        <a:accent4>
          <a:srgbClr val="DADADA"/>
        </a:accent4>
        <a:accent5>
          <a:srgbClr val="FFCAAA"/>
        </a:accent5>
        <a:accent6>
          <a:srgbClr val="B95CE7"/>
        </a:accent6>
        <a:hlink>
          <a:srgbClr val="D60093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елено-голубой 2">
        <a:dk1>
          <a:srgbClr val="000000"/>
        </a:dk1>
        <a:lt1>
          <a:srgbClr val="FFFFFF"/>
        </a:lt1>
        <a:dk2>
          <a:srgbClr val="006699"/>
        </a:dk2>
        <a:lt2>
          <a:srgbClr val="99D0D6"/>
        </a:lt2>
        <a:accent1>
          <a:srgbClr val="33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2DB92D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елено-голубой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39393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C:\MSOffice\Шаблоны\Дизайны презентаций\Зелено-голубой.pot</Template>
  <TotalTime>627</TotalTime>
  <Words>203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 Cyr</vt:lpstr>
      <vt:lpstr>Arial</vt:lpstr>
      <vt:lpstr>Times New Roman</vt:lpstr>
      <vt:lpstr>Monotype Sorts</vt:lpstr>
      <vt:lpstr>Зелено-голубой</vt:lpstr>
      <vt:lpstr>Лист Microsoft Excel</vt:lpstr>
      <vt:lpstr>Слайд 1</vt:lpstr>
      <vt:lpstr>КАСТЫ В ДРЕВНЕЙ ИНДИИ</vt:lpstr>
      <vt:lpstr>Слайд 3</vt:lpstr>
      <vt:lpstr>Каста – группа людей, обладающая определенными правами и обязанностями.</vt:lpstr>
      <vt:lpstr>Легенда о происхождении каст</vt:lpstr>
      <vt:lpstr>Слайд 6</vt:lpstr>
      <vt:lpstr>Брахманы и их роль в индийском обществе</vt:lpstr>
      <vt:lpstr>Воины</vt:lpstr>
      <vt:lpstr>Земледельцы</vt:lpstr>
      <vt:lpstr>Слуги</vt:lpstr>
      <vt:lpstr>Неприкасаемые</vt:lpstr>
      <vt:lpstr>КАСТЫ В ИНДИИ</vt:lpstr>
      <vt:lpstr>Слайд 13</vt:lpstr>
      <vt:lpstr>Слайд 14</vt:lpstr>
      <vt:lpstr>Слайд 15</vt:lpstr>
    </vt:vector>
  </TitlesOfParts>
  <Company>ШКОЛА 46 ЮЗАО 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КАСТЫ В ДРЕВНЕЙ ИНДИИ</dc:title>
  <dc:creator>ЧЕРНОВ АЛЕКСЕЙ</dc:creator>
  <cp:lastModifiedBy>revaz</cp:lastModifiedBy>
  <cp:revision>35</cp:revision>
  <dcterms:created xsi:type="dcterms:W3CDTF">1998-01-13T07:06:29Z</dcterms:created>
  <dcterms:modified xsi:type="dcterms:W3CDTF">2013-03-10T18:15:45Z</dcterms:modified>
</cp:coreProperties>
</file>