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8"/>
  </p:notesMasterIdLst>
  <p:sldIdLst>
    <p:sldId id="258" r:id="rId2"/>
    <p:sldId id="256" r:id="rId3"/>
    <p:sldId id="257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800000"/>
    <a:srgbClr val="FF505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85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2EE0B6-A42B-4D53-93F0-5883E6501C12}" type="datetimeFigureOut">
              <a:rPr lang="ru-RU" smtClean="0"/>
              <a:pPr/>
              <a:t>11.03.2013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511582-2FCD-4840-81E3-A070A9AA5E6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173782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answers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511582-2FCD-4840-81E3-A070A9AA5E6B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985018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29337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/>
          <p:nvPr/>
        </p:nvCxnSpPr>
        <p:spPr>
          <a:xfrm>
            <a:off x="0" y="2925286"/>
            <a:ext cx="9144000" cy="1588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2514600" y="2362200"/>
            <a:ext cx="4114800" cy="1127760"/>
          </a:xfrm>
          <a:prstGeom prst="rect">
            <a:avLst/>
          </a:prstGeom>
          <a:solidFill>
            <a:schemeClr val="tx1"/>
          </a:solidFill>
          <a:ln w="76200" cmpd="thinThick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/>
          <a:p>
            <a:pPr algn="ctr" defTabSz="914400" rtl="0" eaLnBrk="1" latinLnBrk="0" hangingPunct="1">
              <a:spcBef>
                <a:spcPts val="400"/>
              </a:spcBef>
              <a:buNone/>
            </a:pPr>
            <a:endParaRPr lang="en-US" sz="1800" b="1" kern="1200" cap="all" spc="0" baseline="0" smtClean="0">
              <a:solidFill>
                <a:schemeClr val="bg1"/>
              </a:solidFill>
              <a:latin typeface="+mj-lt"/>
              <a:ea typeface="+mj-ea"/>
              <a:cs typeface="Tunga" pitchFamily="2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65400" y="3045460"/>
            <a:ext cx="4013200" cy="428625"/>
          </a:xfrm>
        </p:spPr>
        <p:txBody>
          <a:bodyPr tIns="0" anchor="t">
            <a:noAutofit/>
          </a:bodyPr>
          <a:lstStyle>
            <a:lvl1pPr marL="0" indent="0" algn="ctr">
              <a:buNone/>
              <a:defRPr sz="1600" b="0" i="0" cap="none" spc="0" baseline="0">
                <a:solidFill>
                  <a:schemeClr val="bg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2565400" y="2397760"/>
            <a:ext cx="4013200" cy="599440"/>
          </a:xfrm>
          <a:noFill/>
          <a:ln>
            <a:noFill/>
          </a:ln>
        </p:spPr>
        <p:txBody>
          <a:bodyPr bIns="0" anchor="b"/>
          <a:lstStyle>
            <a:lvl1pPr>
              <a:defRPr>
                <a:effectLst>
                  <a:glow rad="88900">
                    <a:schemeClr val="tx1">
                      <a:alpha val="60000"/>
                    </a:schemeClr>
                  </a:glo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 bwMode="black"/>
        <p:txBody>
          <a:bodyPr/>
          <a:lstStyle/>
          <a:p>
            <a:fld id="{B4C71EC6-210F-42DE-9C53-41977AD35B3D}" type="datetimeFigureOut">
              <a:rPr lang="ru-RU" smtClean="0"/>
              <a:pPr/>
              <a:t>11.03.2013</a:t>
            </a:fld>
            <a:endParaRPr lang="ru-RU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11.03.2013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 rot="5400000">
            <a:off x="4267200" y="3429000"/>
            <a:ext cx="6858000" cy="1588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 bwMode="hidden">
          <a:xfrm>
            <a:off x="0" y="1"/>
            <a:ext cx="76962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629400" cy="5029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11.03.2013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39000" y="914401"/>
            <a:ext cx="926980" cy="5029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Content Placeholder 30"/>
          <p:cNvSpPr>
            <a:spLocks noGrp="1"/>
          </p:cNvSpPr>
          <p:nvPr>
            <p:ph sz="quarter" idx="13"/>
          </p:nvPr>
        </p:nvSpPr>
        <p:spPr>
          <a:xfrm>
            <a:off x="457200" y="2020824"/>
            <a:ext cx="8229600" cy="40751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11.03.2013</a:t>
            </a:fld>
            <a:endParaRPr lang="ru-RU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922776"/>
            <a:ext cx="9144000" cy="29352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0" y="3921760"/>
            <a:ext cx="9144000" cy="1588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2514600" y="3368040"/>
            <a:ext cx="4114800" cy="1127760"/>
          </a:xfrm>
          <a:prstGeom prst="rect">
            <a:avLst/>
          </a:prstGeom>
          <a:solidFill>
            <a:schemeClr val="tx1"/>
          </a:solidFill>
          <a:ln w="76200" cmpd="thinThick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/>
          <a:p>
            <a:pPr algn="ctr" defTabSz="914400" rtl="0" eaLnBrk="1" latinLnBrk="0" hangingPunct="1">
              <a:spcBef>
                <a:spcPts val="400"/>
              </a:spcBef>
              <a:buNone/>
            </a:pPr>
            <a:endParaRPr lang="en-US" sz="1800" b="1" kern="1200" cap="all" spc="0" baseline="0" smtClean="0">
              <a:solidFill>
                <a:schemeClr val="bg1"/>
              </a:solidFill>
              <a:latin typeface="+mj-lt"/>
              <a:ea typeface="+mj-ea"/>
              <a:cs typeface="Tunga" pitchFamily="2"/>
            </a:endParaRPr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 bwMode="black">
          <a:xfrm>
            <a:off x="2529052" y="3367246"/>
            <a:ext cx="4085897" cy="706821"/>
          </a:xfrm>
          <a:prstGeom prst="rect">
            <a:avLst/>
          </a:prstGeom>
          <a:noFill/>
          <a:ln w="98425" cmpd="thinThick">
            <a:noFill/>
            <a:miter lim="800000"/>
          </a:ln>
        </p:spPr>
        <p:txBody>
          <a:bodyPr vert="horz" lIns="91440" tIns="45720" rIns="91440" bIns="0" rtlCol="0" anchor="b" anchorCtr="0">
            <a:normAutofit/>
          </a:bodyPr>
          <a:lstStyle>
            <a:lvl1pPr>
              <a:defRPr kumimoji="0" lang="en-US" sz="1800" b="1" i="0" u="none" strike="noStrike" kern="1200" cap="all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Subtitle 2"/>
          <p:cNvSpPr>
            <a:spLocks noGrp="1"/>
          </p:cNvSpPr>
          <p:nvPr>
            <p:ph type="subTitle" idx="1"/>
          </p:nvPr>
        </p:nvSpPr>
        <p:spPr bwMode="black">
          <a:xfrm>
            <a:off x="2518542" y="4084577"/>
            <a:ext cx="4106917" cy="397094"/>
          </a:xfrm>
        </p:spPr>
        <p:txBody>
          <a:bodyPr tIns="0" anchor="t" anchorCtr="0">
            <a:normAutofit/>
          </a:bodyPr>
          <a:lstStyle>
            <a:lvl1pPr marL="0" indent="0" algn="ctr">
              <a:buNone/>
              <a:def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Tahom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11.03.2013</a:t>
            </a:fld>
            <a:endParaRPr lang="ru-RU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30"/>
          <p:cNvSpPr>
            <a:spLocks noGrp="1"/>
          </p:cNvSpPr>
          <p:nvPr>
            <p:ph sz="quarter" idx="13"/>
          </p:nvPr>
        </p:nvSpPr>
        <p:spPr>
          <a:xfrm>
            <a:off x="457201" y="2020824"/>
            <a:ext cx="4023360" cy="40050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5" name="Content Placeholder 30"/>
          <p:cNvSpPr>
            <a:spLocks noGrp="1"/>
          </p:cNvSpPr>
          <p:nvPr>
            <p:ph sz="quarter" idx="14"/>
          </p:nvPr>
        </p:nvSpPr>
        <p:spPr>
          <a:xfrm>
            <a:off x="4663440" y="2020824"/>
            <a:ext cx="4023360" cy="40050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11.03.2013</a:t>
            </a:fld>
            <a:endParaRPr lang="ru-RU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Content Placeholder 30"/>
          <p:cNvSpPr>
            <a:spLocks noGrp="1"/>
          </p:cNvSpPr>
          <p:nvPr>
            <p:ph sz="quarter" idx="13"/>
          </p:nvPr>
        </p:nvSpPr>
        <p:spPr>
          <a:xfrm>
            <a:off x="457201" y="2819400"/>
            <a:ext cx="4023360" cy="320954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24" name="Content Placeholder 30"/>
          <p:cNvSpPr>
            <a:spLocks noGrp="1"/>
          </p:cNvSpPr>
          <p:nvPr>
            <p:ph sz="quarter" idx="14"/>
          </p:nvPr>
        </p:nvSpPr>
        <p:spPr>
          <a:xfrm>
            <a:off x="4663440" y="2816352"/>
            <a:ext cx="4023360" cy="320954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020824"/>
            <a:ext cx="4023360" cy="704088"/>
          </a:xfrm>
          <a:noFill/>
          <a:ln w="98425" cmpd="thinThick">
            <a:noFill/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spcBef>
                <a:spcPts val="400"/>
              </a:spcBef>
              <a:buNone/>
              <a:defRPr lang="en-US" sz="1800" b="1" kern="1200" cap="none" spc="200" baseline="0" smtClean="0">
                <a:solidFill>
                  <a:schemeClr val="tx1"/>
                </a:solidFill>
                <a:latin typeface="+mj-lt"/>
                <a:ea typeface="+mj-ea"/>
                <a:cs typeface="Tunga" pitchFamily="2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5"/>
          </p:nvPr>
        </p:nvSpPr>
        <p:spPr>
          <a:xfrm>
            <a:off x="4663440" y="2020824"/>
            <a:ext cx="4023360" cy="704088"/>
          </a:xfrm>
          <a:noFill/>
          <a:ln w="98425" cmpd="thinThick">
            <a:noFill/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spcBef>
                <a:spcPts val="400"/>
              </a:spcBef>
              <a:buNone/>
              <a:defRPr lang="en-US" sz="1800" b="1" i="0" kern="1200" cap="none" spc="200" baseline="0" dirty="0" smtClean="0">
                <a:solidFill>
                  <a:schemeClr val="tx1"/>
                </a:solidFill>
                <a:latin typeface="+mj-lt"/>
                <a:ea typeface="+mj-ea"/>
                <a:cs typeface="Tunga" pitchFamily="2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Tx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11.03.2013</a:t>
            </a:fld>
            <a:endParaRPr lang="ru-RU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11.03.2013</a:t>
            </a:fld>
            <a:endParaRPr lang="ru-RU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11.03.2013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30"/>
          <p:cNvSpPr>
            <a:spLocks noGrp="1"/>
          </p:cNvSpPr>
          <p:nvPr>
            <p:ph sz="quarter" idx="14"/>
          </p:nvPr>
        </p:nvSpPr>
        <p:spPr>
          <a:xfrm>
            <a:off x="1485900" y="1914525"/>
            <a:ext cx="6172200" cy="351091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7360" y="5513832"/>
            <a:ext cx="5669280" cy="548640"/>
          </a:xfrm>
        </p:spPr>
        <p:txBody>
          <a:bodyPr vert="horz" lIns="91440" tIns="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Font typeface="Arial" pitchFamily="34" charset="0"/>
              <a:buNone/>
              <a:defRPr lang="en-US" sz="1400" b="0" i="0" kern="1200" cap="none" spc="0" baseline="0" smtClean="0">
                <a:solidFill>
                  <a:schemeClr val="tx1"/>
                </a:solidFill>
                <a:latin typeface="+mn-lt"/>
                <a:ea typeface="+mn-ea"/>
                <a:cs typeface="Tahoma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11.03.2013</a:t>
            </a:fld>
            <a:endParaRPr lang="ru-RU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852209" y="2026918"/>
            <a:ext cx="5439582" cy="3263750"/>
          </a:xfrm>
          <a:solidFill>
            <a:schemeClr val="tx1"/>
          </a:solidFill>
          <a:ln w="69850" cmpd="dbl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spcBef>
                <a:spcPts val="400"/>
              </a:spcBef>
              <a:buNone/>
              <a:defRPr lang="en-US" sz="1800" b="0" kern="1200" cap="none" spc="0" baseline="0" dirty="0">
                <a:solidFill>
                  <a:schemeClr val="bg1"/>
                </a:solidFill>
                <a:latin typeface="+mj-lt"/>
                <a:ea typeface="+mj-ea"/>
                <a:cs typeface="Tunga" pitchFamily="2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3"/>
          </p:nvPr>
        </p:nvSpPr>
        <p:spPr>
          <a:xfrm>
            <a:off x="1737360" y="5516880"/>
            <a:ext cx="5669280" cy="548640"/>
          </a:xfrm>
        </p:spPr>
        <p:txBody>
          <a:bodyPr vert="horz" lIns="91440" tIns="0" rIns="91440" bIns="0" rtlCol="0" anchor="ctr" anchorCtr="0">
            <a:normAutofit/>
          </a:bodyPr>
          <a:lstStyle>
            <a:lvl1pPr marL="0" indent="0">
              <a:spcBef>
                <a:spcPts val="0"/>
              </a:spcBef>
              <a:buNone/>
              <a:defRPr lang="en-US" sz="1400" b="0" i="0" kern="1200" cap="none" spc="30" baseline="0" smtClean="0">
                <a:solidFill>
                  <a:schemeClr val="tx2"/>
                </a:solidFill>
                <a:latin typeface="+mn-lt"/>
                <a:ea typeface="+mn-ea"/>
                <a:cs typeface="Tahoma" pitchFamily="34" charset="0"/>
              </a:defRPr>
            </a:lvl1pPr>
            <a:lvl2pPr marL="171450" indent="1588">
              <a:buNone/>
              <a:defRPr>
                <a:solidFill>
                  <a:schemeClr val="bg2"/>
                </a:solidFill>
              </a:defRPr>
            </a:lvl2pPr>
            <a:lvl3pPr marL="344488" indent="6350">
              <a:buNone/>
              <a:defRPr>
                <a:solidFill>
                  <a:schemeClr val="bg2"/>
                </a:solidFill>
              </a:defRPr>
            </a:lvl3pPr>
            <a:lvl4pPr marL="515938" indent="3175">
              <a:buNone/>
              <a:defRPr>
                <a:solidFill>
                  <a:schemeClr val="bg2"/>
                </a:solidFill>
              </a:defRPr>
            </a:lvl4pPr>
            <a:lvl5pPr marL="688975" indent="-1588">
              <a:buNone/>
              <a:defRPr>
                <a:solidFill>
                  <a:schemeClr val="bg2"/>
                </a:solidFill>
              </a:defRPr>
            </a:lvl5pPr>
          </a:lstStyle>
          <a:p>
            <a:pPr marL="0" lvl="0" indent="0" algn="ctr" defTabSz="914400" rtl="0" eaLnBrk="1" latinLnBrk="0" hangingPunct="1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2514600" y="975360"/>
            <a:ext cx="4114800" cy="70104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4"/>
          </p:nvPr>
        </p:nvSpPr>
        <p:spPr>
          <a:xfrm>
            <a:off x="2981325" y="273180"/>
            <a:ext cx="3181350" cy="2921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pPr/>
              <a:t>11.03.2013</a:t>
            </a:fld>
            <a:endParaRPr lang="ru-RU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5"/>
          </p:nvPr>
        </p:nvSpPr>
        <p:spPr>
          <a:xfrm>
            <a:off x="4038600" y="6172200"/>
            <a:ext cx="1066800" cy="304800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6"/>
          </p:nvPr>
        </p:nvSpPr>
        <p:spPr>
          <a:xfrm>
            <a:off x="1447800" y="6486525"/>
            <a:ext cx="6248400" cy="29210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 bwMode="hidden">
          <a:xfrm>
            <a:off x="0" y="1335973"/>
            <a:ext cx="9144000" cy="55220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19301"/>
            <a:ext cx="8229600" cy="41173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981325" y="273180"/>
            <a:ext cx="318135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 b="0" cap="all" spc="300" baseline="0">
                <a:solidFill>
                  <a:schemeClr val="tx1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11.03.2013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7800" y="6486525"/>
            <a:ext cx="624840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100" b="0" cap="all" spc="300" baseline="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038600" y="6172200"/>
            <a:ext cx="1066800" cy="304800"/>
          </a:xfrm>
          <a:prstGeom prst="rect">
            <a:avLst/>
          </a:prstGeom>
          <a:ln>
            <a:noFill/>
          </a:ln>
        </p:spPr>
        <p:txBody>
          <a:bodyPr vert="horz" lIns="0" tIns="0" rIns="0" bIns="0" rtlCol="0" anchor="ctr">
            <a:normAutofit/>
          </a:bodyPr>
          <a:lstStyle>
            <a:lvl1pPr algn="ctr">
              <a:defRPr sz="1200" b="1">
                <a:solidFill>
                  <a:schemeClr val="tx1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1331436"/>
            <a:ext cx="9144000" cy="1588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14600" y="975360"/>
            <a:ext cx="4114800" cy="701040"/>
          </a:xfrm>
          <a:prstGeom prst="rect">
            <a:avLst/>
          </a:prstGeom>
          <a:solidFill>
            <a:schemeClr val="tx1"/>
          </a:solidFill>
          <a:ln w="76200" cmpd="thinThick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ts val="400"/>
        </a:spcBef>
        <a:buNone/>
        <a:defRPr sz="1800" b="1" kern="1200" cap="all" spc="0" baseline="0">
          <a:solidFill>
            <a:schemeClr val="bg1">
              <a:lumMod val="75000"/>
              <a:lumOff val="25000"/>
            </a:schemeClr>
          </a:solidFill>
          <a:effectLst/>
          <a:latin typeface="+mj-lt"/>
          <a:ea typeface="+mj-ea"/>
          <a:cs typeface="Tunga" pitchFamily="2"/>
        </a:defRPr>
      </a:lvl1pPr>
    </p:titleStyle>
    <p:bodyStyle>
      <a:lvl1pPr marL="0" indent="0" algn="ctr" defTabSz="914400" rtl="0" eaLnBrk="1" latinLnBrk="0" hangingPunct="1">
        <a:lnSpc>
          <a:spcPct val="100000"/>
        </a:lnSpc>
        <a:spcBef>
          <a:spcPts val="600"/>
        </a:spcBef>
        <a:spcAft>
          <a:spcPts val="0"/>
        </a:spcAft>
        <a:buClr>
          <a:schemeClr val="accent1"/>
        </a:buClr>
        <a:buFontTx/>
        <a:buNone/>
        <a:defRPr sz="2000" b="0" i="0" kern="1200" cap="none" spc="30" baseline="0">
          <a:solidFill>
            <a:schemeClr val="tx1"/>
          </a:solidFill>
          <a:latin typeface="+mn-lt"/>
          <a:ea typeface="+mn-ea"/>
          <a:cs typeface="Tahoma" pitchFamily="34" charset="0"/>
        </a:defRPr>
      </a:lvl1pPr>
      <a:lvl2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800" kern="1200">
          <a:solidFill>
            <a:schemeClr val="tx2"/>
          </a:solidFill>
          <a:latin typeface="+mn-lt"/>
          <a:ea typeface="+mn-ea"/>
          <a:cs typeface="Tahoma" pitchFamily="34" charset="0"/>
        </a:defRPr>
      </a:lvl2pPr>
      <a:lvl3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3pPr>
      <a:lvl4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400" kern="1200">
          <a:solidFill>
            <a:schemeClr val="tx2"/>
          </a:solidFill>
          <a:latin typeface="+mn-lt"/>
          <a:ea typeface="+mn-ea"/>
          <a:cs typeface="Tahoma" pitchFamily="34" charset="0"/>
        </a:defRPr>
      </a:lvl4pPr>
      <a:lvl5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400" kern="1200" baseline="0">
          <a:solidFill>
            <a:schemeClr val="tx1"/>
          </a:solidFill>
          <a:latin typeface="+mn-lt"/>
          <a:ea typeface="+mn-ea"/>
          <a:cs typeface="Tahoma" pitchFamily="34" charset="0"/>
        </a:defRPr>
      </a:lvl5pPr>
      <a:lvl6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10000"/>
          </a:bodyPr>
          <a:lstStyle/>
          <a:p>
            <a:pPr marL="514350" lvl="0" indent="-514350" algn="l">
              <a:buAutoNum type="arabicParenR"/>
            </a:pPr>
            <a:r>
              <a:rPr lang="en-US" b="1" dirty="0" smtClean="0">
                <a:solidFill>
                  <a:srgbClr val="00B050"/>
                </a:solidFill>
              </a:rPr>
              <a:t>He </a:t>
            </a:r>
            <a:r>
              <a:rPr lang="en-US" b="1" dirty="0">
                <a:solidFill>
                  <a:srgbClr val="00B050"/>
                </a:solidFill>
              </a:rPr>
              <a:t>was born in </a:t>
            </a:r>
            <a:r>
              <a:rPr lang="en-US" b="1" dirty="0" smtClean="0">
                <a:solidFill>
                  <a:srgbClr val="00B050"/>
                </a:solidFill>
              </a:rPr>
              <a:t>…</a:t>
            </a:r>
            <a:endParaRPr lang="ru-RU" b="1" dirty="0">
              <a:solidFill>
                <a:srgbClr val="00B050"/>
              </a:solidFill>
            </a:endParaRPr>
          </a:p>
          <a:p>
            <a:pPr marL="0" lvl="0" indent="0" algn="l">
              <a:buNone/>
            </a:pPr>
            <a:r>
              <a:rPr lang="en-US" dirty="0" smtClean="0"/>
              <a:t>a) 14</a:t>
            </a:r>
            <a:r>
              <a:rPr lang="ru-RU" dirty="0" smtClean="0"/>
              <a:t>46</a:t>
            </a:r>
            <a:r>
              <a:rPr lang="en-US" dirty="0" smtClean="0"/>
              <a:t>     b) 1</a:t>
            </a:r>
            <a:r>
              <a:rPr lang="ru-RU" dirty="0" smtClean="0"/>
              <a:t>451</a:t>
            </a:r>
            <a:r>
              <a:rPr lang="en-US" dirty="0" smtClean="0"/>
              <a:t>   c) 1984</a:t>
            </a:r>
            <a:endParaRPr lang="ru-RU" dirty="0"/>
          </a:p>
          <a:p>
            <a:pPr marL="0" lvl="0" indent="0" algn="l">
              <a:buNone/>
            </a:pPr>
            <a:r>
              <a:rPr lang="en-US" dirty="0" smtClean="0"/>
              <a:t>2) </a:t>
            </a:r>
            <a:r>
              <a:rPr lang="en-US" b="1" dirty="0" smtClean="0">
                <a:solidFill>
                  <a:srgbClr val="00B050"/>
                </a:solidFill>
              </a:rPr>
              <a:t>Many </a:t>
            </a:r>
            <a:r>
              <a:rPr lang="en-US" b="1" dirty="0">
                <a:solidFill>
                  <a:srgbClr val="00B050"/>
                </a:solidFill>
              </a:rPr>
              <a:t>people of that time thought that the Earth is </a:t>
            </a:r>
            <a:r>
              <a:rPr lang="en-US" b="1" dirty="0" smtClean="0">
                <a:solidFill>
                  <a:srgbClr val="00B050"/>
                </a:solidFill>
              </a:rPr>
              <a:t>…</a:t>
            </a:r>
          </a:p>
          <a:p>
            <a:pPr marL="0" lvl="0" indent="0" algn="l">
              <a:buNone/>
            </a:pPr>
            <a:r>
              <a:rPr lang="en-US" dirty="0" smtClean="0"/>
              <a:t>a) round   b) square   c)  </a:t>
            </a:r>
            <a:r>
              <a:rPr lang="en-US" dirty="0"/>
              <a:t>flat</a:t>
            </a:r>
            <a:endParaRPr lang="ru-RU" dirty="0"/>
          </a:p>
          <a:p>
            <a:pPr marL="0" lvl="0" indent="0" algn="l">
              <a:buNone/>
            </a:pPr>
            <a:r>
              <a:rPr lang="en-US" dirty="0" smtClean="0"/>
              <a:t>3) </a:t>
            </a:r>
            <a:r>
              <a:rPr lang="en-US" dirty="0" smtClean="0">
                <a:solidFill>
                  <a:srgbClr val="00B050"/>
                </a:solidFill>
              </a:rPr>
              <a:t>Columbus </a:t>
            </a:r>
            <a:r>
              <a:rPr lang="en-US" dirty="0">
                <a:solidFill>
                  <a:srgbClr val="00B050"/>
                </a:solidFill>
              </a:rPr>
              <a:t>decided to prove that the Earth </a:t>
            </a:r>
            <a:r>
              <a:rPr lang="en-US" dirty="0" smtClean="0">
                <a:solidFill>
                  <a:srgbClr val="00B050"/>
                </a:solidFill>
              </a:rPr>
              <a:t>is…</a:t>
            </a:r>
          </a:p>
          <a:p>
            <a:pPr marL="0" indent="0" algn="l">
              <a:buNone/>
            </a:pPr>
            <a:r>
              <a:rPr lang="en-US" dirty="0"/>
              <a:t>a) round   b) square   c)  flat</a:t>
            </a:r>
            <a:endParaRPr lang="ru-RU" dirty="0"/>
          </a:p>
          <a:p>
            <a:pPr marL="0" lvl="0" indent="0" algn="l">
              <a:buNone/>
            </a:pPr>
            <a:r>
              <a:rPr lang="en-US" dirty="0" smtClean="0"/>
              <a:t>4) </a:t>
            </a:r>
            <a:r>
              <a:rPr lang="en-US" dirty="0" smtClean="0">
                <a:solidFill>
                  <a:srgbClr val="00B050"/>
                </a:solidFill>
              </a:rPr>
              <a:t>He </a:t>
            </a:r>
            <a:r>
              <a:rPr lang="en-US" dirty="0">
                <a:solidFill>
                  <a:srgbClr val="00B050"/>
                </a:solidFill>
              </a:rPr>
              <a:t>also wanted to find the shortest way </a:t>
            </a:r>
            <a:r>
              <a:rPr lang="en-US" dirty="0" smtClean="0">
                <a:solidFill>
                  <a:srgbClr val="00B050"/>
                </a:solidFill>
              </a:rPr>
              <a:t>from…</a:t>
            </a:r>
          </a:p>
          <a:p>
            <a:pPr marL="0" lvl="0" indent="0" algn="l">
              <a:buNone/>
            </a:pPr>
            <a:r>
              <a:rPr lang="en-US" dirty="0" smtClean="0"/>
              <a:t>a) Europe </a:t>
            </a:r>
            <a:r>
              <a:rPr lang="en-US" dirty="0"/>
              <a:t>to Asia </a:t>
            </a:r>
            <a:r>
              <a:rPr lang="en-US" dirty="0" smtClean="0"/>
              <a:t>   b) Asia to Europe  c) America to England</a:t>
            </a:r>
            <a:endParaRPr lang="ru-RU" dirty="0"/>
          </a:p>
          <a:p>
            <a:pPr marL="0" lvl="0" indent="0" algn="l">
              <a:buNone/>
            </a:pPr>
            <a:r>
              <a:rPr lang="en-US" dirty="0" smtClean="0"/>
              <a:t>5) </a:t>
            </a:r>
            <a:r>
              <a:rPr lang="en-US" dirty="0" smtClean="0">
                <a:solidFill>
                  <a:srgbClr val="00B050"/>
                </a:solidFill>
              </a:rPr>
              <a:t>He </a:t>
            </a:r>
            <a:r>
              <a:rPr lang="en-US" dirty="0">
                <a:solidFill>
                  <a:srgbClr val="00B050"/>
                </a:solidFill>
              </a:rPr>
              <a:t>wanted to reach  East  by sailing </a:t>
            </a:r>
            <a:endParaRPr lang="en-US" dirty="0" smtClean="0">
              <a:solidFill>
                <a:srgbClr val="00B050"/>
              </a:solidFill>
            </a:endParaRPr>
          </a:p>
          <a:p>
            <a:pPr marL="0" lvl="0" indent="0" algn="l">
              <a:buNone/>
            </a:pPr>
            <a:r>
              <a:rPr lang="en-US" dirty="0" smtClean="0"/>
              <a:t>a) North   b) West   c) South</a:t>
            </a:r>
            <a:endParaRPr lang="ru-RU" dirty="0"/>
          </a:p>
          <a:p>
            <a:pPr marL="0" lvl="0" indent="0" algn="l">
              <a:buNone/>
            </a:pPr>
            <a:r>
              <a:rPr lang="en-US" dirty="0" smtClean="0"/>
              <a:t>6) </a:t>
            </a:r>
            <a:r>
              <a:rPr lang="en-US" dirty="0" smtClean="0">
                <a:solidFill>
                  <a:srgbClr val="00B050"/>
                </a:solidFill>
              </a:rPr>
              <a:t>He </a:t>
            </a:r>
            <a:r>
              <a:rPr lang="en-US" dirty="0">
                <a:solidFill>
                  <a:srgbClr val="00B050"/>
                </a:solidFill>
              </a:rPr>
              <a:t>went to the sea </a:t>
            </a:r>
            <a:r>
              <a:rPr lang="en-US" dirty="0" smtClean="0">
                <a:solidFill>
                  <a:srgbClr val="00B050"/>
                </a:solidFill>
              </a:rPr>
              <a:t>by…ships</a:t>
            </a:r>
            <a:endParaRPr lang="ru-RU" dirty="0">
              <a:solidFill>
                <a:srgbClr val="00B050"/>
              </a:solidFill>
            </a:endParaRPr>
          </a:p>
          <a:p>
            <a:pPr marL="0" indent="0" algn="l">
              <a:buNone/>
            </a:pPr>
            <a:r>
              <a:rPr lang="en-US" dirty="0" smtClean="0"/>
              <a:t>1)  1    2) 2   3) 3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4600" y="260648"/>
            <a:ext cx="4114800" cy="504056"/>
          </a:xfrm>
        </p:spPr>
        <p:txBody>
          <a:bodyPr>
            <a:normAutofit/>
          </a:bodyPr>
          <a:lstStyle/>
          <a:p>
            <a:r>
              <a:rPr lang="en-US" dirty="0" smtClean="0"/>
              <a:t>Christopher Columbus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75511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20000"/>
          </a:bodyPr>
          <a:lstStyle/>
          <a:p>
            <a:pPr marL="0" lvl="0" indent="0" algn="l">
              <a:buNone/>
            </a:pPr>
            <a:r>
              <a:rPr lang="en-US" dirty="0" smtClean="0"/>
              <a:t>7) </a:t>
            </a:r>
            <a:r>
              <a:rPr lang="en-US" dirty="0" smtClean="0">
                <a:solidFill>
                  <a:srgbClr val="00B050"/>
                </a:solidFill>
              </a:rPr>
              <a:t>…after </a:t>
            </a:r>
            <a:r>
              <a:rPr lang="en-US" dirty="0">
                <a:solidFill>
                  <a:srgbClr val="00B050"/>
                </a:solidFill>
              </a:rPr>
              <a:t>a long tiring voyage they saw  a new land </a:t>
            </a:r>
            <a:endParaRPr lang="en-US" dirty="0" smtClean="0">
              <a:solidFill>
                <a:srgbClr val="00B050"/>
              </a:solidFill>
            </a:endParaRPr>
          </a:p>
          <a:p>
            <a:pPr marL="0" lvl="0" indent="0" algn="l">
              <a:buNone/>
            </a:pPr>
            <a:r>
              <a:rPr lang="en-US" dirty="0" smtClean="0"/>
              <a:t>a) In September   b) in </a:t>
            </a:r>
            <a:r>
              <a:rPr lang="en-US" dirty="0"/>
              <a:t>October </a:t>
            </a:r>
            <a:r>
              <a:rPr lang="en-US" dirty="0" smtClean="0"/>
              <a:t>c) in November</a:t>
            </a:r>
            <a:endParaRPr lang="ru-RU" dirty="0"/>
          </a:p>
          <a:p>
            <a:pPr marL="0" lvl="0" indent="0" algn="l">
              <a:buNone/>
            </a:pPr>
            <a:r>
              <a:rPr lang="en-US" dirty="0" smtClean="0"/>
              <a:t>8) </a:t>
            </a:r>
            <a:r>
              <a:rPr lang="en-US" dirty="0" smtClean="0">
                <a:solidFill>
                  <a:srgbClr val="00B050"/>
                </a:solidFill>
              </a:rPr>
              <a:t>It </a:t>
            </a:r>
            <a:r>
              <a:rPr lang="en-US" dirty="0">
                <a:solidFill>
                  <a:srgbClr val="00B050"/>
                </a:solidFill>
              </a:rPr>
              <a:t>was </a:t>
            </a:r>
            <a:r>
              <a:rPr lang="en-US" dirty="0" smtClean="0">
                <a:solidFill>
                  <a:srgbClr val="00B050"/>
                </a:solidFill>
              </a:rPr>
              <a:t>…near </a:t>
            </a:r>
            <a:r>
              <a:rPr lang="en-US" dirty="0">
                <a:solidFill>
                  <a:srgbClr val="00B050"/>
                </a:solidFill>
              </a:rPr>
              <a:t>a new continent  </a:t>
            </a:r>
            <a:endParaRPr lang="en-US" dirty="0" smtClean="0">
              <a:solidFill>
                <a:srgbClr val="00B050"/>
              </a:solidFill>
            </a:endParaRPr>
          </a:p>
          <a:p>
            <a:pPr marL="0" lvl="0" indent="0" algn="l">
              <a:buNone/>
            </a:pPr>
            <a:r>
              <a:rPr lang="en-US" dirty="0" smtClean="0"/>
              <a:t>a) an </a:t>
            </a:r>
            <a:r>
              <a:rPr lang="en-US" dirty="0"/>
              <a:t>island </a:t>
            </a:r>
            <a:r>
              <a:rPr lang="en-US" dirty="0" smtClean="0"/>
              <a:t>  b) a peninsular   c) a country</a:t>
            </a:r>
            <a:endParaRPr lang="ru-RU" dirty="0"/>
          </a:p>
          <a:p>
            <a:pPr marL="0" indent="0" algn="l">
              <a:buNone/>
            </a:pPr>
            <a:r>
              <a:rPr lang="en-US" dirty="0" smtClean="0"/>
              <a:t>9) </a:t>
            </a:r>
            <a:r>
              <a:rPr lang="en-US" dirty="0" smtClean="0">
                <a:solidFill>
                  <a:srgbClr val="00B050"/>
                </a:solidFill>
              </a:rPr>
              <a:t>The native Americans </a:t>
            </a:r>
            <a:r>
              <a:rPr lang="en-US" dirty="0">
                <a:solidFill>
                  <a:srgbClr val="00B050"/>
                </a:solidFill>
              </a:rPr>
              <a:t>are called </a:t>
            </a:r>
            <a:r>
              <a:rPr lang="en-US" dirty="0" smtClean="0">
                <a:solidFill>
                  <a:srgbClr val="00B050"/>
                </a:solidFill>
              </a:rPr>
              <a:t>… because </a:t>
            </a:r>
            <a:r>
              <a:rPr lang="en-US" dirty="0">
                <a:solidFill>
                  <a:srgbClr val="00B050"/>
                </a:solidFill>
              </a:rPr>
              <a:t>he thought it was an island </a:t>
            </a:r>
            <a:r>
              <a:rPr lang="en-US" dirty="0" smtClean="0">
                <a:solidFill>
                  <a:srgbClr val="00B050"/>
                </a:solidFill>
              </a:rPr>
              <a:t>of the </a:t>
            </a:r>
            <a:r>
              <a:rPr lang="en-US" dirty="0">
                <a:solidFill>
                  <a:srgbClr val="00B050"/>
                </a:solidFill>
              </a:rPr>
              <a:t>East </a:t>
            </a:r>
            <a:r>
              <a:rPr lang="en-US" dirty="0" smtClean="0">
                <a:solidFill>
                  <a:srgbClr val="00B050"/>
                </a:solidFill>
              </a:rPr>
              <a:t>Indies</a:t>
            </a:r>
          </a:p>
          <a:p>
            <a:pPr marL="0" indent="0" algn="l">
              <a:buNone/>
            </a:pPr>
            <a:r>
              <a:rPr lang="en-US" dirty="0" smtClean="0"/>
              <a:t>a) Americans  b)</a:t>
            </a:r>
            <a:r>
              <a:rPr lang="en-US" dirty="0"/>
              <a:t> Indians </a:t>
            </a:r>
            <a:r>
              <a:rPr lang="en-US" dirty="0" smtClean="0"/>
              <a:t> c) aborigines</a:t>
            </a:r>
            <a:endParaRPr lang="en-US" dirty="0"/>
          </a:p>
          <a:p>
            <a:pPr marL="0" lvl="0" indent="0" algn="l">
              <a:buNone/>
            </a:pPr>
            <a:r>
              <a:rPr lang="en-US" dirty="0" smtClean="0"/>
              <a:t>10) </a:t>
            </a:r>
            <a:r>
              <a:rPr lang="en-US" dirty="0" smtClean="0">
                <a:solidFill>
                  <a:srgbClr val="00B050"/>
                </a:solidFill>
              </a:rPr>
              <a:t>He </a:t>
            </a:r>
            <a:r>
              <a:rPr lang="en-US" dirty="0">
                <a:solidFill>
                  <a:srgbClr val="00B050"/>
                </a:solidFill>
              </a:rPr>
              <a:t>went to the New </a:t>
            </a:r>
            <a:r>
              <a:rPr lang="en-US" dirty="0" smtClean="0">
                <a:solidFill>
                  <a:srgbClr val="00B050"/>
                </a:solidFill>
              </a:rPr>
              <a:t>World…</a:t>
            </a:r>
          </a:p>
          <a:p>
            <a:pPr marL="0" lvl="0" indent="0" algn="l">
              <a:buNone/>
            </a:pPr>
            <a:r>
              <a:rPr lang="en-US" dirty="0" smtClean="0"/>
              <a:t>a) 1 more time b) 2 more times 3) </a:t>
            </a:r>
            <a:r>
              <a:rPr lang="en-US" dirty="0"/>
              <a:t>3 more times</a:t>
            </a:r>
          </a:p>
          <a:p>
            <a:pPr marL="0" lvl="0" indent="0" algn="l">
              <a:buNone/>
            </a:pPr>
            <a:r>
              <a:rPr lang="en-US" dirty="0" smtClean="0"/>
              <a:t>11) </a:t>
            </a:r>
            <a:r>
              <a:rPr lang="en-US" dirty="0" smtClean="0">
                <a:solidFill>
                  <a:srgbClr val="00B050"/>
                </a:solidFill>
              </a:rPr>
              <a:t>He … that </a:t>
            </a:r>
            <a:r>
              <a:rPr lang="en-US" dirty="0">
                <a:solidFill>
                  <a:srgbClr val="00B050"/>
                </a:solidFill>
              </a:rPr>
              <a:t>he discovered a new </a:t>
            </a:r>
            <a:r>
              <a:rPr lang="en-US" dirty="0" smtClean="0">
                <a:solidFill>
                  <a:srgbClr val="00B050"/>
                </a:solidFill>
              </a:rPr>
              <a:t>continent</a:t>
            </a:r>
          </a:p>
          <a:p>
            <a:pPr marL="0" lvl="0" indent="0" algn="l">
              <a:buNone/>
            </a:pPr>
            <a:r>
              <a:rPr lang="en-US" dirty="0" smtClean="0"/>
              <a:t>a) </a:t>
            </a:r>
            <a:r>
              <a:rPr lang="en-US" dirty="0"/>
              <a:t>didn’t know </a:t>
            </a:r>
            <a:r>
              <a:rPr lang="en-US" dirty="0" smtClean="0"/>
              <a:t> b) knew and was proud  c) was unhappy</a:t>
            </a:r>
            <a:endParaRPr lang="ru-RU" dirty="0"/>
          </a:p>
          <a:p>
            <a:pPr marL="0" lvl="0" indent="0" algn="l">
              <a:buNone/>
            </a:pPr>
            <a:r>
              <a:rPr lang="en-US" dirty="0" smtClean="0"/>
              <a:t>12) </a:t>
            </a:r>
            <a:r>
              <a:rPr lang="en-US" dirty="0" smtClean="0">
                <a:solidFill>
                  <a:srgbClr val="00B050"/>
                </a:solidFill>
              </a:rPr>
              <a:t>America </a:t>
            </a:r>
            <a:r>
              <a:rPr lang="en-US" dirty="0">
                <a:solidFill>
                  <a:srgbClr val="00B050"/>
                </a:solidFill>
              </a:rPr>
              <a:t>was discovered on the 12</a:t>
            </a:r>
            <a:r>
              <a:rPr lang="en-US" baseline="30000" dirty="0">
                <a:solidFill>
                  <a:srgbClr val="00B050"/>
                </a:solidFill>
              </a:rPr>
              <a:t>th</a:t>
            </a:r>
            <a:r>
              <a:rPr lang="en-US" dirty="0">
                <a:solidFill>
                  <a:srgbClr val="00B050"/>
                </a:solidFill>
              </a:rPr>
              <a:t> of October </a:t>
            </a:r>
            <a:endParaRPr lang="en-US" dirty="0" smtClean="0">
              <a:solidFill>
                <a:srgbClr val="00B050"/>
              </a:solidFill>
            </a:endParaRPr>
          </a:p>
          <a:p>
            <a:pPr marL="0" lvl="0" indent="0" algn="l">
              <a:buNone/>
            </a:pPr>
            <a:r>
              <a:rPr lang="en-US" dirty="0" smtClean="0"/>
              <a:t>a) 1492    b) 1587    c) 1942</a:t>
            </a:r>
            <a:endParaRPr lang="ru-RU" dirty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514600" y="188640"/>
            <a:ext cx="4114800" cy="648072"/>
          </a:xfrm>
        </p:spPr>
        <p:txBody>
          <a:bodyPr>
            <a:normAutofit/>
          </a:bodyPr>
          <a:lstStyle/>
          <a:p>
            <a:r>
              <a:rPr lang="en-US" dirty="0"/>
              <a:t>Christopher Columbus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344085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57200" y="1556792"/>
            <a:ext cx="8229600" cy="5040560"/>
          </a:xfrm>
        </p:spPr>
        <p:txBody>
          <a:bodyPr>
            <a:noAutofit/>
          </a:bodyPr>
          <a:lstStyle/>
          <a:p>
            <a:pPr marL="514350" lvl="0" indent="-514350" algn="l">
              <a:buFont typeface="+mj-lt"/>
              <a:buAutoNum type="arabicPeriod"/>
            </a:pPr>
            <a:r>
              <a:rPr lang="en-US" sz="2000" dirty="0"/>
              <a:t>He was born </a:t>
            </a:r>
            <a:r>
              <a:rPr lang="en-US" sz="2000" b="1" dirty="0">
                <a:solidFill>
                  <a:srgbClr val="FFFF00"/>
                </a:solidFill>
              </a:rPr>
              <a:t>in </a:t>
            </a:r>
            <a:r>
              <a:rPr lang="en-US" sz="2000" b="1" smtClean="0">
                <a:solidFill>
                  <a:srgbClr val="FFFF00"/>
                </a:solidFill>
              </a:rPr>
              <a:t>14</a:t>
            </a:r>
            <a:r>
              <a:rPr lang="en-US" b="1" smtClean="0">
                <a:solidFill>
                  <a:srgbClr val="FFFF00"/>
                </a:solidFill>
              </a:rPr>
              <a:t>51</a:t>
            </a:r>
            <a:r>
              <a:rPr lang="en-US" sz="2000" b="1" smtClean="0">
                <a:solidFill>
                  <a:srgbClr val="FFFF00"/>
                </a:solidFill>
              </a:rPr>
              <a:t> </a:t>
            </a:r>
            <a:r>
              <a:rPr lang="en-US" sz="2000" smtClean="0"/>
              <a:t>(b) </a:t>
            </a:r>
            <a:endParaRPr lang="ru-RU" sz="2000" dirty="0"/>
          </a:p>
          <a:p>
            <a:pPr marL="514350" lvl="0" indent="-514350" algn="l">
              <a:buFont typeface="+mj-lt"/>
              <a:buAutoNum type="arabicPeriod"/>
            </a:pPr>
            <a:r>
              <a:rPr lang="en-US" sz="2000" dirty="0"/>
              <a:t>Many people of that time thought that the Earth </a:t>
            </a:r>
            <a:r>
              <a:rPr lang="en-US" sz="2000" b="1" dirty="0">
                <a:solidFill>
                  <a:srgbClr val="00B050"/>
                </a:solidFill>
              </a:rPr>
              <a:t>is  </a:t>
            </a:r>
            <a:r>
              <a:rPr lang="en-US" sz="2000" b="1" dirty="0" smtClean="0">
                <a:solidFill>
                  <a:srgbClr val="00B050"/>
                </a:solidFill>
              </a:rPr>
              <a:t>flat </a:t>
            </a:r>
            <a:r>
              <a:rPr lang="en-US" sz="2000" dirty="0" smtClean="0"/>
              <a:t>(c) </a:t>
            </a:r>
            <a:endParaRPr lang="ru-RU" sz="2000" dirty="0"/>
          </a:p>
          <a:p>
            <a:pPr marL="514350" lvl="0" indent="-514350" algn="l">
              <a:buFont typeface="+mj-lt"/>
              <a:buAutoNum type="arabicPeriod"/>
            </a:pPr>
            <a:r>
              <a:rPr lang="en-US" sz="2000" dirty="0"/>
              <a:t>Columbus decided to prove that the Earth </a:t>
            </a:r>
            <a:r>
              <a:rPr lang="en-US" sz="2000" dirty="0">
                <a:solidFill>
                  <a:srgbClr val="FFFF00"/>
                </a:solidFill>
              </a:rPr>
              <a:t>is </a:t>
            </a:r>
            <a:r>
              <a:rPr lang="en-US" sz="2000" dirty="0" smtClean="0">
                <a:solidFill>
                  <a:srgbClr val="FFFF00"/>
                </a:solidFill>
              </a:rPr>
              <a:t>round </a:t>
            </a:r>
            <a:r>
              <a:rPr lang="en-US" sz="2000" dirty="0" smtClean="0"/>
              <a:t>(a) </a:t>
            </a:r>
            <a:endParaRPr lang="ru-RU" sz="2000" dirty="0"/>
          </a:p>
          <a:p>
            <a:pPr marL="514350" lvl="0" indent="-514350" algn="l">
              <a:buFont typeface="+mj-lt"/>
              <a:buAutoNum type="arabicPeriod"/>
            </a:pPr>
            <a:r>
              <a:rPr lang="en-US" sz="2000" dirty="0"/>
              <a:t>He also wanted to find the shortest way </a:t>
            </a:r>
            <a:r>
              <a:rPr lang="en-US" sz="2000" dirty="0">
                <a:solidFill>
                  <a:srgbClr val="FFFF00"/>
                </a:solidFill>
              </a:rPr>
              <a:t>from Europe to Asia </a:t>
            </a:r>
            <a:r>
              <a:rPr lang="en-US" sz="2000" dirty="0" smtClean="0"/>
              <a:t>(a)</a:t>
            </a:r>
            <a:endParaRPr lang="ru-RU" sz="2000" dirty="0"/>
          </a:p>
          <a:p>
            <a:pPr marL="514350" lvl="0" indent="-514350" algn="l">
              <a:buFont typeface="+mj-lt"/>
              <a:buAutoNum type="arabicPeriod"/>
            </a:pPr>
            <a:r>
              <a:rPr lang="en-US" sz="2000" dirty="0"/>
              <a:t>He wanted to reach  East  by sailing </a:t>
            </a:r>
            <a:r>
              <a:rPr lang="en-US" sz="2000" dirty="0">
                <a:solidFill>
                  <a:srgbClr val="FFFF00"/>
                </a:solidFill>
              </a:rPr>
              <a:t>W</a:t>
            </a:r>
            <a:r>
              <a:rPr lang="en-US" sz="2000" dirty="0" smtClean="0">
                <a:solidFill>
                  <a:srgbClr val="FFFF00"/>
                </a:solidFill>
              </a:rPr>
              <a:t>est</a:t>
            </a:r>
            <a:r>
              <a:rPr lang="en-US" sz="2000" dirty="0" smtClean="0"/>
              <a:t> (b) </a:t>
            </a:r>
            <a:endParaRPr lang="ru-RU" sz="2000" dirty="0"/>
          </a:p>
          <a:p>
            <a:pPr marL="514350" lvl="0" indent="-514350" algn="l">
              <a:buFont typeface="+mj-lt"/>
              <a:buAutoNum type="arabicPeriod"/>
            </a:pPr>
            <a:r>
              <a:rPr lang="en-US" sz="2000" dirty="0"/>
              <a:t>He went to the sea </a:t>
            </a:r>
            <a:r>
              <a:rPr lang="en-US" sz="2000" dirty="0">
                <a:solidFill>
                  <a:srgbClr val="FFFF00"/>
                </a:solidFill>
              </a:rPr>
              <a:t>by 3 </a:t>
            </a:r>
            <a:r>
              <a:rPr lang="en-US" sz="2000" dirty="0" smtClean="0">
                <a:solidFill>
                  <a:srgbClr val="FFFF00"/>
                </a:solidFill>
              </a:rPr>
              <a:t>ships </a:t>
            </a:r>
            <a:r>
              <a:rPr lang="en-US" sz="2000" dirty="0" smtClean="0"/>
              <a:t>(c) </a:t>
            </a:r>
            <a:endParaRPr lang="ru-RU" sz="2000" dirty="0"/>
          </a:p>
          <a:p>
            <a:pPr marL="514350" lvl="0" indent="-514350" algn="l">
              <a:buFont typeface="+mj-lt"/>
              <a:buAutoNum type="arabicPeriod"/>
            </a:pPr>
            <a:r>
              <a:rPr lang="en-US" sz="2000" dirty="0">
                <a:solidFill>
                  <a:srgbClr val="FFFF00"/>
                </a:solidFill>
              </a:rPr>
              <a:t>In October </a:t>
            </a:r>
            <a:r>
              <a:rPr lang="en-US" sz="2000" dirty="0"/>
              <a:t>after a long tiring voyage they saw  a new </a:t>
            </a:r>
            <a:r>
              <a:rPr lang="en-US" sz="2000" dirty="0" smtClean="0"/>
              <a:t>land (b) </a:t>
            </a:r>
            <a:endParaRPr lang="ru-RU" sz="2000" dirty="0"/>
          </a:p>
          <a:p>
            <a:pPr marL="514350" lvl="0" indent="-514350" algn="l">
              <a:buFont typeface="+mj-lt"/>
              <a:buAutoNum type="arabicPeriod"/>
            </a:pPr>
            <a:r>
              <a:rPr lang="en-US" sz="2000" dirty="0"/>
              <a:t>It was </a:t>
            </a:r>
            <a:r>
              <a:rPr lang="en-US" sz="2000" dirty="0">
                <a:solidFill>
                  <a:srgbClr val="FFFF00"/>
                </a:solidFill>
              </a:rPr>
              <a:t>an island </a:t>
            </a:r>
            <a:r>
              <a:rPr lang="en-US" sz="2000" dirty="0"/>
              <a:t>near a new continent  </a:t>
            </a:r>
            <a:r>
              <a:rPr lang="en-US" sz="2000" dirty="0" smtClean="0"/>
              <a:t>(a) </a:t>
            </a:r>
            <a:endParaRPr lang="ru-RU" sz="2000" dirty="0"/>
          </a:p>
          <a:p>
            <a:pPr marL="514350" lvl="0" indent="-514350" algn="l">
              <a:buFont typeface="+mj-lt"/>
              <a:buAutoNum type="arabicPeriod"/>
            </a:pPr>
            <a:r>
              <a:rPr lang="en-US" sz="2000" dirty="0"/>
              <a:t>The native Americans are called </a:t>
            </a:r>
            <a:r>
              <a:rPr lang="en-US" sz="2000" b="1" dirty="0">
                <a:solidFill>
                  <a:srgbClr val="FFFF00"/>
                </a:solidFill>
              </a:rPr>
              <a:t>Indians</a:t>
            </a:r>
            <a:r>
              <a:rPr lang="en-US" sz="2000" dirty="0"/>
              <a:t> because he thought it was an island of the East </a:t>
            </a:r>
            <a:r>
              <a:rPr lang="en-US" sz="2000" dirty="0" smtClean="0"/>
              <a:t>Indies (b) </a:t>
            </a:r>
            <a:endParaRPr lang="ru-RU" sz="2000" dirty="0"/>
          </a:p>
          <a:p>
            <a:pPr marL="514350" lvl="0" indent="-514350" algn="l">
              <a:buFont typeface="+mj-lt"/>
              <a:buAutoNum type="arabicPeriod"/>
            </a:pPr>
            <a:r>
              <a:rPr lang="en-US" sz="2000" dirty="0"/>
              <a:t>He went to the New World </a:t>
            </a:r>
            <a:r>
              <a:rPr lang="en-US" sz="2000" dirty="0">
                <a:solidFill>
                  <a:srgbClr val="FFFF00"/>
                </a:solidFill>
              </a:rPr>
              <a:t>3 more </a:t>
            </a:r>
            <a:r>
              <a:rPr lang="en-US" sz="2000" dirty="0" smtClean="0">
                <a:solidFill>
                  <a:srgbClr val="FFFF00"/>
                </a:solidFill>
              </a:rPr>
              <a:t>times </a:t>
            </a:r>
            <a:r>
              <a:rPr lang="en-US" sz="2000" dirty="0" smtClean="0"/>
              <a:t>(c) </a:t>
            </a:r>
            <a:endParaRPr lang="ru-RU" sz="2000" dirty="0"/>
          </a:p>
          <a:p>
            <a:pPr marL="514350" lvl="0" indent="-514350" algn="l">
              <a:buFont typeface="+mj-lt"/>
              <a:buAutoNum type="arabicPeriod"/>
            </a:pPr>
            <a:r>
              <a:rPr lang="en-US" sz="2000" dirty="0"/>
              <a:t>He </a:t>
            </a:r>
            <a:r>
              <a:rPr lang="en-US" sz="2000" dirty="0">
                <a:solidFill>
                  <a:srgbClr val="FFFF00"/>
                </a:solidFill>
              </a:rPr>
              <a:t>didn’t know </a:t>
            </a:r>
            <a:r>
              <a:rPr lang="en-US" sz="2000" dirty="0"/>
              <a:t>that he discovered a new </a:t>
            </a:r>
            <a:r>
              <a:rPr lang="en-US" sz="2000" dirty="0" smtClean="0"/>
              <a:t>continent (a) </a:t>
            </a:r>
            <a:endParaRPr lang="ru-RU" sz="2000" dirty="0"/>
          </a:p>
          <a:p>
            <a:pPr marL="514350" lvl="0" indent="-514350" algn="l">
              <a:buFont typeface="+mj-lt"/>
              <a:buAutoNum type="arabicPeriod"/>
            </a:pPr>
            <a:r>
              <a:rPr lang="en-US" sz="2000" dirty="0"/>
              <a:t>America was discovered on the 12</a:t>
            </a:r>
            <a:r>
              <a:rPr lang="en-US" sz="2000" baseline="30000" dirty="0"/>
              <a:t>th</a:t>
            </a:r>
            <a:r>
              <a:rPr lang="en-US" sz="2000" dirty="0"/>
              <a:t> of October </a:t>
            </a:r>
            <a:r>
              <a:rPr lang="en-US" sz="2000" dirty="0" smtClean="0">
                <a:solidFill>
                  <a:srgbClr val="FFFF00"/>
                </a:solidFill>
              </a:rPr>
              <a:t>1492</a:t>
            </a:r>
            <a:r>
              <a:rPr lang="en-US" sz="2000" dirty="0" smtClean="0"/>
              <a:t> (a) </a:t>
            </a:r>
            <a:endParaRPr lang="ru-RU" sz="2000" dirty="0"/>
          </a:p>
          <a:p>
            <a:endParaRPr lang="ru-RU" sz="20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4600" y="260648"/>
            <a:ext cx="4114800" cy="576064"/>
          </a:xfrm>
        </p:spPr>
        <p:txBody>
          <a:bodyPr>
            <a:normAutofit/>
          </a:bodyPr>
          <a:lstStyle/>
          <a:p>
            <a:r>
              <a:rPr lang="en-US" dirty="0"/>
              <a:t>Christopher Columbus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393186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xmlns="" val="1079303682"/>
              </p:ext>
            </p:extLst>
          </p:nvPr>
        </p:nvGraphicFramePr>
        <p:xfrm>
          <a:off x="457200" y="2020888"/>
          <a:ext cx="8229600" cy="3977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Name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Nation (country)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Years of voyages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Discoveries and explorations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5</a:t>
                      </a:r>
                      <a:endParaRPr lang="ru-RU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4600" y="260648"/>
            <a:ext cx="4114800" cy="576064"/>
          </a:xfrm>
        </p:spPr>
        <p:txBody>
          <a:bodyPr/>
          <a:lstStyle/>
          <a:p>
            <a:r>
              <a:rPr lang="en-US" dirty="0" smtClean="0"/>
              <a:t>Famous seamen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9670642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xmlns="" val="2023326895"/>
              </p:ext>
            </p:extLst>
          </p:nvPr>
        </p:nvGraphicFramePr>
        <p:xfrm>
          <a:off x="563" y="1628800"/>
          <a:ext cx="8856984" cy="47325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14246"/>
                <a:gridCol w="2214246"/>
                <a:gridCol w="2214246"/>
                <a:gridCol w="2214246"/>
              </a:tblGrid>
              <a:tr h="741641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B0F0"/>
                          </a:solidFill>
                        </a:rPr>
                        <a:t>Name </a:t>
                      </a:r>
                      <a:endParaRPr lang="ru-RU" dirty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B0F0"/>
                          </a:solidFill>
                        </a:rPr>
                        <a:t>Nation (country)</a:t>
                      </a:r>
                      <a:endParaRPr lang="ru-RU" dirty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B0F0"/>
                          </a:solidFill>
                        </a:rPr>
                        <a:t>Years of voyages</a:t>
                      </a:r>
                      <a:endParaRPr lang="ru-RU" dirty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B0F0"/>
                          </a:solidFill>
                        </a:rPr>
                        <a:t>Discoveries and explorations</a:t>
                      </a:r>
                      <a:endParaRPr lang="ru-RU" dirty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</a:tr>
              <a:tr h="1377332">
                <a:tc>
                  <a:txBody>
                    <a:bodyPr/>
                    <a:lstStyle/>
                    <a:p>
                      <a:r>
                        <a:rPr lang="en-US" dirty="0" smtClean="0"/>
                        <a:t>1. R. Scott (1868)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English (England)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1910-1912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Antarctic ( 2</a:t>
                      </a:r>
                      <a:r>
                        <a:rPr lang="en-US" baseline="30000" dirty="0" smtClean="0"/>
                        <a:t>nd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reached the South Pole)</a:t>
                      </a:r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</a:tr>
              <a:tr h="1072403">
                <a:tc>
                  <a:txBody>
                    <a:bodyPr/>
                    <a:lstStyle/>
                    <a:p>
                      <a:r>
                        <a:rPr lang="en-US" dirty="0" smtClean="0"/>
                        <a:t>2. V.</a:t>
                      </a:r>
                      <a:r>
                        <a:rPr lang="en-US" baseline="0" dirty="0" smtClean="0"/>
                        <a:t> Bering (1681-1741)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Danish (Denmark)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1740-1741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North:</a:t>
                      </a:r>
                      <a:endParaRPr lang="ru-RU" dirty="0" smtClean="0"/>
                    </a:p>
                    <a:p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Kamchatka, Okhotsk</a:t>
                      </a:r>
                      <a:endParaRPr kumimoji="0" lang="ru-RU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1541135">
                <a:tc>
                  <a:txBody>
                    <a:bodyPr/>
                    <a:lstStyle/>
                    <a:p>
                      <a:r>
                        <a:rPr lang="en-US" dirty="0" smtClean="0"/>
                        <a:t>3. 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J. Cook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English (England)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1768-1771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Pacific , Tahiti, New Zealand, Australia</a:t>
                      </a:r>
                      <a:endParaRPr kumimoji="0" lang="ru-RU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South</a:t>
                      </a:r>
                      <a:r>
                        <a:rPr kumimoji="0" lang="en-US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Hawaii, Oceania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954360"/>
          </a:xfrm>
        </p:spPr>
        <p:txBody>
          <a:bodyPr/>
          <a:lstStyle/>
          <a:p>
            <a:r>
              <a:rPr lang="en-US" dirty="0"/>
              <a:t>Famous seamen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8197995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xmlns="" val="2136851558"/>
              </p:ext>
            </p:extLst>
          </p:nvPr>
        </p:nvGraphicFramePr>
        <p:xfrm>
          <a:off x="457200" y="1500173"/>
          <a:ext cx="8229600" cy="51435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1238259">
                <a:tc>
                  <a:txBody>
                    <a:bodyPr/>
                    <a:lstStyle/>
                    <a:p>
                      <a:r>
                        <a:rPr lang="en-US" dirty="0" smtClean="0"/>
                        <a:t>4. 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F. Magellan (1480)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Portuguese (Portugal)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1519-1521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 world circumnavigation, Strait, Philippines, Guam</a:t>
                      </a:r>
                      <a:endParaRPr lang="ru-RU" dirty="0"/>
                    </a:p>
                  </a:txBody>
                  <a:tcPr/>
                </a:tc>
              </a:tr>
              <a:tr h="95250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4</a:t>
                      </a:r>
                      <a:r>
                        <a:rPr lang="en-US" dirty="0" smtClean="0"/>
                        <a:t>. 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Vasco da Gama</a:t>
                      </a:r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Portuguese (Portugal)</a:t>
                      </a:r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1497-1499</a:t>
                      </a:r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West Africa, India</a:t>
                      </a:r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</a:tr>
              <a:tr h="95250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r>
                        <a:rPr kumimoji="0" lang="en-US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Amerigo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Vespucchi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(145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1512)</a:t>
                      </a:r>
                      <a:endParaRPr lang="ru-RU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Italian</a:t>
                      </a:r>
                      <a:r>
                        <a:rPr lang="en-US" baseline="0" dirty="0" smtClean="0"/>
                        <a:t> (</a:t>
                      </a:r>
                      <a:r>
                        <a:rPr lang="en-US" dirty="0" smtClean="0"/>
                        <a:t>Italy)</a:t>
                      </a:r>
                      <a:endParaRPr lang="ru-RU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16 century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South</a:t>
                      </a:r>
                      <a:r>
                        <a:rPr lang="en-US" baseline="0" dirty="0" smtClean="0"/>
                        <a:t> America</a:t>
                      </a:r>
                      <a:endParaRPr lang="ru-RU" dirty="0"/>
                    </a:p>
                  </a:txBody>
                  <a:tcPr/>
                </a:tc>
              </a:tr>
              <a:tr h="66675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6</a:t>
                      </a:r>
                      <a:r>
                        <a:rPr lang="en-US" dirty="0" smtClean="0"/>
                        <a:t>. </a:t>
                      </a:r>
                      <a:r>
                        <a:rPr lang="en-US" baseline="0" dirty="0" err="1" smtClean="0"/>
                        <a:t>Ch</a:t>
                      </a:r>
                      <a:r>
                        <a:rPr lang="en-US" baseline="0" dirty="0" smtClean="0"/>
                        <a:t> Columbus (14</a:t>
                      </a:r>
                      <a:r>
                        <a:rPr lang="ru-RU" baseline="0" dirty="0" smtClean="0"/>
                        <a:t>46</a:t>
                      </a:r>
                      <a:r>
                        <a:rPr lang="en-US" baseline="0" dirty="0" smtClean="0"/>
                        <a:t>)</a:t>
                      </a:r>
                      <a:endParaRPr lang="ru-RU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Italian (Italy)</a:t>
                      </a:r>
                      <a:endParaRPr lang="ru-RU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1492</a:t>
                      </a:r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Discovered New World</a:t>
                      </a:r>
                    </a:p>
                  </a:txBody>
                  <a:tcPr/>
                </a:tc>
              </a:tr>
              <a:tr h="666755">
                <a:tc>
                  <a:txBody>
                    <a:bodyPr/>
                    <a:lstStyle/>
                    <a:p>
                      <a:r>
                        <a:rPr lang="ru-RU" dirty="0" smtClean="0"/>
                        <a:t>7</a:t>
                      </a:r>
                      <a:r>
                        <a:rPr lang="en-US" dirty="0" smtClean="0"/>
                        <a:t>.</a:t>
                      </a:r>
                      <a:r>
                        <a:rPr lang="en-US" baseline="0" dirty="0" smtClean="0"/>
                        <a:t>  </a:t>
                      </a:r>
                      <a:r>
                        <a:rPr lang="en-US" baseline="0" dirty="0" err="1" smtClean="0"/>
                        <a:t>Nevelskoy</a:t>
                      </a:r>
                      <a:r>
                        <a:rPr lang="en-US" baseline="0" dirty="0" smtClean="0"/>
                        <a:t> G.I.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Russian (Russia)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1849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Sakhalin, the Amur, the Tartar Strait</a:t>
                      </a:r>
                      <a:endParaRPr lang="ru-RU" dirty="0"/>
                    </a:p>
                  </a:txBody>
                  <a:tcPr/>
                </a:tc>
              </a:tr>
              <a:tr h="666755">
                <a:tc>
                  <a:txBody>
                    <a:bodyPr/>
                    <a:lstStyle/>
                    <a:p>
                      <a:r>
                        <a:rPr lang="ru-RU" dirty="0" smtClean="0"/>
                        <a:t>8</a:t>
                      </a:r>
                      <a:r>
                        <a:rPr lang="en-US" dirty="0" smtClean="0"/>
                        <a:t>.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Makarov</a:t>
                      </a:r>
                      <a:r>
                        <a:rPr lang="en-US" baseline="0" dirty="0" smtClean="0"/>
                        <a:t> S.O.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Russian (Russia)</a:t>
                      </a:r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1886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Round the world, World Ocean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79712" y="188640"/>
            <a:ext cx="5040560" cy="792088"/>
          </a:xfrm>
        </p:spPr>
        <p:txBody>
          <a:bodyPr/>
          <a:lstStyle/>
          <a:p>
            <a:r>
              <a:rPr lang="en-US" dirty="0"/>
              <a:t>Famous seamen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6822380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lackTie">
  <a:themeElements>
    <a:clrScheme name="BlackTie">
      <a:dk1>
        <a:srgbClr val="000000"/>
      </a:dk1>
      <a:lt1>
        <a:srgbClr val="FFFFFF"/>
      </a:lt1>
      <a:dk2>
        <a:srgbClr val="46464A"/>
      </a:dk2>
      <a:lt2>
        <a:srgbClr val="E3DCCF"/>
      </a:lt2>
      <a:accent1>
        <a:srgbClr val="6F6F74"/>
      </a:accent1>
      <a:accent2>
        <a:srgbClr val="A7B789"/>
      </a:accent2>
      <a:accent3>
        <a:srgbClr val="BEAE98"/>
      </a:accent3>
      <a:accent4>
        <a:srgbClr val="92A9B9"/>
      </a:accent4>
      <a:accent5>
        <a:srgbClr val="9C8265"/>
      </a:accent5>
      <a:accent6>
        <a:srgbClr val="8D6974"/>
      </a:accent6>
      <a:hlink>
        <a:srgbClr val="67AABF"/>
      </a:hlink>
      <a:folHlink>
        <a:srgbClr val="B1B5AB"/>
      </a:folHlink>
    </a:clrScheme>
    <a:fontScheme name="BlackTie">
      <a:majorFont>
        <a:latin typeface="Garamond"/>
        <a:ea typeface=""/>
        <a:cs typeface=""/>
        <a:font script="Grek" typeface="Constantia"/>
        <a:font script="Cyrl" typeface="Constantia"/>
        <a:font script="Jpan" typeface="ＭＳ Ｐ明朝"/>
        <a:font script="Hang" typeface="궁서"/>
        <a:font script="Hans" typeface="仿宋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aramond"/>
        <a:ea typeface=""/>
        <a:cs typeface=""/>
        <a:font script="Grek" typeface="Constantia"/>
        <a:font script="Cyrl" typeface="Constantia"/>
        <a:font script="Jpan" typeface="ＭＳ Ｐ明朝"/>
        <a:font script="Hang" typeface="궁서"/>
        <a:font script="Hans" typeface="仿宋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BlackTie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20000"/>
              </a:schemeClr>
            </a:gs>
            <a:gs pos="30000">
              <a:schemeClr val="phClr">
                <a:tint val="61000"/>
                <a:satMod val="220000"/>
              </a:schemeClr>
            </a:gs>
            <a:gs pos="45000">
              <a:schemeClr val="phClr">
                <a:tint val="66000"/>
                <a:satMod val="240000"/>
              </a:schemeClr>
            </a:gs>
            <a:gs pos="55000">
              <a:schemeClr val="phClr">
                <a:tint val="66000"/>
                <a:satMod val="220000"/>
              </a:schemeClr>
            </a:gs>
            <a:gs pos="73000">
              <a:schemeClr val="phClr">
                <a:tint val="61000"/>
                <a:satMod val="220000"/>
              </a:schemeClr>
            </a:gs>
            <a:gs pos="100000">
              <a:schemeClr val="phClr">
                <a:tint val="45000"/>
                <a:satMod val="22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  <a:satMod val="110000"/>
              </a:schemeClr>
            </a:gs>
            <a:gs pos="30000">
              <a:schemeClr val="phClr">
                <a:shade val="90000"/>
                <a:satMod val="120000"/>
              </a:schemeClr>
            </a:gs>
            <a:gs pos="45000">
              <a:schemeClr val="phClr">
                <a:shade val="100000"/>
                <a:satMod val="128000"/>
              </a:schemeClr>
            </a:gs>
            <a:gs pos="55000">
              <a:schemeClr val="phClr">
                <a:shade val="100000"/>
                <a:satMod val="128000"/>
              </a:schemeClr>
            </a:gs>
            <a:gs pos="73000">
              <a:schemeClr val="phClr">
                <a:shade val="90000"/>
                <a:satMod val="120000"/>
              </a:schemeClr>
            </a:gs>
            <a:gs pos="100000">
              <a:schemeClr val="phClr">
                <a:shade val="63000"/>
                <a:satMod val="110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190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7150" dist="38100" dir="5400000" algn="br" rotWithShape="0">
              <a:srgbClr val="000000">
                <a:alpha val="57000"/>
              </a:srgbClr>
            </a:outerShdw>
          </a:effectLst>
          <a:scene3d>
            <a:camera prst="orthographicFront">
              <a:rot lat="0" lon="0" rev="0"/>
            </a:camera>
            <a:lightRig rig="twoPt" dir="t">
              <a:rot lat="0" lon="0" rev="1800000"/>
            </a:lightRig>
          </a:scene3d>
          <a:sp3d>
            <a:bevelT w="44450" h="31750" prst="coolSlant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20000"/>
              </a:schemeClr>
            </a:duotone>
          </a:blip>
          <a:stretch/>
        </a:blip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30000"/>
                <a:satMod val="255000"/>
              </a:schemeClr>
            </a:gs>
          </a:gsLst>
          <a:path path="circle">
            <a:fillToRect l="50000" t="-80000" r="50000" b="18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Black Tie</Template>
  <TotalTime>92</TotalTime>
  <Words>624</Words>
  <Application>Microsoft Office PowerPoint</Application>
  <PresentationFormat>Экран (4:3)</PresentationFormat>
  <Paragraphs>99</Paragraphs>
  <Slides>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BlackTie</vt:lpstr>
      <vt:lpstr>Christopher Columbus</vt:lpstr>
      <vt:lpstr>Christopher Columbus</vt:lpstr>
      <vt:lpstr>Christopher Columbus</vt:lpstr>
      <vt:lpstr>Famous seamen</vt:lpstr>
      <vt:lpstr>Famous seamen</vt:lpstr>
      <vt:lpstr>Famous seamen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Администратор</dc:creator>
  <cp:lastModifiedBy>revaz</cp:lastModifiedBy>
  <cp:revision>15</cp:revision>
  <dcterms:created xsi:type="dcterms:W3CDTF">2011-10-15T01:49:33Z</dcterms:created>
  <dcterms:modified xsi:type="dcterms:W3CDTF">2013-03-10T21:28:39Z</dcterms:modified>
</cp:coreProperties>
</file>