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tags/tag6.xml" ContentType="application/vnd.openxmlformats-officedocument.presentationml.tags+xml"/>
  <Override PartName="/ppt/tags/tag8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tags/tag2.xml" ContentType="application/vnd.openxmlformats-officedocument.presentationml.tags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slideLayouts/slideLayout10.xml" ContentType="application/vnd.openxmlformats-officedocument.presentationml.slideLayout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22.xml" ContentType="application/vnd.openxmlformats-officedocument.presentationml.tag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tags/tag7.xml" ContentType="application/vnd.openxmlformats-officedocument.presentationml.tag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tags/tag3.xml" ContentType="application/vnd.openxmlformats-officedocument.presentationml.tags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tags/tag1.xml" ContentType="application/vnd.openxmlformats-officedocument.presentationml.tags+xml"/>
  <Override PartName="/ppt/tags/tag19.xml" ContentType="application/vnd.openxmlformats-officedocument.presentationml.tag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77" r:id="rId12"/>
    <p:sldId id="276" r:id="rId13"/>
    <p:sldId id="270" r:id="rId14"/>
    <p:sldId id="271" r:id="rId15"/>
    <p:sldId id="278" r:id="rId16"/>
    <p:sldId id="272" r:id="rId17"/>
    <p:sldId id="273" r:id="rId18"/>
    <p:sldId id="274" r:id="rId19"/>
    <p:sldId id="275" r:id="rId20"/>
    <p:sldId id="279" r:id="rId21"/>
    <p:sldId id="280" r:id="rId22"/>
    <p:sldId id="281" r:id="rId23"/>
    <p:sldId id="282" r:id="rId2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006600"/>
    <a:srgbClr val="FF9933"/>
    <a:srgbClr val="0000CC"/>
    <a:srgbClr val="FF0000"/>
    <a:srgbClr val="00FF00"/>
    <a:srgbClr val="0066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79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87F45B-588D-4078-A0F3-DFF916F1DC1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B135E3-372F-4B7B-8A4F-104D5F0958B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CF02C4-E2D4-4E30-816E-C7FD244F12F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E6ADE9B2-C5C5-4425-87BC-0B7DB43A4AC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Заголовок, клип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Клип 2"/>
          <p:cNvSpPr>
            <a:spLocks noGrp="1"/>
          </p:cNvSpPr>
          <p:nvPr>
            <p:ph type="clipArt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0E2C6110-E6D2-43A3-8F43-6125E2931D6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Заголовок, текст и кли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Клип 3"/>
          <p:cNvSpPr>
            <a:spLocks noGrp="1"/>
          </p:cNvSpPr>
          <p:nvPr>
            <p:ph type="clipArt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130C3A82-604C-40E3-AB06-AE4023F5E82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Заголовок, объект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B5DF4A9D-6090-49E4-A7B1-3FB3048224E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C4142E-1689-446E-AE5C-64AF8EF6D11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0527A9-B42E-4E78-87E0-7F8D92EBDB7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97FC31-C0E6-466A-8BFB-9A4079B83A0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D57A42-447D-4C0B-87C5-055787E5192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0433D6-0A8C-4AD9-ACD0-10720E9B1BD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E705F3-9825-4908-85ED-A958DE19117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2090C6-05F0-4602-B3C7-DA40BE48887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8DE933-7B27-4D74-963C-BEC8A1398D8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92" tIns="45696" rIns="91392" bIns="4569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92" tIns="45696" rIns="91392" bIns="4569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92" tIns="45696" rIns="91392" bIns="45696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92" tIns="45696" rIns="91392" bIns="45696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92" tIns="45696" rIns="91392" bIns="45696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F35CA90-23A9-4F17-B78C-4F77795C3D1B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</p:sldLayoutIdLst>
  <p:transition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9.xml"/><Relationship Id="rId4" Type="http://schemas.openxmlformats.org/officeDocument/2006/relationships/image" Target="../media/image3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10.xml"/><Relationship Id="rId4" Type="http://schemas.openxmlformats.org/officeDocument/2006/relationships/image" Target="../media/image4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4.xml"/><Relationship Id="rId1" Type="http://schemas.openxmlformats.org/officeDocument/2006/relationships/tags" Target="../tags/tag11.xml"/><Relationship Id="rId4" Type="http://schemas.openxmlformats.org/officeDocument/2006/relationships/image" Target="../media/image5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12.xml"/><Relationship Id="rId4" Type="http://schemas.openxmlformats.org/officeDocument/2006/relationships/image" Target="../media/image6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13.xml"/><Relationship Id="rId4" Type="http://schemas.openxmlformats.org/officeDocument/2006/relationships/image" Target="../media/image7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5.xml"/><Relationship Id="rId1" Type="http://schemas.openxmlformats.org/officeDocument/2006/relationships/tags" Target="../tags/tag14.xml"/><Relationship Id="rId4" Type="http://schemas.openxmlformats.org/officeDocument/2006/relationships/image" Target="../media/image8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15.xml"/><Relationship Id="rId4" Type="http://schemas.openxmlformats.org/officeDocument/2006/relationships/image" Target="../media/image9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9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0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8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Frame2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123" name="WordArt 3"/>
          <p:cNvSpPr>
            <a:spLocks noChangeArrowheads="1" noChangeShapeType="1" noTextEdit="1"/>
          </p:cNvSpPr>
          <p:nvPr/>
        </p:nvSpPr>
        <p:spPr bwMode="auto">
          <a:xfrm>
            <a:off x="1187450" y="1700213"/>
            <a:ext cx="6264275" cy="24320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634"/>
              </a:avLst>
            </a:prstTxWarp>
          </a:bodyPr>
          <a:lstStyle/>
          <a:p>
            <a:pPr algn="ctr"/>
            <a:r>
              <a:rPr lang="ru-RU" sz="3600" b="1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 Black"/>
              </a:rPr>
              <a:t>Дети</a:t>
            </a:r>
          </a:p>
          <a:p>
            <a:pPr algn="ctr"/>
            <a:r>
              <a:rPr lang="ru-RU" sz="3600" b="1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 Black"/>
              </a:rPr>
              <a:t>с общим недоразвитием</a:t>
            </a:r>
          </a:p>
          <a:p>
            <a:pPr algn="ctr"/>
            <a:r>
              <a:rPr lang="ru-RU" sz="3600" b="1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 Black"/>
              </a:rPr>
              <a:t>речи </a:t>
            </a: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30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Frame2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531813"/>
            <a:ext cx="9144000" cy="6858001"/>
          </a:xfrm>
          <a:prstGeom prst="rect">
            <a:avLst/>
          </a:prstGeom>
          <a:noFill/>
        </p:spPr>
      </p:pic>
      <p:sp>
        <p:nvSpPr>
          <p:cNvPr id="14343" name="Rectangle 7"/>
          <p:cNvSpPr>
            <a:spLocks noGrp="1" noChangeArrowheads="1"/>
          </p:cNvSpPr>
          <p:nvPr>
            <p:ph type="body" sz="half" idx="2"/>
          </p:nvPr>
        </p:nvSpPr>
        <p:spPr>
          <a:xfrm>
            <a:off x="3419475" y="692150"/>
            <a:ext cx="4752975" cy="467995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2400"/>
              <a:t>Наиболее тяжелое поражение мозга под влиянием различных вредностей (</a:t>
            </a:r>
            <a:r>
              <a:rPr lang="ru-RU" sz="2400" i="1"/>
              <a:t>инфекций, интоксикаций </a:t>
            </a:r>
            <a:r>
              <a:rPr lang="ru-RU" sz="2400"/>
              <a:t>и д.п.) обычно возникает в период раннего эмбриогенеза. Полагают, что более обширные изменения структуры головного мозга возникают при его поражении на </a:t>
            </a:r>
            <a:r>
              <a:rPr lang="ru-RU" sz="2400" i="1"/>
              <a:t>3—4-м месяце внутриутробной жизни, в период наибольшей дифференциации</a:t>
            </a:r>
            <a:br>
              <a:rPr lang="ru-RU" sz="2400" i="1"/>
            </a:br>
            <a:r>
              <a:rPr lang="ru-RU" sz="2400" i="1"/>
              <a:t>нервных клеток.</a:t>
            </a:r>
            <a:r>
              <a:rPr lang="ru-RU" sz="2400"/>
              <a:t> </a:t>
            </a:r>
          </a:p>
        </p:txBody>
      </p:sp>
      <p:pic>
        <p:nvPicPr>
          <p:cNvPr id="14348" name="Picture 12" descr="j028603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flipH="1">
            <a:off x="1042988" y="2565400"/>
            <a:ext cx="1944687" cy="289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2" name="Picture 2" descr="Frame2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0964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827088" y="1700213"/>
            <a:ext cx="7345362" cy="4751387"/>
          </a:xfrm>
        </p:spPr>
        <p:txBody>
          <a:bodyPr/>
          <a:lstStyle/>
          <a:p>
            <a:pPr>
              <a:buFontTx/>
              <a:buNone/>
            </a:pPr>
            <a:r>
              <a:rPr lang="ru-RU" sz="2800"/>
              <a:t>   </a:t>
            </a:r>
            <a:r>
              <a:rPr lang="ru-RU" sz="2400"/>
              <a:t>Различные</a:t>
            </a:r>
          </a:p>
          <a:p>
            <a:pPr>
              <a:buFontTx/>
              <a:buNone/>
            </a:pPr>
            <a:r>
              <a:rPr lang="ru-RU" sz="2400"/>
              <a:t>   заболевания </a:t>
            </a:r>
          </a:p>
          <a:p>
            <a:pPr>
              <a:buFontTx/>
              <a:buNone/>
            </a:pPr>
            <a:r>
              <a:rPr lang="ru-RU" sz="2400"/>
              <a:t>   в первые годы </a:t>
            </a:r>
          </a:p>
          <a:p>
            <a:pPr>
              <a:buFontTx/>
              <a:buNone/>
            </a:pPr>
            <a:r>
              <a:rPr lang="ru-RU" sz="2400"/>
              <a:t>   жизни ребенка: </a:t>
            </a:r>
          </a:p>
          <a:p>
            <a:pPr>
              <a:buFontTx/>
              <a:buNone/>
            </a:pPr>
            <a:r>
              <a:rPr lang="ru-RU" sz="2400"/>
              <a:t>   диспепсия, дизентерия, </a:t>
            </a:r>
          </a:p>
          <a:p>
            <a:pPr>
              <a:buFontTx/>
              <a:buNone/>
            </a:pPr>
            <a:r>
              <a:rPr lang="ru-RU" sz="2400"/>
              <a:t>   инфекционные, вирусные заболевания особенно следующие друг за другом, менинго-энцефалиты и др.</a:t>
            </a:r>
          </a:p>
        </p:txBody>
      </p:sp>
      <p:pic>
        <p:nvPicPr>
          <p:cNvPr id="40966" name="Picture 6"/>
          <p:cNvPicPr>
            <a:picLocks noChangeAspect="1" noChangeArrowheads="1"/>
          </p:cNvPicPr>
          <p:nvPr>
            <p:ph sz="half" idx="2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3995738" y="981075"/>
            <a:ext cx="2725737" cy="2462213"/>
          </a:xfrm>
          <a:noFill/>
          <a:ln/>
        </p:spPr>
      </p:pic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8" name="Picture 2" descr="Frame2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9940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3132138" y="1628775"/>
            <a:ext cx="4751387" cy="4525963"/>
          </a:xfrm>
        </p:spPr>
        <p:txBody>
          <a:bodyPr/>
          <a:lstStyle/>
          <a:p>
            <a:r>
              <a:rPr lang="ru-RU" sz="2400"/>
              <a:t>Неблагоприятная наследственность, отягощенная речевой патологией.</a:t>
            </a:r>
          </a:p>
        </p:txBody>
      </p:sp>
      <p:pic>
        <p:nvPicPr>
          <p:cNvPr id="39946" name="Picture 10" descr="j0216516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4" cstate="print"/>
          <a:srcRect/>
          <a:stretch>
            <a:fillRect/>
          </a:stretch>
        </p:blipFill>
        <p:spPr>
          <a:xfrm flipH="1">
            <a:off x="971550" y="3068638"/>
            <a:ext cx="2016125" cy="2732087"/>
          </a:xfrm>
        </p:spPr>
      </p:pic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 descr="Frame2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2772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2916238" y="1773238"/>
            <a:ext cx="5262562" cy="4525962"/>
          </a:xfrm>
        </p:spPr>
        <p:txBody>
          <a:bodyPr/>
          <a:lstStyle/>
          <a:p>
            <a:r>
              <a:rPr lang="ru-RU" sz="2400"/>
              <a:t>может быть </a:t>
            </a:r>
          </a:p>
          <a:p>
            <a:pPr>
              <a:buFontTx/>
              <a:buNone/>
            </a:pPr>
            <a:r>
              <a:rPr lang="ru-RU" sz="2400"/>
              <a:t>    связано с неблагоприятными условиями окружения и воспитания. </a:t>
            </a:r>
          </a:p>
        </p:txBody>
      </p:sp>
      <p:pic>
        <p:nvPicPr>
          <p:cNvPr id="32775" name="Picture 7"/>
          <p:cNvPicPr>
            <a:picLocks noChangeAspect="1" noChangeArrowheads="1"/>
          </p:cNvPicPr>
          <p:nvPr/>
        </p:nvPicPr>
        <p:blipFill>
          <a:blip r:embed="rId4" cstate="print">
            <a:lum contrast="18000"/>
          </a:blip>
          <a:srcRect/>
          <a:stretch>
            <a:fillRect/>
          </a:stretch>
        </p:blipFill>
        <p:spPr bwMode="auto">
          <a:xfrm>
            <a:off x="1042988" y="3500438"/>
            <a:ext cx="3313112" cy="2484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2" descr="Frame2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3796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900113" y="1412875"/>
            <a:ext cx="4038600" cy="45259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2400"/>
              <a:t>Большая роль в возникновении речевых нарушений, том числе и общего недоразвития речи, принадлежит, </a:t>
            </a:r>
            <a:r>
              <a:rPr lang="ru-RU" sz="2400" i="1"/>
              <a:t>фонетическим факторам.</a:t>
            </a:r>
            <a:r>
              <a:rPr lang="ru-RU" sz="2400"/>
              <a:t> В этих случаях речевой дефект может возникнуть под влиянием даже незначительных неблагоприятных внешних воздействий. </a:t>
            </a:r>
          </a:p>
        </p:txBody>
      </p:sp>
      <p:pic>
        <p:nvPicPr>
          <p:cNvPr id="33798" name="Picture 6"/>
          <p:cNvPicPr>
            <a:picLocks noChangeAspect="1" noChangeArrowheads="1"/>
          </p:cNvPicPr>
          <p:nvPr>
            <p:ph sz="half" idx="2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5292725" y="1628775"/>
            <a:ext cx="2735263" cy="2352675"/>
          </a:xfrm>
          <a:noFill/>
          <a:ln/>
        </p:spPr>
      </p:pic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6" name="Picture 2" descr="Frame2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1993" name="Rectangle 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1995" name="Rectangle 11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ru-RU" sz="2800"/>
              <a:t>Травмы черепа, сопровождаемые симптомами сотрясения или контузии мозга.</a:t>
            </a:r>
          </a:p>
          <a:p>
            <a:endParaRPr lang="ru-RU" sz="2800"/>
          </a:p>
        </p:txBody>
      </p:sp>
      <p:pic>
        <p:nvPicPr>
          <p:cNvPr id="41997" name="Picture 13"/>
          <p:cNvPicPr>
            <a:picLocks noChangeAspect="1" noChangeArrowheads="1"/>
          </p:cNvPicPr>
          <p:nvPr>
            <p:ph sz="half" idx="1"/>
          </p:nvPr>
        </p:nvPicPr>
        <p:blipFill>
          <a:blip r:embed="rId4" cstate="print">
            <a:lum bright="-6000" contrast="30000"/>
          </a:blip>
          <a:srcRect t="562" r="2023"/>
          <a:stretch>
            <a:fillRect/>
          </a:stretch>
        </p:blipFill>
        <p:spPr>
          <a:xfrm>
            <a:off x="915988" y="1600200"/>
            <a:ext cx="3119437" cy="4525963"/>
          </a:xfrm>
          <a:noFill/>
          <a:ln/>
        </p:spPr>
      </p:pic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2" descr="Frame2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34822" name="Picture 6" descr="водка 2"/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900113" y="1844675"/>
            <a:ext cx="2809875" cy="3887788"/>
          </a:xfrm>
        </p:spPr>
      </p:pic>
      <p:sp>
        <p:nvSpPr>
          <p:cNvPr id="3482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3995738" y="1628775"/>
            <a:ext cx="4038600" cy="40322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2400"/>
              <a:t>употребление </a:t>
            </a:r>
            <a:r>
              <a:rPr lang="ru-RU" sz="2400" i="1"/>
              <a:t>алкоголя и никотина</a:t>
            </a:r>
            <a:r>
              <a:rPr lang="ru-RU" sz="2400"/>
              <a:t> во время беременности также может привести к нарушениям физического нервно-психического развития ребенка, одним из проявлений которых, часто является общее недоразвитие речи. </a:t>
            </a: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Picture 2" descr="Frame2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5846" name="WordArt 6"/>
          <p:cNvSpPr>
            <a:spLocks noChangeArrowheads="1" noChangeShapeType="1" noTextEdit="1"/>
          </p:cNvSpPr>
          <p:nvPr/>
        </p:nvSpPr>
        <p:spPr bwMode="auto">
          <a:xfrm>
            <a:off x="1763713" y="1989138"/>
            <a:ext cx="5903912" cy="1990725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ru-RU" sz="4800" kern="10" spc="-48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мы  так  говорим</a:t>
            </a: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6" name="Picture 2" descr="Frame2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6872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900113" y="1600200"/>
            <a:ext cx="7272337" cy="4525963"/>
          </a:xfrm>
        </p:spPr>
        <p:txBody>
          <a:bodyPr/>
          <a:lstStyle/>
          <a:p>
            <a:r>
              <a:rPr lang="ru-RU" sz="4400" b="1">
                <a:solidFill>
                  <a:srgbClr val="0000CC"/>
                </a:solidFill>
              </a:rPr>
              <a:t>Тупия сима. Ипай сек. Сек идет, сек, делева. Соя тает Сину а санкам. </a:t>
            </a:r>
          </a:p>
          <a:p>
            <a:pPr>
              <a:buFontTx/>
              <a:buNone/>
            </a:pPr>
            <a:endParaRPr lang="ru-RU" b="1">
              <a:solidFill>
                <a:srgbClr val="0000CC"/>
              </a:solidFill>
            </a:endParaRPr>
          </a:p>
          <a:p>
            <a:r>
              <a:rPr lang="ru-RU"/>
              <a:t>(Наступила зима. Выпал снег. Снег идет, снег, деревья. Зоя катает Зину на санках).</a:t>
            </a: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0" name="Picture 2" descr="Frame2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7895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900113" y="692150"/>
            <a:ext cx="7343775" cy="5434013"/>
          </a:xfrm>
        </p:spPr>
        <p:txBody>
          <a:bodyPr/>
          <a:lstStyle/>
          <a:p>
            <a:pPr>
              <a:buFontTx/>
              <a:buNone/>
            </a:pPr>
            <a:r>
              <a:rPr lang="ru-RU" b="1">
                <a:solidFill>
                  <a:srgbClr val="0000CC"/>
                </a:solidFill>
              </a:rPr>
              <a:t>            Я вижу дееву, ельку, </a:t>
            </a:r>
          </a:p>
          <a:p>
            <a:pPr>
              <a:buFontTx/>
              <a:buNone/>
            </a:pPr>
            <a:r>
              <a:rPr lang="ru-RU" b="1">
                <a:solidFill>
                  <a:srgbClr val="0000CC"/>
                </a:solidFill>
              </a:rPr>
              <a:t>   табаку, девотьку. У табаки апы болить. Девотька апу пивязь неть. У девотьки козинка ягоды. У девотьки пляток и кофты. </a:t>
            </a:r>
          </a:p>
          <a:p>
            <a:pPr>
              <a:buFontTx/>
              <a:buNone/>
            </a:pPr>
            <a:r>
              <a:rPr lang="ru-RU" b="1">
                <a:solidFill>
                  <a:srgbClr val="0000CC"/>
                </a:solidFill>
              </a:rPr>
              <a:t>   Зеленая елька. Литья зеленый. </a:t>
            </a:r>
          </a:p>
          <a:p>
            <a:pPr>
              <a:buFontTx/>
              <a:buNone/>
            </a:pPr>
            <a:r>
              <a:rPr lang="ru-RU" b="1">
                <a:solidFill>
                  <a:srgbClr val="0000CC"/>
                </a:solidFill>
              </a:rPr>
              <a:t>   У девотьки синий пляток, у девотьки кофта класный. У девотьки синий юбка, ботинки черный.</a:t>
            </a: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Frame2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638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>
                <a:solidFill>
                  <a:srgbClr val="FF0066"/>
                </a:solidFill>
              </a:rPr>
              <a:t>Слова, слова, слова…</a:t>
            </a:r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1187450" y="1341438"/>
            <a:ext cx="7191375" cy="2230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76060" tIns="38030" rIns="76060" bIns="38030"/>
          <a:lstStyle/>
          <a:p>
            <a:pPr marL="342900" indent="-342900">
              <a:spcBef>
                <a:spcPct val="20000"/>
              </a:spcBef>
            </a:pPr>
            <a:r>
              <a:rPr lang="ru-RU" sz="2000">
                <a:solidFill>
                  <a:schemeClr val="accent2"/>
                </a:solidFill>
              </a:rPr>
              <a:t>Всему название дано – и зверю, и предмету.</a:t>
            </a:r>
          </a:p>
          <a:p>
            <a:pPr marL="342900" indent="-342900">
              <a:spcBef>
                <a:spcPct val="20000"/>
              </a:spcBef>
            </a:pPr>
            <a:r>
              <a:rPr lang="ru-RU" sz="2000">
                <a:solidFill>
                  <a:schemeClr val="accent2"/>
                </a:solidFill>
              </a:rPr>
              <a:t> Вещей вокруг полным - полно, а безымянных нету.</a:t>
            </a:r>
          </a:p>
          <a:p>
            <a:pPr marL="342900" indent="-342900">
              <a:spcBef>
                <a:spcPct val="20000"/>
              </a:spcBef>
            </a:pPr>
            <a:r>
              <a:rPr lang="ru-RU" sz="2000">
                <a:solidFill>
                  <a:schemeClr val="accent2"/>
                </a:solidFill>
              </a:rPr>
              <a:t>И все, что может видеть глаз – над нами и под нами, </a:t>
            </a:r>
          </a:p>
          <a:p>
            <a:pPr marL="342900" indent="-342900">
              <a:spcBef>
                <a:spcPct val="20000"/>
              </a:spcBef>
            </a:pPr>
            <a:r>
              <a:rPr lang="ru-RU" sz="2000">
                <a:solidFill>
                  <a:schemeClr val="accent2"/>
                </a:solidFill>
              </a:rPr>
              <a:t>И все, что в памяти у нас, - означено словами  </a:t>
            </a:r>
          </a:p>
          <a:p>
            <a:pPr marL="342900" indent="-342900">
              <a:spcBef>
                <a:spcPct val="20000"/>
              </a:spcBef>
            </a:pPr>
            <a:r>
              <a:rPr lang="ru-RU" sz="2000">
                <a:solidFill>
                  <a:schemeClr val="accent2"/>
                </a:solidFill>
              </a:rPr>
              <a:t>Они слышны и здесь, и там - на  улице и дома:</a:t>
            </a:r>
          </a:p>
          <a:p>
            <a:pPr marL="342900" indent="-342900">
              <a:spcBef>
                <a:spcPct val="20000"/>
              </a:spcBef>
            </a:pPr>
            <a:r>
              <a:rPr lang="ru-RU" sz="2000">
                <a:solidFill>
                  <a:schemeClr val="accent2"/>
                </a:solidFill>
              </a:rPr>
              <a:t>Одно – давно привычно нам, другое незнакомо.</a:t>
            </a:r>
          </a:p>
          <a:p>
            <a:pPr marL="342900" indent="-342900">
              <a:spcBef>
                <a:spcPct val="20000"/>
              </a:spcBef>
            </a:pPr>
            <a:r>
              <a:rPr lang="ru-RU" sz="2000">
                <a:solidFill>
                  <a:schemeClr val="accent2"/>
                </a:solidFill>
              </a:rPr>
              <a:t>Слова, слова, слова…Язык – и стар, и вечно нов!  </a:t>
            </a:r>
          </a:p>
          <a:p>
            <a:pPr marL="342900" indent="-342900">
              <a:spcBef>
                <a:spcPct val="20000"/>
              </a:spcBef>
            </a:pPr>
            <a:r>
              <a:rPr lang="ru-RU" sz="2000">
                <a:solidFill>
                  <a:schemeClr val="accent2"/>
                </a:solidFill>
              </a:rPr>
              <a:t>И это так прекрасно – в огромном море, море  слов   </a:t>
            </a:r>
          </a:p>
          <a:p>
            <a:pPr marL="342900" indent="-342900">
              <a:spcBef>
                <a:spcPct val="20000"/>
              </a:spcBef>
            </a:pPr>
            <a:r>
              <a:rPr lang="ru-RU" sz="2000">
                <a:solidFill>
                  <a:schemeClr val="accent2"/>
                </a:solidFill>
              </a:rPr>
              <a:t>Купаться ежечасно!   </a:t>
            </a:r>
          </a:p>
        </p:txBody>
      </p:sp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712788" y="1128713"/>
            <a:ext cx="7421562" cy="844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76060" tIns="38030" rIns="76060" bIns="38030"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endParaRPr lang="ru-RU" sz="32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130" name="Picture 2" descr="Frame2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8134" name="Rectangle 6"/>
          <p:cNvSpPr>
            <a:spLocks noGrp="1" noChangeArrowheads="1"/>
          </p:cNvSpPr>
          <p:nvPr>
            <p:ph type="title"/>
          </p:nvPr>
        </p:nvSpPr>
        <p:spPr>
          <a:xfrm>
            <a:off x="468313" y="-171450"/>
            <a:ext cx="8229600" cy="1143000"/>
          </a:xfrm>
        </p:spPr>
        <p:txBody>
          <a:bodyPr/>
          <a:lstStyle/>
          <a:p>
            <a:endParaRPr lang="ru-RU"/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457200" y="1125538"/>
            <a:ext cx="8229600" cy="50006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b="1">
                <a:solidFill>
                  <a:srgbClr val="0000CC"/>
                </a:solidFill>
              </a:rPr>
              <a:t>Коська вовит мыську. Кот аез (залез) ботинок, сто мыську ломать. Он помотель, ее там неть, убезял, вот здесь вот вый йваная. Кофта помотела, а там мыфка. Мыфка тапок побезяла, потому за ней кот бегает. Он хоцет ее валить и куфать. Кофти молоко любят и мыфки любят. Кот пивиляет (проверяет) мыфку. Мыфка от папотька к дырочки безяла, а котик мотит.</a:t>
            </a:r>
            <a:r>
              <a:rPr lang="ru-RU">
                <a:solidFill>
                  <a:srgbClr val="0000CC"/>
                </a:solidFill>
              </a:rPr>
              <a:t> </a:t>
            </a: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154" name="Picture 2" descr="Frame2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9158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9159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b="1">
                <a:solidFill>
                  <a:srgbClr val="0000CC"/>
                </a:solidFill>
              </a:rPr>
              <a:t>Девитька аблудилась лесу. Глядит домик. Селя а большой тул. Упаля. Босей медедь сел. Влезя а другой. Недобно. Влезя а маликий тулик. Помаля. Пать сля комнату. Болсая коват недобна. Исо ковать пахая. Лезя а маликую. Холосая коват. Аснуля. Пасли ведмеди у—у—у. Девитька паснулась, безаля.</a:t>
            </a: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178" name="Picture 2" descr="Frame2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0182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0183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 </a:t>
            </a:r>
            <a:r>
              <a:rPr lang="ru-RU" b="1">
                <a:solidFill>
                  <a:srgbClr val="0000CC"/>
                </a:solidFill>
              </a:rPr>
              <a:t>У ней колесы есть, кабина, матоль, люль, литяг (рычаг), педали, фали, кудов (кузов), чтоб глюз возить.</a:t>
            </a: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02" name="Picture 2" descr="Frame2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1206" name="WordArt 6"/>
          <p:cNvSpPr>
            <a:spLocks noChangeArrowheads="1" noChangeShapeType="1" noTextEdit="1"/>
          </p:cNvSpPr>
          <p:nvPr/>
        </p:nvSpPr>
        <p:spPr bwMode="auto">
          <a:xfrm>
            <a:off x="1692275" y="1557338"/>
            <a:ext cx="5715000" cy="11715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800" kern="10">
                <a:ln w="9525" cap="rnd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спасибо за внимание</a:t>
            </a:r>
          </a:p>
        </p:txBody>
      </p:sp>
      <p:sp>
        <p:nvSpPr>
          <p:cNvPr id="51207" name="WordArt 7"/>
          <p:cNvSpPr>
            <a:spLocks noChangeArrowheads="1" noChangeShapeType="1" noTextEdit="1"/>
          </p:cNvSpPr>
          <p:nvPr/>
        </p:nvSpPr>
        <p:spPr bwMode="auto">
          <a:xfrm>
            <a:off x="2700338" y="5516563"/>
            <a:ext cx="3343275" cy="2762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учитель-логопед С.А. Гуськова</a:t>
            </a: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Frame2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7175" name="Rectangle 7"/>
          <p:cNvSpPr>
            <a:spLocks noGrp="1" noChangeArrowheads="1"/>
          </p:cNvSpPr>
          <p:nvPr>
            <p:ph type="title"/>
          </p:nvPr>
        </p:nvSpPr>
        <p:spPr>
          <a:xfrm>
            <a:off x="1116013" y="836613"/>
            <a:ext cx="6696075" cy="1079500"/>
          </a:xfrm>
        </p:spPr>
        <p:txBody>
          <a:bodyPr/>
          <a:lstStyle/>
          <a:p>
            <a:r>
              <a:rPr lang="ru-RU" sz="4000" b="1" i="1">
                <a:solidFill>
                  <a:srgbClr val="0066FF"/>
                </a:solidFill>
              </a:rPr>
              <a:t>Под общим недоразвитием речи</a:t>
            </a:r>
            <a:endParaRPr lang="ru-RU" sz="4000" b="1">
              <a:solidFill>
                <a:srgbClr val="0066FF"/>
              </a:solidFill>
            </a:endParaRPr>
          </a:p>
        </p:txBody>
      </p:sp>
      <p:sp>
        <p:nvSpPr>
          <p:cNvPr id="7176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755650" y="2205038"/>
            <a:ext cx="7416800" cy="360045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ru-RU"/>
              <a:t>   у детей с нормальным слухом и первично сохранным интеллектом следует понимать такую форму речевой аномалии, при которой нарушено формирование всех компонентов речевой системы, относящихся как к звуковой, так и к смысловой стороне речи.</a:t>
            </a: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Frame2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8199" name="Rectangle 7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2001837"/>
          </a:xfrm>
        </p:spPr>
        <p:txBody>
          <a:bodyPr/>
          <a:lstStyle/>
          <a:p>
            <a:r>
              <a:rPr lang="ru-RU" sz="4000" b="1" i="1">
                <a:solidFill>
                  <a:srgbClr val="FF0000"/>
                </a:solidFill>
              </a:rPr>
              <a:t/>
            </a:r>
            <a:br>
              <a:rPr lang="ru-RU" sz="4000" b="1" i="1">
                <a:solidFill>
                  <a:srgbClr val="FF0000"/>
                </a:solidFill>
              </a:rPr>
            </a:br>
            <a:r>
              <a:rPr lang="ru-RU" sz="4000" b="1" i="1">
                <a:solidFill>
                  <a:srgbClr val="FF0000"/>
                </a:solidFill>
              </a:rPr>
              <a:t>У детей отмечаются:</a:t>
            </a:r>
          </a:p>
        </p:txBody>
      </p:sp>
      <p:sp>
        <p:nvSpPr>
          <p:cNvPr id="8200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611188" y="2332038"/>
            <a:ext cx="8229600" cy="4525962"/>
          </a:xfrm>
        </p:spPr>
        <p:txBody>
          <a:bodyPr/>
          <a:lstStyle/>
          <a:p>
            <a:r>
              <a:rPr lang="ru-RU">
                <a:solidFill>
                  <a:srgbClr val="0000CC"/>
                </a:solidFill>
              </a:rPr>
              <a:t>Нарушения звукопроизношения</a:t>
            </a:r>
          </a:p>
          <a:p>
            <a:r>
              <a:rPr lang="ru-RU">
                <a:solidFill>
                  <a:srgbClr val="0000CC"/>
                </a:solidFill>
              </a:rPr>
              <a:t>Нарушения лексико-грамматических конструкций</a:t>
            </a:r>
          </a:p>
          <a:p>
            <a:r>
              <a:rPr lang="ru-RU">
                <a:solidFill>
                  <a:srgbClr val="0000CC"/>
                </a:solidFill>
              </a:rPr>
              <a:t>Бедность словаря</a:t>
            </a:r>
          </a:p>
          <a:p>
            <a:r>
              <a:rPr lang="ru-RU">
                <a:solidFill>
                  <a:srgbClr val="0000CC"/>
                </a:solidFill>
              </a:rPr>
              <a:t>Связная речь не развита</a:t>
            </a:r>
          </a:p>
          <a:p>
            <a:endParaRPr lang="ru-RU">
              <a:solidFill>
                <a:srgbClr val="0000CC"/>
              </a:solidFill>
            </a:endParaRP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Frame2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9222" name="Rectangle 6"/>
          <p:cNvSpPr>
            <a:spLocks noChangeArrowheads="1"/>
          </p:cNvSpPr>
          <p:nvPr/>
        </p:nvSpPr>
        <p:spPr bwMode="auto">
          <a:xfrm>
            <a:off x="971550" y="1004888"/>
            <a:ext cx="7416800" cy="4478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>
              <a:tabLst>
                <a:tab pos="457200" algn="l"/>
              </a:tabLst>
            </a:pPr>
            <a:r>
              <a:rPr lang="ru-RU" sz="3200"/>
              <a:t>Речевое недоразвитие выражается у детей в разной степени: </a:t>
            </a:r>
          </a:p>
          <a:p>
            <a:pPr algn="ctr">
              <a:tabLst>
                <a:tab pos="457200" algn="l"/>
              </a:tabLst>
            </a:pPr>
            <a:r>
              <a:rPr lang="ru-RU" sz="3200"/>
              <a:t>это может быть: </a:t>
            </a:r>
          </a:p>
          <a:p>
            <a:pPr algn="ctr">
              <a:tabLst>
                <a:tab pos="457200" algn="l"/>
              </a:tabLst>
            </a:pPr>
            <a:r>
              <a:rPr lang="ru-RU" sz="3200">
                <a:solidFill>
                  <a:srgbClr val="FF0000"/>
                </a:solidFill>
              </a:rPr>
              <a:t>- отсутствие речи</a:t>
            </a:r>
            <a:r>
              <a:rPr lang="ru-RU" sz="3200">
                <a:solidFill>
                  <a:srgbClr val="0000CC"/>
                </a:solidFill>
              </a:rPr>
              <a:t> </a:t>
            </a:r>
          </a:p>
          <a:p>
            <a:pPr algn="ctr">
              <a:tabLst>
                <a:tab pos="457200" algn="l"/>
              </a:tabLst>
            </a:pPr>
            <a:r>
              <a:rPr lang="ru-RU" sz="3200">
                <a:solidFill>
                  <a:srgbClr val="FF6600"/>
                </a:solidFill>
              </a:rPr>
              <a:t>- лепетная речь</a:t>
            </a:r>
          </a:p>
          <a:p>
            <a:pPr algn="ctr">
              <a:tabLst>
                <a:tab pos="457200" algn="l"/>
              </a:tabLst>
            </a:pPr>
            <a:r>
              <a:rPr lang="ru-RU" sz="3200">
                <a:solidFill>
                  <a:schemeClr val="hlink"/>
                </a:solidFill>
              </a:rPr>
              <a:t>- </a:t>
            </a:r>
            <a:r>
              <a:rPr lang="ru-RU" sz="3200">
                <a:solidFill>
                  <a:srgbClr val="006600"/>
                </a:solidFill>
              </a:rPr>
              <a:t>развернутая речь с элементами фонетико-фонематического </a:t>
            </a:r>
          </a:p>
          <a:p>
            <a:pPr algn="ctr">
              <a:tabLst>
                <a:tab pos="457200" algn="l"/>
              </a:tabLst>
            </a:pPr>
            <a:r>
              <a:rPr lang="ru-RU" sz="3200">
                <a:solidFill>
                  <a:srgbClr val="006600"/>
                </a:solidFill>
              </a:rPr>
              <a:t>или лексико-грамматического недоразвития.</a:t>
            </a: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Frame2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0245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1052513"/>
            <a:ext cx="8229600" cy="1008062"/>
          </a:xfrm>
        </p:spPr>
        <p:txBody>
          <a:bodyPr/>
          <a:lstStyle/>
          <a:p>
            <a:r>
              <a:rPr lang="ru-RU" sz="4000" b="1" i="1">
                <a:solidFill>
                  <a:srgbClr val="0000CC"/>
                </a:solidFill>
              </a:rPr>
              <a:t>По степени тяжести </a:t>
            </a:r>
            <a:br>
              <a:rPr lang="ru-RU" sz="4000" b="1" i="1">
                <a:solidFill>
                  <a:srgbClr val="0000CC"/>
                </a:solidFill>
              </a:rPr>
            </a:br>
            <a:r>
              <a:rPr lang="ru-RU" sz="4000" b="1" i="1">
                <a:solidFill>
                  <a:srgbClr val="0000CC"/>
                </a:solidFill>
              </a:rPr>
              <a:t>проявления дефекта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1042988" y="2205038"/>
            <a:ext cx="7200900" cy="3921125"/>
          </a:xfrm>
        </p:spPr>
        <p:txBody>
          <a:bodyPr/>
          <a:lstStyle/>
          <a:p>
            <a:pPr algn="ctr">
              <a:buFontTx/>
              <a:buNone/>
            </a:pPr>
            <a:r>
              <a:rPr lang="ru-RU"/>
              <a:t>   условно выделяют </a:t>
            </a:r>
          </a:p>
          <a:p>
            <a:pPr algn="ctr">
              <a:buFontTx/>
              <a:buNone/>
            </a:pPr>
            <a:r>
              <a:rPr lang="ru-RU" b="1"/>
              <a:t>четыре уровня</a:t>
            </a:r>
            <a:r>
              <a:rPr lang="ru-RU"/>
              <a:t> общего недоразвития речи. </a:t>
            </a:r>
          </a:p>
          <a:p>
            <a:pPr algn="ctr">
              <a:buFontTx/>
              <a:buNone/>
            </a:pPr>
            <a:r>
              <a:rPr lang="ru-RU"/>
              <a:t>Первые три уровня выделены и подробно описаны Р.Е.Левиной </a:t>
            </a:r>
          </a:p>
          <a:p>
            <a:pPr algn="ctr">
              <a:buFontTx/>
              <a:buNone/>
            </a:pPr>
            <a:r>
              <a:rPr lang="ru-RU"/>
              <a:t>Четвертый уровень представлен в работах Т. Б. Филичевой.</a:t>
            </a: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Frame2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1269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 i="1">
                <a:solidFill>
                  <a:srgbClr val="FF0000"/>
                </a:solidFill>
              </a:rPr>
              <a:t>И так запомни</a:t>
            </a:r>
            <a:r>
              <a:rPr lang="en-US" sz="4000" b="1" i="1">
                <a:solidFill>
                  <a:srgbClr val="FF0000"/>
                </a:solidFill>
              </a:rPr>
              <a:t>!</a:t>
            </a:r>
            <a:endParaRPr lang="ru-RU" sz="4000" b="1" i="1">
              <a:solidFill>
                <a:srgbClr val="FF0000"/>
              </a:solidFill>
            </a:endParaRP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Общее недоразвитие речи первого уровня (ОНР – </a:t>
            </a:r>
            <a:r>
              <a:rPr lang="en-US"/>
              <a:t>I </a:t>
            </a:r>
            <a:r>
              <a:rPr lang="ru-RU"/>
              <a:t>уровня)</a:t>
            </a:r>
          </a:p>
          <a:p>
            <a:r>
              <a:rPr lang="ru-RU"/>
              <a:t>Общее недоразвитие речи второго уровня (ОНР – </a:t>
            </a:r>
            <a:r>
              <a:rPr lang="en-US"/>
              <a:t>I I </a:t>
            </a:r>
            <a:r>
              <a:rPr lang="ru-RU"/>
              <a:t>уровня)</a:t>
            </a:r>
          </a:p>
          <a:p>
            <a:r>
              <a:rPr lang="ru-RU"/>
              <a:t>Общее недоразвитие речи третьего уровня (ОНР – </a:t>
            </a:r>
            <a:r>
              <a:rPr lang="en-US"/>
              <a:t>III </a:t>
            </a:r>
            <a:r>
              <a:rPr lang="ru-RU"/>
              <a:t>уровня) </a:t>
            </a:r>
          </a:p>
          <a:p>
            <a:r>
              <a:rPr lang="ru-RU"/>
              <a:t>Общее недоразвитие речи четвертого уровня (ОНР – </a:t>
            </a:r>
            <a:r>
              <a:rPr lang="en-US"/>
              <a:t>IV </a:t>
            </a:r>
            <a:r>
              <a:rPr lang="ru-RU"/>
              <a:t>уровня)</a:t>
            </a:r>
          </a:p>
          <a:p>
            <a:endParaRPr lang="ru-RU"/>
          </a:p>
          <a:p>
            <a:endParaRPr lang="ru-RU"/>
          </a:p>
        </p:txBody>
      </p:sp>
      <p:sp>
        <p:nvSpPr>
          <p:cNvPr id="11271" name="Rectangle 7"/>
          <p:cNvSpPr>
            <a:spLocks noChangeArrowheads="1"/>
          </p:cNvSpPr>
          <p:nvPr/>
        </p:nvSpPr>
        <p:spPr bwMode="auto">
          <a:xfrm>
            <a:off x="1042988" y="3357563"/>
            <a:ext cx="1444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/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Frame2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2291" name="WordArt 3" descr="Частый вертикальный"/>
          <p:cNvSpPr>
            <a:spLocks noChangeArrowheads="1" noChangeShapeType="1" noTextEdit="1"/>
          </p:cNvSpPr>
          <p:nvPr/>
        </p:nvSpPr>
        <p:spPr bwMode="auto">
          <a:xfrm>
            <a:off x="1020763" y="1684338"/>
            <a:ext cx="7102475" cy="3328987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356"/>
              </a:avLst>
            </a:prstTxWarp>
          </a:bodyPr>
          <a:lstStyle/>
          <a:p>
            <a:pPr algn="ctr"/>
            <a:r>
              <a:rPr lang="ru-RU" sz="3600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80000"/>
                    </a:srgbClr>
                  </a:outerShdw>
                </a:effectLst>
                <a:latin typeface="Arial"/>
                <a:cs typeface="Arial"/>
              </a:rPr>
              <a:t>Причины общего недоразвития речи</a:t>
            </a: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3000"/>
                                        <p:tgtEl>
                                          <p:spTgt spid="12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Frame2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3322" name="Rectangle 10"/>
          <p:cNvSpPr>
            <a:spLocks noGrp="1" noChangeArrowheads="1"/>
          </p:cNvSpPr>
          <p:nvPr>
            <p:ph type="body" sz="half" idx="1"/>
          </p:nvPr>
        </p:nvSpPr>
        <p:spPr>
          <a:xfrm>
            <a:off x="3419475" y="1412875"/>
            <a:ext cx="4892675" cy="48577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2400" i="1"/>
              <a:t>инфекции или интоксикации матери</a:t>
            </a:r>
            <a:r>
              <a:rPr lang="ru-RU" sz="2400"/>
              <a:t> во время беременности, токсикозы, родовая травма, асфиксия, несовместимость крови матери и плода по резус-фактору или групповой принадлежности крови, заболевания центральной нервной системы (нейроинфекции) и травмы мозга в первые годы жизни ребенка.</a:t>
            </a:r>
          </a:p>
        </p:txBody>
      </p:sp>
      <p:pic>
        <p:nvPicPr>
          <p:cNvPr id="13320" name="Picture 8" descr="image040"/>
          <p:cNvPicPr>
            <a:picLocks noChangeAspect="1" noChangeArrowheads="1"/>
          </p:cNvPicPr>
          <p:nvPr>
            <p:ph sz="half" idx="2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900113" y="549275"/>
            <a:ext cx="2808287" cy="1963738"/>
          </a:xfrm>
          <a:noFill/>
          <a:ln/>
        </p:spPr>
      </p:pic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"/>
</p:tagLst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205</TotalTime>
  <Words>759</Words>
  <Application>Microsoft Office PowerPoint</Application>
  <PresentationFormat>Экран (4:3)</PresentationFormat>
  <Paragraphs>64</Paragraphs>
  <Slides>23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5" baseType="lpstr">
      <vt:lpstr>Arial</vt:lpstr>
      <vt:lpstr>Оформление по умолчанию</vt:lpstr>
      <vt:lpstr>Слайд 1</vt:lpstr>
      <vt:lpstr>Слова, слова, слова…</vt:lpstr>
      <vt:lpstr>Под общим недоразвитием речи</vt:lpstr>
      <vt:lpstr> У детей отмечаются:</vt:lpstr>
      <vt:lpstr>Слайд 5</vt:lpstr>
      <vt:lpstr>По степени тяжести  проявления дефекта</vt:lpstr>
      <vt:lpstr>И так запомни!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</vt:vector>
  </TitlesOfParts>
  <Company>Apartment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revaz</cp:lastModifiedBy>
  <cp:revision>4</cp:revision>
  <dcterms:created xsi:type="dcterms:W3CDTF">2008-01-15T17:51:51Z</dcterms:created>
  <dcterms:modified xsi:type="dcterms:W3CDTF">2013-02-28T13:28:36Z</dcterms:modified>
</cp:coreProperties>
</file>