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6" r:id="rId7"/>
    <p:sldId id="287" r:id="rId8"/>
    <p:sldId id="289" r:id="rId9"/>
    <p:sldId id="292" r:id="rId10"/>
    <p:sldId id="267" r:id="rId11"/>
    <p:sldId id="290" r:id="rId12"/>
    <p:sldId id="260" r:id="rId13"/>
    <p:sldId id="261" r:id="rId14"/>
    <p:sldId id="262" r:id="rId15"/>
    <p:sldId id="265" r:id="rId16"/>
    <p:sldId id="293" r:id="rId17"/>
    <p:sldId id="278" r:id="rId18"/>
    <p:sldId id="299" r:id="rId19"/>
    <p:sldId id="294" r:id="rId20"/>
    <p:sldId id="263" r:id="rId21"/>
    <p:sldId id="295" r:id="rId22"/>
    <p:sldId id="297" r:id="rId23"/>
    <p:sldId id="28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6BA89-C8CA-449F-95EA-F8B5794EF304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2C04D-6FE2-40C5-BB13-8752487A2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Ольга\Рабочий стол\rast100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0"/>
            <a:ext cx="2466975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0010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F6BD2-4048-41A3-845B-4A3EF18C2BF4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CEC33-4AF4-484D-B598-E2DD23889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8B624-9F5F-4D46-A08A-D3C0A4899106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04C98-C014-4C80-A415-6BD3CABAA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DF000-0B07-40F4-AF5C-C15FCF5039D8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8E334-2C2B-4A6E-B9DA-4C3FC2AF5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1546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91690-F2E2-4A8B-B705-D68B82A12FFA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5AEC-9926-469E-B57A-038F86AE8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F02C1-2A56-4DED-A018-9A548B6AAC0B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7A8F5-C429-494E-A0F9-D85F3A64F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7DB51-F34E-415D-93D1-9EBA15CBFDBF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A1643-0129-44F6-BAD0-A2A771F73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B386-0720-4E3F-B673-78668E1E2913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8C9EF-E69E-49EF-9E27-587EDE638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B8A9A-51C4-4711-940A-35815273003F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9C45-8303-47C8-A73E-99BBBC058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D9A1D2-3839-421E-AD59-416BC60554EC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543721-8DBB-4B31-A4E2-9B6AC4ED3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4" descr="C:\Documents and Settings\Ольга\Рабочий стол\rast3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4" descr="C:\Documents and Settings\Ольга\Рабочий стол\rast3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2928938"/>
            <a:ext cx="9144000" cy="296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4" descr="C:\Documents and Settings\Ольга\Рабочий стол\rast3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857875"/>
            <a:ext cx="9144000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5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28688" y="0"/>
            <a:ext cx="2466975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6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57563" y="0"/>
            <a:ext cx="2466975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7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86438" y="0"/>
            <a:ext cx="2466975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8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15313" y="0"/>
            <a:ext cx="2466975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9" descr="C:\Documents and Settings\Ольга\Рабочий стол\ugol28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500063" y="-571500"/>
            <a:ext cx="3429001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0" descr="C:\Documents and Settings\Ольга\Рабочий стол\ugol28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72375" y="5286375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9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25" y="1071563"/>
            <a:ext cx="8143875" cy="6143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Повторительно-обобщающий урок в 11 классе / 2 часа/</a:t>
            </a:r>
            <a:br>
              <a:rPr lang="ru-RU" sz="4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Фонетика. Орфоэпия.</a:t>
            </a:r>
            <a:br>
              <a:rPr lang="ru-RU" sz="4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Орфоэпические нормы современного русского языка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урок  разработала и провела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Самофаловская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Науменко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Людмила Ивановна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75" y="1285875"/>
            <a:ext cx="3286125" cy="5410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каком слове при произношении происходит оглушение согласного звука?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размять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входить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сгрести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вложить</a:t>
            </a: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4643438" y="1000125"/>
            <a:ext cx="450056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В этом задании речь идет о звонком согласном звуке, т.к.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оглушить глухой звук невозможно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Звонкие согласные оглушаются в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абсолютном конце слова или перед глухим согласным.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Слабой позиции в конце слов нет, значит, ищем стык звонкого и глухого согласных. </a:t>
            </a:r>
            <a:r>
              <a:rPr lang="ru-RU" sz="24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Ни в первом, ни в четвертом вариантах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такого стыка нет. В </a:t>
            </a:r>
            <a:r>
              <a:rPr lang="ru-RU" sz="24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третьем случае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наблюдаем озвончение глухого согласного — [зг]рести.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Остается второй вариант: буква «в» перед глухим [х] обозначает [ф]. Правильный ответ —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071563" y="1071563"/>
            <a:ext cx="8072437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ОСОБЕННОСТИ РУССКОГО УДАРЕНИЯ И ЕГО РОЛЬ В РУССКОМ ЯЗЫКЕ.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400" u="sng">
                <a:latin typeface="Times New Roman" pitchFamily="18" charset="0"/>
                <a:cs typeface="Times New Roman" pitchFamily="18" charset="0"/>
              </a:rPr>
              <a:t>    Среди ударных орфоэпических норм существуют следующие варианты :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*Слово обладает единственно правильным значением (отк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порить, св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кла, кух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нный)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*Слово предполагает 2 равноправных варианта постановки ударения (тв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г, 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вгуст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вский, к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лл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дж)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*Слово наряду с современным ударением допускает устаревшую ударную позицию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 (р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курс – рак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рс)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*Ударение связано с употреблением слова в профессиональной речи ( к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мпас – комп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с, осужд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нный – ос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жденный)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000125" y="1214438"/>
            <a:ext cx="7929563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4400" u="sng">
                <a:latin typeface="Times New Roman" pitchFamily="18" charset="0"/>
                <a:cs typeface="Times New Roman" pitchFamily="18" charset="0"/>
              </a:rPr>
              <a:t>Ударение выполняет в языке смыслоразличительную функцию:</a:t>
            </a:r>
            <a:endParaRPr lang="ru-RU" sz="4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4400" b="1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4400" b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Различает формы разных слов (н</a:t>
            </a:r>
            <a:r>
              <a:rPr lang="ru-RU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шу – нош</a:t>
            </a:r>
            <a:r>
              <a:rPr lang="ru-RU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0" hangingPunct="0"/>
            <a:r>
              <a:rPr lang="ru-RU" sz="4400" b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Различает формы одного слова (сн</a:t>
            </a:r>
            <a:r>
              <a:rPr lang="ru-RU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га – снег</a:t>
            </a:r>
            <a:r>
              <a:rPr lang="ru-RU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000125" y="857250"/>
            <a:ext cx="814387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3200" u="sng">
                <a:latin typeface="Times New Roman" pitchFamily="18" charset="0"/>
                <a:cs typeface="Times New Roman" pitchFamily="18" charset="0"/>
              </a:rPr>
              <a:t>         Изменение места ударения в слове.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3200" b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Типичным является ударение в кратких формах прилагательных и страдательных причастий прошедшего времени.</a:t>
            </a:r>
          </a:p>
          <a:p>
            <a:pPr algn="just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*А также в глаголах прошедшего времени.</a:t>
            </a:r>
          </a:p>
          <a:p>
            <a:pPr algn="just" eaLnBrk="0" hangingPunct="0"/>
            <a:r>
              <a:rPr lang="ru-RU" sz="3200" b="1">
                <a:latin typeface="Times New Roman" pitchFamily="18" charset="0"/>
                <a:cs typeface="Times New Roman" pitchFamily="18" charset="0"/>
              </a:rPr>
              <a:t>В этих случаях в женском роде ударение падает на окончание, а в мужском, среднем роде и во множественном числе на основу.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32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Начат</a:t>
            </a:r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, н</a:t>
            </a:r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чат, н</a:t>
            </a:r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чало, н</a:t>
            </a:r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чаты.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3200" b="1">
                <a:latin typeface="Times New Roman" pitchFamily="18" charset="0"/>
                <a:cs typeface="Times New Roman" pitchFamily="18" charset="0"/>
              </a:rPr>
              <a:t>Понял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, п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нял, п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няло, п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няли.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143000" y="1071563"/>
            <a:ext cx="8001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    *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В современном русском языке среди кратких прилагательных активно проявляется тенденция  к постановке ударения в женском роде на основу, в результате чего появляются варианты: </a:t>
            </a:r>
          </a:p>
          <a:p>
            <a:r>
              <a:rPr lang="ru-RU" sz="4400">
                <a:latin typeface="Times New Roman" pitchFamily="18" charset="0"/>
                <a:cs typeface="Times New Roman" pitchFamily="18" charset="0"/>
              </a:rPr>
              <a:t>вл</a:t>
            </a:r>
            <a:r>
              <a:rPr lang="ru-RU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стный – вл</a:t>
            </a:r>
            <a:r>
              <a:rPr lang="ru-RU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стна- вл</a:t>
            </a:r>
            <a:r>
              <a:rPr lang="ru-RU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стны.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75" y="928688"/>
            <a:ext cx="7286625" cy="5000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Тренировочные упражнения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1285875"/>
            <a:ext cx="8129587" cy="5072063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2.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Словарно-орфоэпическая работа.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Используя карточку –справочник  «особенности русского ударения» и при затруднении орфоэпические словари, расставьте в словах ударение. Какие звуки обозначают выделенные буквы?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группа  (средний уровень)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кватный, антит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за, аф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ра, камбала, маркетинг, м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неджм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нт, мизерный, р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ри, пустячный, феном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группа (низкий уровень)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Статуя, факсимиле, форзац, украинцы, сосредоточение, пломбированный, дремота, облегчил, цыган, включит.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00250" y="714375"/>
            <a:ext cx="7715250" cy="12858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Тренировочные упражнения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071688"/>
            <a:ext cx="8772525" cy="4286250"/>
          </a:xfrm>
        </p:spPr>
        <p:txBody>
          <a:bodyPr/>
          <a:lstStyle/>
          <a:p>
            <a:pPr algn="just"/>
            <a:r>
              <a:rPr lang="ru-RU" sz="28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3.</a:t>
            </a:r>
          </a:p>
          <a:p>
            <a:pPr algn="just"/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Подберите к данным словам  омографы, расставьте ударение, составьте с полученными парами слов словосочетания, учитывая  лексическое значение. </a:t>
            </a:r>
          </a:p>
          <a:p>
            <a:pPr algn="just"/>
            <a:r>
              <a:rPr lang="ru-RU" sz="4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Атлас, броня, пасти, замок, ледник, характерный</a:t>
            </a:r>
            <a:r>
              <a:rPr 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25" y="642938"/>
            <a:ext cx="6886575" cy="9286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Тренировочные упражнения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63" y="1571625"/>
            <a:ext cx="7429500" cy="4929188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Говорите правильно по-русски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1группа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Составить с данными словами рассказ « А у нас сегодня гости!»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группа.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 дикторов центрального телевидения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88"/>
            <a:ext cx="7772400" cy="9286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урока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88"/>
            <a:ext cx="7343775" cy="35671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Индивидуальное задание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Проблемный вопрос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Нужно ли изучать фонетику и орфоэпию?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Докажите свою точку зрения в публицистическом стиле, опираясь на мнения ученых и писателей.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1143000" y="1000125"/>
            <a:ext cx="7500938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 i="1">
                <a:latin typeface="Times New Roman" pitchFamily="18" charset="0"/>
                <a:cs typeface="Times New Roman" pitchFamily="18" charset="0"/>
              </a:rPr>
              <a:t>       * </a:t>
            </a:r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Произвол в произношении почти так же недопустим, как анархия в письме. Отклонения от литературного произношения почти так же мешают языковому общению, как и неграмотное письмо.</a:t>
            </a:r>
          </a:p>
          <a:p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Р.И.Аванесов</a:t>
            </a:r>
          </a:p>
          <a:p>
            <a:r>
              <a:rPr lang="ru-RU" sz="2800" i="1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8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1071563" y="4071938"/>
            <a:ext cx="74295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i="1">
                <a:latin typeface="Calibri" pitchFamily="34" charset="0"/>
                <a:cs typeface="Times New Roman" pitchFamily="18" charset="0"/>
              </a:rPr>
              <a:t>        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i="1">
                <a:latin typeface="Calibri" pitchFamily="34" charset="0"/>
                <a:cs typeface="Times New Roman" pitchFamily="18" charset="0"/>
              </a:rPr>
              <a:t>  </a:t>
            </a:r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 помощи звуков речи, музыки слов, великий Пушкин достигает в своих сказках предельной выразительности: в его стихах много значат не только каждое слово, но и каждый звук, каждый гласный и согласный.</a:t>
            </a:r>
          </a:p>
          <a:p>
            <a:pPr algn="just" eaLnBrk="0" hangingPunct="0"/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С.Я.Маршак</a:t>
            </a:r>
          </a:p>
          <a:p>
            <a:pPr algn="just" eaLnBrk="0" hangingPunct="0"/>
            <a:endParaRPr lang="ru-RU" sz="2800" b="1" i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88" y="1643063"/>
            <a:ext cx="8001000" cy="59293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i="1" dirty="0" smtClean="0"/>
              <a:t>*обобщить и систематизировать знания учащихся о фонетике и орфоэпии как разделах лингвистики, о системе гласных и согласных звуков русского языка, о способах их обозначения на письме, показать соотношение  звукового и буквенного (орфографического) облика слова; повторить основные правила произношения гласных и согласных звуков, нормы ударения в современном русском языке.</a:t>
            </a:r>
            <a:br>
              <a:rPr lang="ru-RU" sz="1800" i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*совершенствовать умения находить в слове  основные звуковые процессы ,  производить фонетический разбор слова и транскрибировать слово; оценивать свою и чужую речь с точки зрения соблюдения орфоэпических норм современного русского языка; совершенствовать навыки работы с различными видами словарей и учить извлекать необходимую информацию из справочной литературы и современных  источников информации.</a:t>
            </a:r>
            <a:br>
              <a:rPr lang="ru-RU" sz="1800" i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* воспитывать в детях чувство любви к русскому языку, чувство глубокой ответственности за чистоту и правильность русской речи.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428750" y="928688"/>
            <a:ext cx="8501063" cy="642937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63" y="928688"/>
            <a:ext cx="7715250" cy="857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Дифференцированное домашнее   задание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28688" y="2071688"/>
            <a:ext cx="8001000" cy="39290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Самостоятельный  выбор  уровня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Низкий уровень 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*Ответить на вопросы  в учебнике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стр. 10-11           , упр. 8.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уровень: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*Составить текст призыва изучать фонетику и орфоэпию в виде рассуждения, приводя аргументы в формате ЕГЭ(100 слов).</a:t>
            </a:r>
          </a:p>
          <a:p>
            <a:pPr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ru-RU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1714500" y="928688"/>
            <a:ext cx="7000875" cy="627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984807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Сегодня на уроке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1714500" y="2071688"/>
            <a:ext cx="5000625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7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E46C0A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я научился...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2286000" y="3071813"/>
            <a:ext cx="4357688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E46C0A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я постарался...</a:t>
            </a:r>
          </a:p>
        </p:txBody>
      </p:sp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2857500" y="3857625"/>
            <a:ext cx="52863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E46C0A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мне понравилось...</a:t>
            </a: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3214688" y="4572000"/>
            <a:ext cx="4572000" cy="539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06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E46C0A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мне было трудно...</a:t>
            </a: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3500430" y="5286388"/>
            <a:ext cx="4643470" cy="7143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мне было интересно…</a:t>
            </a:r>
            <a:endParaRPr lang="ru-RU" sz="36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animBg="1"/>
      <p:bldP spid="21508" grpId="0" animBg="1"/>
      <p:bldP spid="21509" grpId="0" animBg="1"/>
      <p:bldP spid="215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85875" y="1071563"/>
            <a:ext cx="7858125" cy="9286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Информационные источники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28688" y="2286000"/>
            <a:ext cx="8786812" cy="4214813"/>
          </a:xfrm>
        </p:spPr>
        <p:txBody>
          <a:bodyPr/>
          <a:lstStyle/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А.Г.Нарушевич 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«Методика подготовки к ЕГЭ по русскому языку»</a:t>
            </a:r>
          </a:p>
          <a:p>
            <a:pPr algn="just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Г.Т.Егораева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: материалы издательства «Экзамен»</a:t>
            </a:r>
          </a:p>
          <a:p>
            <a:pPr algn="just"/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50" y="857250"/>
            <a:ext cx="7786688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 b="1" i="1" u="sng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          Оборудование и учебные пособия к уроку:</a:t>
            </a:r>
            <a:endParaRPr lang="ru-RU" sz="2800" b="1">
              <a:solidFill>
                <a:srgbClr val="984807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800" b="1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Таблица «Гласные и согласные звуки русского языка».</a:t>
            </a:r>
          </a:p>
          <a:p>
            <a:pPr eaLnBrk="0" hangingPunct="0">
              <a:buFontTx/>
              <a:buChar char="•"/>
            </a:pPr>
            <a:r>
              <a:rPr lang="ru-RU" sz="2800" b="1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Задания демонстрационных вариантов ЕГЭ-2013.</a:t>
            </a:r>
          </a:p>
          <a:p>
            <a:pPr eaLnBrk="0" hangingPunct="0">
              <a:buFontTx/>
              <a:buChar char="•"/>
            </a:pPr>
            <a:r>
              <a:rPr lang="ru-RU" sz="2800" b="1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У каждого учащегося на столе карточка-справочник « Особенности русского ударения и его роль в русском языке».</a:t>
            </a:r>
          </a:p>
          <a:p>
            <a:pPr eaLnBrk="0" hangingPunct="0">
              <a:buFontTx/>
              <a:buChar char="•"/>
            </a:pPr>
            <a:r>
              <a:rPr lang="ru-RU" sz="2800" b="1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Раздаточный материал для индивидуальной и групповой работы.</a:t>
            </a:r>
          </a:p>
          <a:p>
            <a:pPr eaLnBrk="0" hangingPunct="0">
              <a:buFontTx/>
              <a:buChar char="•"/>
            </a:pPr>
            <a:r>
              <a:rPr lang="ru-RU" sz="2800" b="1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Орфоэпические и толковые словари.</a:t>
            </a:r>
          </a:p>
          <a:p>
            <a:pPr eaLnBrk="0" hangingPunct="0">
              <a:buFontTx/>
              <a:buChar char="•"/>
            </a:pPr>
            <a:r>
              <a:rPr lang="ru-RU" sz="2800" b="1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Магнитофон и звукозапись к конкурсу дикторов.</a:t>
            </a:r>
          </a:p>
          <a:p>
            <a:pPr eaLnBrk="0" hangingPunct="0">
              <a:buFontTx/>
              <a:buChar char="•"/>
            </a:pPr>
            <a:r>
              <a:rPr lang="ru-RU" sz="2800" b="1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Мультимедийная презентация</a:t>
            </a:r>
          </a:p>
          <a:p>
            <a:pPr eaLnBrk="0" hangingPunct="0"/>
            <a:r>
              <a:rPr lang="ru-RU" sz="2800" b="1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1600" u="sng">
                <a:latin typeface="Calibri" pitchFamily="34" charset="0"/>
                <a:cs typeface="Times New Roman" pitchFamily="18" charset="0"/>
              </a:rPr>
              <a:t>ЭПИГРАФ К УРОКУ:</a:t>
            </a:r>
            <a:endParaRPr lang="ru-RU" sz="900"/>
          </a:p>
          <a:p>
            <a:pPr eaLnBrk="0" hangingPunct="0"/>
            <a:r>
              <a:rPr lang="ru-RU" sz="1600" i="1">
                <a:latin typeface="Calibri" pitchFamily="34" charset="0"/>
                <a:cs typeface="Times New Roman" pitchFamily="18" charset="0"/>
              </a:rPr>
              <a:t>…Язык имеет свои краски, то есть звуки. Он ими воображению нашему может весьма часто рисовать или живописать предметы… </a:t>
            </a:r>
            <a:endParaRPr lang="ru-RU" sz="900"/>
          </a:p>
          <a:p>
            <a:pPr eaLnBrk="0" hangingPunct="0"/>
            <a:r>
              <a:rPr lang="ru-RU" sz="1600" i="1">
                <a:latin typeface="Calibri" pitchFamily="34" charset="0"/>
                <a:cs typeface="Times New Roman" pitchFamily="18" charset="0"/>
              </a:rPr>
              <a:t>                                                                  Бестужев- Марлинский.</a:t>
            </a:r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000125" y="1143000"/>
            <a:ext cx="814387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4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u="sng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ЭПИГРАФ К УРОКУ:</a:t>
            </a:r>
            <a:endParaRPr lang="ru-RU" sz="44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4400" b="1" i="1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…Язык имеет свои краски, то есть звуки. Он ими воображению нашему может весьма часто рисовать или живописать предметы… </a:t>
            </a:r>
            <a:endParaRPr lang="ru-RU" sz="4400" b="1">
              <a:solidFill>
                <a:srgbClr val="E46C0A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4400" b="1" i="1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44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Бестужев -Марлинский.</a:t>
            </a:r>
            <a:endParaRPr lang="ru-RU" sz="44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28688" y="1071563"/>
            <a:ext cx="91440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800" b="1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ФОНЕТИЧЕСКАЯ РАЗМИНКА</a:t>
            </a: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214438" y="785813"/>
            <a:ext cx="7929562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>
                <a:latin typeface="Calibri" pitchFamily="34" charset="0"/>
                <a:cs typeface="Times New Roman" pitchFamily="18" charset="0"/>
              </a:rPr>
              <a:t> </a:t>
            </a:r>
            <a:endParaRPr lang="ru-RU" sz="900"/>
          </a:p>
          <a:p>
            <a:pPr eaLnBrk="0" hangingPunct="0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400" b="1" u="sng">
                <a:latin typeface="Times New Roman" pitchFamily="18" charset="0"/>
                <a:cs typeface="Times New Roman" pitchFamily="18" charset="0"/>
              </a:rPr>
              <a:t>1 группа</a:t>
            </a:r>
          </a:p>
          <a:p>
            <a:pPr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* Что является предметом изучения фонетики и орфоэпии?</a:t>
            </a:r>
          </a:p>
          <a:p>
            <a:pPr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*В чем состоит отличие между буквами и звуками?</a:t>
            </a:r>
          </a:p>
          <a:p>
            <a:pPr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*На какие группы делятся звуки речи? Чем они отличаются друг от друга?</a:t>
            </a:r>
          </a:p>
          <a:p>
            <a:pPr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*Что называется слогом?</a:t>
            </a:r>
          </a:p>
          <a:p>
            <a:pPr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*Сколько звуков в русском языке?</a:t>
            </a:r>
          </a:p>
          <a:p>
            <a:pPr eaLnBrk="0" hangingPunct="0"/>
            <a:r>
              <a:rPr lang="ru-RU" sz="16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Опираясь на таблицу «Гласные и согласные звуки русского языка», которая демонстрируется  в классе, ребята работают следующим образом:</a:t>
            </a:r>
            <a:endParaRPr lang="ru-RU" sz="2000"/>
          </a:p>
          <a:p>
            <a:pPr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к  доске вызывается уч-ся 1 группы, учащиеся этой группы задают ему подготовленный дома вопрос. Если отвечающий не дает верного ответа, то на поставленный вопрос отвечает тот, кто его задавал.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1714500" y="357188"/>
            <a:ext cx="7715250" cy="19288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Согласные звуки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3311" name="Group 303"/>
          <p:cNvGraphicFramePr>
            <a:graphicFrameLocks noGrp="1"/>
          </p:cNvGraphicFramePr>
          <p:nvPr>
            <p:ph type="tbl" idx="1"/>
          </p:nvPr>
        </p:nvGraphicFramePr>
        <p:xfrm>
          <a:off x="928688" y="2357438"/>
          <a:ext cx="8215366" cy="5147439"/>
        </p:xfrm>
        <a:graphic>
          <a:graphicData uri="http://schemas.openxmlformats.org/drawingml/2006/table">
            <a:tbl>
              <a:tblPr/>
              <a:tblGrid>
                <a:gridCol w="1064956"/>
                <a:gridCol w="380341"/>
                <a:gridCol w="380341"/>
                <a:gridCol w="380341"/>
                <a:gridCol w="456410"/>
                <a:gridCol w="456410"/>
                <a:gridCol w="475427"/>
                <a:gridCol w="513460"/>
                <a:gridCol w="513460"/>
                <a:gridCol w="513460"/>
                <a:gridCol w="513460"/>
                <a:gridCol w="513460"/>
                <a:gridCol w="513460"/>
                <a:gridCol w="513460"/>
                <a:gridCol w="513460"/>
                <a:gridCol w="513460"/>
              </a:tblGrid>
              <a:tr h="909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Звон-кие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Глу-хие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ф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5200">
                <a:tc gridSpan="16"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pitchFamily="66" charset="0"/>
                        </a:rPr>
                        <a:t>Легко запомнить: эти фразы содержат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«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СТ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ё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ПК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Х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Ч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е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Ш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ь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Щ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е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Ц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? – 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Ф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у!» - 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pitchFamily="66" charset="0"/>
                        </a:rPr>
                        <a:t>все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ru-RU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глухие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pitchFamily="66" charset="0"/>
                        </a:rPr>
                        <a:t>согласные.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5200">
                <a:tc gridSpan="16"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 «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У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</a:rPr>
                        <a:t>МН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ая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</a:rPr>
                        <a:t>Г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</a:rPr>
                        <a:t>Л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</a:rPr>
                        <a:t>В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</a:rPr>
                        <a:t>Р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</a:rPr>
                        <a:t>ЗБ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иРа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</a:rPr>
                        <a:t>Й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Бо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</a:rPr>
                        <a:t>Ж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ьи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</a:rPr>
                        <a:t>Д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еЛа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!» - 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pitchFamily="66" charset="0"/>
                        </a:rPr>
                        <a:t>все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ru-RU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</a:rPr>
                        <a:t>звонкие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pitchFamily="66" charset="0"/>
                        </a:rPr>
                        <a:t>согласные.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1571625" y="642938"/>
            <a:ext cx="7115175" cy="1071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 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Обратите внимание!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xfrm>
            <a:off x="1071563" y="1928813"/>
            <a:ext cx="8072437" cy="4929187"/>
          </a:xfrm>
          <a:solidFill>
            <a:srgbClr val="FFFF99"/>
          </a:solidFill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dirty="0" smtClean="0">
                <a:latin typeface="Arial Black" pitchFamily="34" charset="0"/>
                <a:sym typeface="Symbol" pitchFamily="18" charset="2"/>
              </a:rPr>
              <a:t></a:t>
            </a:r>
            <a:r>
              <a:rPr lang="ru-RU" sz="2800" b="1" dirty="0" smtClean="0">
                <a:latin typeface="Arial Black" pitchFamily="34" charset="0"/>
              </a:rPr>
              <a:t>	</a:t>
            </a:r>
            <a:r>
              <a:rPr lang="ru-RU" sz="1800" dirty="0" smtClean="0">
                <a:latin typeface="Arial Black" pitchFamily="34" charset="0"/>
              </a:rPr>
              <a:t>Перед </a:t>
            </a:r>
            <a: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  <a:t>звонкими</a:t>
            </a:r>
            <a:r>
              <a:rPr lang="ru-RU" sz="1800" dirty="0" smtClean="0">
                <a:latin typeface="Arial Black" pitchFamily="34" charset="0"/>
              </a:rPr>
              <a:t> согласными </a:t>
            </a:r>
            <a:r>
              <a:rPr lang="ru-RU" sz="1800" dirty="0" smtClean="0">
                <a:solidFill>
                  <a:schemeClr val="hlink"/>
                </a:solidFill>
                <a:latin typeface="Arial Black" pitchFamily="34" charset="0"/>
              </a:rPr>
              <a:t>глухие озвончаются</a:t>
            </a:r>
            <a:r>
              <a:rPr lang="ru-RU" sz="1800" dirty="0" smtClean="0">
                <a:latin typeface="Arial Black" pitchFamily="34" charset="0"/>
              </a:rPr>
              <a:t>: </a:t>
            </a:r>
            <a:r>
              <a:rPr lang="ru-RU" sz="1800" b="1" i="1" u="sng" dirty="0" smtClean="0">
                <a:latin typeface="Arial Black" pitchFamily="34" charset="0"/>
              </a:rPr>
              <a:t>с</a:t>
            </a:r>
            <a:r>
              <a:rPr lang="ru-RU" sz="1800" i="1" dirty="0" smtClean="0">
                <a:latin typeface="Arial Black" pitchFamily="34" charset="0"/>
              </a:rPr>
              <a:t>бить </a:t>
            </a:r>
            <a:r>
              <a:rPr lang="ru-RU" sz="1800" dirty="0" smtClean="0">
                <a:latin typeface="Arial Black" pitchFamily="34" charset="0"/>
              </a:rPr>
              <a:t>— </a:t>
            </a:r>
            <a:r>
              <a:rPr lang="ru-RU" sz="1800" b="1" dirty="0" smtClean="0">
                <a:latin typeface="Arial Black" pitchFamily="34" charset="0"/>
              </a:rPr>
              <a:t>[</a:t>
            </a:r>
            <a:r>
              <a:rPr lang="ru-RU" sz="1800" b="1" dirty="0" err="1" smtClean="0">
                <a:solidFill>
                  <a:srgbClr val="FF0000"/>
                </a:solidFill>
                <a:latin typeface="Arial Black" pitchFamily="34" charset="0"/>
              </a:rPr>
              <a:t>з</a:t>
            </a:r>
            <a:r>
              <a:rPr lang="ru-RU" sz="1800" b="1" dirty="0" smtClean="0">
                <a:latin typeface="Arial Black" pitchFamily="34" charset="0"/>
              </a:rPr>
              <a:t>]</a:t>
            </a:r>
            <a:r>
              <a:rPr lang="ru-RU" sz="1800" i="1" dirty="0" smtClean="0">
                <a:latin typeface="Arial Black" pitchFamily="34" charset="0"/>
              </a:rPr>
              <a:t>бить</a:t>
            </a:r>
            <a:r>
              <a:rPr lang="ru-RU" sz="1800" dirty="0" smtClean="0">
                <a:latin typeface="Arial Black" pitchFamily="34" charset="0"/>
              </a:rPr>
              <a:t>;</a:t>
            </a:r>
            <a:r>
              <a:rPr lang="ru-RU" sz="1800" b="1" dirty="0" smtClean="0">
                <a:latin typeface="Arial Black" pitchFamily="34" charset="0"/>
              </a:rPr>
              <a:t> </a:t>
            </a:r>
            <a:r>
              <a:rPr lang="ru-RU" sz="1800" i="1" dirty="0" smtClean="0">
                <a:latin typeface="Arial Black" pitchFamily="34" charset="0"/>
              </a:rPr>
              <a:t>экзамен - э</a:t>
            </a:r>
            <a:r>
              <a:rPr lang="ru-RU" sz="1800" b="1" dirty="0" smtClean="0">
                <a:latin typeface="Arial Black" pitchFamily="34" charset="0"/>
              </a:rPr>
              <a:t>[</a:t>
            </a: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</a:rPr>
              <a:t>г</a:t>
            </a:r>
            <a:r>
              <a:rPr lang="ru-RU" sz="1800" b="1" dirty="0" smtClean="0">
                <a:latin typeface="Arial Black" pitchFamily="34" charset="0"/>
              </a:rPr>
              <a:t>]</a:t>
            </a:r>
            <a:r>
              <a:rPr lang="ru-RU" sz="1800" i="1" dirty="0" smtClean="0">
                <a:latin typeface="Arial Black" pitchFamily="34" charset="0"/>
              </a:rPr>
              <a:t>замен.</a:t>
            </a:r>
            <a:endParaRPr lang="ru-RU" sz="1800" b="1" dirty="0" smtClean="0">
              <a:latin typeface="Arial Black" pitchFamily="34" charset="0"/>
              <a:sym typeface="Symbol" pitchFamily="18" charset="2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 smtClean="0">
                <a:latin typeface="Arial Black" pitchFamily="34" charset="0"/>
                <a:sym typeface="Symbol" pitchFamily="18" charset="2"/>
              </a:rPr>
              <a:t></a:t>
            </a:r>
            <a:r>
              <a:rPr lang="ru-RU" sz="1800" b="1" dirty="0" smtClean="0">
                <a:latin typeface="Arial Black" pitchFamily="34" charset="0"/>
              </a:rPr>
              <a:t>	</a:t>
            </a:r>
            <a:r>
              <a:rPr lang="ru-RU" sz="1800" dirty="0" smtClean="0">
                <a:latin typeface="Arial Black" pitchFamily="34" charset="0"/>
              </a:rPr>
              <a:t>Перед </a:t>
            </a:r>
            <a: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  <a:t>глухими</a:t>
            </a:r>
            <a:r>
              <a:rPr lang="ru-RU" sz="1800" dirty="0" smtClean="0">
                <a:latin typeface="Arial Black" pitchFamily="34" charset="0"/>
              </a:rPr>
              <a:t> согласными </a:t>
            </a:r>
            <a:r>
              <a:rPr lang="ru-RU" sz="1800" dirty="0" smtClean="0">
                <a:solidFill>
                  <a:srgbClr val="006600"/>
                </a:solidFill>
                <a:latin typeface="Arial Black" pitchFamily="34" charset="0"/>
              </a:rPr>
              <a:t>звонкие оглушаются</a:t>
            </a:r>
            <a:r>
              <a:rPr lang="ru-RU" sz="1800" i="1" dirty="0" smtClean="0">
                <a:latin typeface="Arial Black" pitchFamily="34" charset="0"/>
              </a:rPr>
              <a:t>: </a:t>
            </a:r>
            <a:r>
              <a:rPr lang="ru-RU" sz="1800" i="1" u="sng" dirty="0" smtClean="0">
                <a:latin typeface="Arial Black" pitchFamily="34" charset="0"/>
              </a:rPr>
              <a:t>в</a:t>
            </a:r>
            <a:r>
              <a:rPr lang="ru-RU" sz="1800" i="1" dirty="0" smtClean="0">
                <a:latin typeface="Arial Black" pitchFamily="34" charset="0"/>
              </a:rPr>
              <a:t>сходы </a:t>
            </a:r>
            <a:r>
              <a:rPr lang="ru-RU" sz="1800" dirty="0" smtClean="0">
                <a:latin typeface="Arial Black" pitchFamily="34" charset="0"/>
              </a:rPr>
              <a:t>— </a:t>
            </a:r>
            <a:r>
              <a:rPr lang="ru-RU" sz="1800" b="1" dirty="0" smtClean="0">
                <a:latin typeface="Arial Black" pitchFamily="34" charset="0"/>
              </a:rPr>
              <a:t>[</a:t>
            </a:r>
            <a:r>
              <a:rPr lang="ru-RU" sz="1800" dirty="0" err="1" smtClean="0">
                <a:solidFill>
                  <a:srgbClr val="FF0000"/>
                </a:solidFill>
                <a:latin typeface="Arial Black" pitchFamily="34" charset="0"/>
              </a:rPr>
              <a:t>ф</a:t>
            </a:r>
            <a:r>
              <a:rPr lang="ru-RU" sz="1800" dirty="0" smtClean="0">
                <a:latin typeface="Arial Black" pitchFamily="34" charset="0"/>
              </a:rPr>
              <a:t>]</a:t>
            </a:r>
            <a:r>
              <a:rPr lang="ru-RU" sz="1800" i="1" dirty="0" smtClean="0">
                <a:latin typeface="Arial Black" pitchFamily="34" charset="0"/>
              </a:rPr>
              <a:t>сходы; по</a:t>
            </a:r>
            <a:r>
              <a:rPr lang="ru-RU" sz="1800" b="1" i="1" u="sng" dirty="0" smtClean="0">
                <a:latin typeface="Arial Black" pitchFamily="34" charset="0"/>
              </a:rPr>
              <a:t>д</a:t>
            </a:r>
            <a:r>
              <a:rPr lang="ru-RU" sz="1800" i="1" dirty="0" smtClean="0">
                <a:latin typeface="Arial Black" pitchFamily="34" charset="0"/>
              </a:rPr>
              <a:t>ходить - по</a:t>
            </a:r>
            <a:r>
              <a:rPr lang="ru-RU" sz="1800" b="1" dirty="0" smtClean="0">
                <a:latin typeface="Arial Black" pitchFamily="34" charset="0"/>
              </a:rPr>
              <a:t>[</a:t>
            </a: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</a:rPr>
              <a:t>т</a:t>
            </a:r>
            <a:r>
              <a:rPr lang="ru-RU" sz="1800" b="1" dirty="0" smtClean="0">
                <a:latin typeface="Arial Black" pitchFamily="34" charset="0"/>
              </a:rPr>
              <a:t>]</a:t>
            </a:r>
            <a:r>
              <a:rPr lang="ru-RU" sz="1800" i="1" dirty="0" smtClean="0">
                <a:latin typeface="Arial Black" pitchFamily="34" charset="0"/>
              </a:rPr>
              <a:t>ходить.</a:t>
            </a:r>
            <a:endParaRPr lang="ru-RU" sz="1800" b="1" dirty="0" smtClean="0">
              <a:latin typeface="Arial Black" pitchFamily="34" charset="0"/>
              <a:sym typeface="Symbol" pitchFamily="18" charset="2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ru-RU" sz="1800" dirty="0" smtClean="0">
                <a:latin typeface="Arial Black" pitchFamily="34" charset="0"/>
              </a:rPr>
              <a:t>Звонкие согласные </a:t>
            </a:r>
            <a:r>
              <a:rPr lang="ru-RU" sz="1800" dirty="0" smtClean="0">
                <a:solidFill>
                  <a:srgbClr val="006600"/>
                </a:solidFill>
                <a:latin typeface="Arial Black" pitchFamily="34" charset="0"/>
              </a:rPr>
              <a:t>оглушаются</a:t>
            </a:r>
            <a:r>
              <a:rPr lang="ru-RU" sz="1800" dirty="0" smtClean="0">
                <a:latin typeface="Arial Black" pitchFamily="34" charset="0"/>
              </a:rPr>
              <a:t> </a:t>
            </a:r>
            <a:r>
              <a:rPr lang="ru-RU" sz="1800" dirty="0" smtClean="0">
                <a:solidFill>
                  <a:srgbClr val="006600"/>
                </a:solidFill>
                <a:latin typeface="Arial Black" pitchFamily="34" charset="0"/>
              </a:rPr>
              <a:t>в конце слов</a:t>
            </a:r>
            <a:r>
              <a:rPr lang="ru-RU" sz="1800" dirty="0" smtClean="0">
                <a:latin typeface="Arial Black" pitchFamily="34" charset="0"/>
              </a:rPr>
              <a:t>: </a:t>
            </a:r>
            <a:r>
              <a:rPr lang="ru-RU" sz="1800" i="1" dirty="0" smtClean="0">
                <a:latin typeface="Arial Black" pitchFamily="34" charset="0"/>
              </a:rPr>
              <a:t>вездеход — </a:t>
            </a:r>
            <a:r>
              <a:rPr lang="ru-RU" sz="1800" i="1" dirty="0" err="1" smtClean="0">
                <a:latin typeface="Arial Black" pitchFamily="34" charset="0"/>
              </a:rPr>
              <a:t>вездехо</a:t>
            </a:r>
            <a:r>
              <a:rPr lang="ru-RU" sz="1800" dirty="0" smtClean="0">
                <a:latin typeface="Arial Black" pitchFamily="34" charset="0"/>
              </a:rPr>
              <a:t>[</a:t>
            </a:r>
            <a: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  <a:t>т</a:t>
            </a:r>
            <a:r>
              <a:rPr lang="ru-RU" sz="1800" dirty="0" smtClean="0">
                <a:latin typeface="Arial Black" pitchFamily="34" charset="0"/>
              </a:rPr>
              <a:t>], </a:t>
            </a:r>
            <a:r>
              <a:rPr lang="ru-RU" sz="1800" i="1" dirty="0" smtClean="0">
                <a:latin typeface="Arial Black" pitchFamily="34" charset="0"/>
              </a:rPr>
              <a:t>рассказ — </a:t>
            </a:r>
            <a:r>
              <a:rPr lang="ru-RU" sz="1800" i="1" dirty="0" err="1" smtClean="0">
                <a:latin typeface="Arial Black" pitchFamily="34" charset="0"/>
              </a:rPr>
              <a:t>расска</a:t>
            </a:r>
            <a:r>
              <a:rPr lang="ru-RU" sz="1800" dirty="0" smtClean="0">
                <a:latin typeface="Arial Black" pitchFamily="34" charset="0"/>
              </a:rPr>
              <a:t>[</a:t>
            </a:r>
            <a: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  <a:t>с</a:t>
            </a:r>
            <a:r>
              <a:rPr lang="ru-RU" sz="1800" dirty="0" smtClean="0">
                <a:latin typeface="Arial Black" pitchFamily="34" charset="0"/>
              </a:rPr>
              <a:t>].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u="sng" dirty="0" smtClean="0">
                <a:solidFill>
                  <a:srgbClr val="FF0000"/>
                </a:solidFill>
              </a:rPr>
              <a:t>Помните это, когда будете выполнять следующие задания: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В каком слове при произношении происходит озвончение согласного звука?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В каком слове при произношении происходит оглушение согласного звука?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В каком слове все согласные глухие?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В каком слове все согласные звонкие?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В каком слове произносится звук [</a:t>
            </a:r>
            <a:r>
              <a:rPr lang="ru-RU" sz="2400" i="1" dirty="0" smtClean="0"/>
              <a:t>указан</a:t>
            </a:r>
            <a:r>
              <a:rPr lang="ru-RU" sz="2400" dirty="0" smtClean="0"/>
              <a:t>]?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1571625" y="642938"/>
            <a:ext cx="7115175" cy="774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Обратите внимание!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1071563" y="1857375"/>
            <a:ext cx="8072437" cy="5000625"/>
          </a:xfrm>
          <a:solidFill>
            <a:srgbClr val="FFCCFF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400" smtClean="0"/>
              <a:t>	</a:t>
            </a:r>
            <a:r>
              <a:rPr lang="ru-RU" sz="1800" smtClean="0">
                <a:latin typeface="Arial Black" pitchFamily="34" charset="0"/>
              </a:rPr>
              <a:t>Буквы </a:t>
            </a:r>
            <a:r>
              <a:rPr lang="ru-RU" sz="1800" smtClean="0">
                <a:solidFill>
                  <a:srgbClr val="000066"/>
                </a:solidFill>
                <a:latin typeface="Arial Black" pitchFamily="34" charset="0"/>
              </a:rPr>
              <a:t>Е, Ё, Ю, Я</a:t>
            </a:r>
            <a:r>
              <a:rPr lang="ru-RU" sz="1800" smtClean="0">
                <a:latin typeface="Arial Black" pitchFamily="34" charset="0"/>
              </a:rPr>
              <a:t> передают звуки </a:t>
            </a:r>
            <a:r>
              <a:rPr lang="ru-RU" sz="1800" smtClean="0">
                <a:solidFill>
                  <a:srgbClr val="000066"/>
                </a:solidFill>
                <a:latin typeface="Arial Black" pitchFamily="34" charset="0"/>
              </a:rPr>
              <a:t>[э], [о], [у],[а],</a:t>
            </a:r>
            <a:r>
              <a:rPr lang="ru-RU" sz="1800" smtClean="0">
                <a:latin typeface="Arial Black" pitchFamily="34" charset="0"/>
              </a:rPr>
              <a:t> если употребляются после мягкого согласного (</a:t>
            </a:r>
            <a:r>
              <a:rPr lang="ru-RU" sz="1800" i="1" smtClean="0">
                <a:latin typeface="Arial Black" pitchFamily="34" charset="0"/>
              </a:rPr>
              <a:t>см. предыдущий слайд</a:t>
            </a:r>
            <a:r>
              <a:rPr lang="ru-RU" sz="1800" smtClean="0">
                <a:latin typeface="Arial Black" pitchFamily="34" charset="0"/>
              </a:rPr>
              <a:t>).</a:t>
            </a:r>
            <a:endParaRPr lang="ru-RU" sz="1800" smtClean="0">
              <a:latin typeface="Arial Black" pitchFamily="34" charset="0"/>
              <a:sym typeface="Symbol" pitchFamily="18" charset="2"/>
            </a:endParaRPr>
          </a:p>
          <a:p>
            <a:pPr>
              <a:lnSpc>
                <a:spcPct val="80000"/>
              </a:lnSpc>
            </a:pPr>
            <a:r>
              <a:rPr lang="ru-RU" sz="1800" smtClean="0">
                <a:latin typeface="Arial Black" pitchFamily="34" charset="0"/>
              </a:rPr>
              <a:t>	</a:t>
            </a:r>
            <a:r>
              <a:rPr lang="ru-RU" sz="1800" smtClean="0">
                <a:solidFill>
                  <a:srgbClr val="FF0000"/>
                </a:solidFill>
                <a:latin typeface="Arial Black" pitchFamily="34" charset="0"/>
              </a:rPr>
              <a:t>Два звука</a:t>
            </a:r>
            <a:r>
              <a:rPr lang="ru-RU" sz="1800" b="1" i="1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1800" smtClean="0">
                <a:solidFill>
                  <a:srgbClr val="FF0000"/>
                </a:solidFill>
                <a:latin typeface="Arial Black" pitchFamily="34" charset="0"/>
              </a:rPr>
              <a:t>эти буквы передают: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FF0000"/>
                </a:solidFill>
                <a:latin typeface="Arial Black" pitchFamily="34" charset="0"/>
              </a:rPr>
              <a:t>В начале слова</a:t>
            </a:r>
            <a:r>
              <a:rPr lang="ru-RU" sz="1800" smtClean="0">
                <a:latin typeface="Arial Black" pitchFamily="34" charset="0"/>
              </a:rPr>
              <a:t>: </a:t>
            </a:r>
            <a:r>
              <a:rPr lang="ru-RU" sz="1800" i="1" smtClean="0">
                <a:latin typeface="Arial Black" pitchFamily="34" charset="0"/>
              </a:rPr>
              <a:t>ест</a:t>
            </a:r>
            <a:r>
              <a:rPr lang="ru-RU" sz="1800" smtClean="0">
                <a:latin typeface="Arial Black" pitchFamily="34" charset="0"/>
              </a:rPr>
              <a:t> — </a:t>
            </a:r>
            <a:r>
              <a:rPr lang="ru-RU" sz="1800" b="1" smtClean="0">
                <a:latin typeface="Arial Black" pitchFamily="34" charset="0"/>
              </a:rPr>
              <a:t>[ </a:t>
            </a:r>
            <a:r>
              <a:rPr lang="ru-RU" sz="1800" b="1" smtClean="0">
                <a:solidFill>
                  <a:srgbClr val="FF0000"/>
                </a:solidFill>
                <a:latin typeface="Arial Black" pitchFamily="34" charset="0"/>
              </a:rPr>
              <a:t>ЙЭ</a:t>
            </a:r>
            <a:r>
              <a:rPr lang="ru-RU" sz="1800" smtClean="0">
                <a:latin typeface="Arial Black" pitchFamily="34" charset="0"/>
              </a:rPr>
              <a:t>ст</a:t>
            </a:r>
            <a:r>
              <a:rPr lang="ru-RU" sz="1800" b="1" smtClean="0">
                <a:latin typeface="Arial Black" pitchFamily="34" charset="0"/>
              </a:rPr>
              <a:t>]; </a:t>
            </a:r>
            <a:r>
              <a:rPr lang="ru-RU" sz="1800" i="1" smtClean="0">
                <a:latin typeface="Arial Black" pitchFamily="34" charset="0"/>
              </a:rPr>
              <a:t>юноша </a:t>
            </a:r>
            <a:r>
              <a:rPr lang="ru-RU" sz="1800" smtClean="0">
                <a:latin typeface="Arial Black" pitchFamily="34" charset="0"/>
              </a:rPr>
              <a:t>— </a:t>
            </a:r>
            <a:r>
              <a:rPr lang="ru-RU" sz="1800" b="1" smtClean="0">
                <a:latin typeface="Arial Black" pitchFamily="34" charset="0"/>
              </a:rPr>
              <a:t>[</a:t>
            </a:r>
            <a:r>
              <a:rPr lang="ru-RU" sz="1800" b="1" smtClean="0">
                <a:solidFill>
                  <a:srgbClr val="FF0000"/>
                </a:solidFill>
                <a:latin typeface="Arial Black" pitchFamily="34" charset="0"/>
              </a:rPr>
              <a:t>ЙУ</a:t>
            </a:r>
            <a:r>
              <a:rPr lang="ru-RU" sz="1800" smtClean="0">
                <a:latin typeface="Arial Black" pitchFamily="34" charset="0"/>
              </a:rPr>
              <a:t>ноша</a:t>
            </a:r>
            <a:r>
              <a:rPr lang="ru-RU" sz="1800" b="1" smtClean="0">
                <a:latin typeface="Arial Black" pitchFamily="34" charset="0"/>
              </a:rPr>
              <a:t>].</a:t>
            </a:r>
            <a:endParaRPr lang="ru-RU" sz="1800" smtClean="0">
              <a:latin typeface="Arial Black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FF0000"/>
                </a:solidFill>
                <a:latin typeface="Arial Black" pitchFamily="34" charset="0"/>
              </a:rPr>
              <a:t>После Ъ и Ь</a:t>
            </a:r>
            <a:r>
              <a:rPr lang="ru-RU" sz="1800" smtClean="0">
                <a:latin typeface="Arial Black" pitchFamily="34" charset="0"/>
              </a:rPr>
              <a:t>: вьюга — </a:t>
            </a:r>
            <a:r>
              <a:rPr lang="ru-RU" sz="1800" b="1" smtClean="0">
                <a:latin typeface="Arial Black" pitchFamily="34" charset="0"/>
              </a:rPr>
              <a:t>[</a:t>
            </a:r>
            <a:r>
              <a:rPr lang="ru-RU" sz="1800" smtClean="0">
                <a:latin typeface="Arial Black" pitchFamily="34" charset="0"/>
              </a:rPr>
              <a:t>в’</a:t>
            </a:r>
            <a:r>
              <a:rPr lang="ru-RU" sz="1800" b="1" smtClean="0">
                <a:solidFill>
                  <a:srgbClr val="FF0000"/>
                </a:solidFill>
                <a:latin typeface="Arial Black" pitchFamily="34" charset="0"/>
              </a:rPr>
              <a:t>ЙУ</a:t>
            </a:r>
            <a:r>
              <a:rPr lang="ru-RU" sz="1800" smtClean="0">
                <a:latin typeface="Arial Black" pitchFamily="34" charset="0"/>
              </a:rPr>
              <a:t>га</a:t>
            </a:r>
            <a:r>
              <a:rPr lang="ru-RU" sz="1800" b="1" smtClean="0">
                <a:latin typeface="Arial Black" pitchFamily="34" charset="0"/>
              </a:rPr>
              <a:t>].</a:t>
            </a:r>
            <a:endParaRPr lang="ru-RU" sz="1800" smtClean="0">
              <a:latin typeface="Arial Black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FF0000"/>
                </a:solidFill>
                <a:latin typeface="Arial Black" pitchFamily="34" charset="0"/>
              </a:rPr>
              <a:t>После гласного звука</a:t>
            </a:r>
            <a:r>
              <a:rPr lang="ru-RU" sz="1800" smtClean="0">
                <a:latin typeface="Arial Black" pitchFamily="34" charset="0"/>
              </a:rPr>
              <a:t>: </a:t>
            </a:r>
            <a:r>
              <a:rPr lang="ru-RU" sz="1800" i="1" smtClean="0">
                <a:latin typeface="Arial Black" pitchFamily="34" charset="0"/>
              </a:rPr>
              <a:t>приехал </a:t>
            </a:r>
            <a:r>
              <a:rPr lang="ru-RU" sz="1800" smtClean="0">
                <a:latin typeface="Arial Black" pitchFamily="34" charset="0"/>
              </a:rPr>
              <a:t>—</a:t>
            </a:r>
            <a:r>
              <a:rPr lang="ru-RU" sz="1800" b="1" smtClean="0">
                <a:latin typeface="Arial Black" pitchFamily="34" charset="0"/>
              </a:rPr>
              <a:t> [</a:t>
            </a:r>
            <a:r>
              <a:rPr lang="ru-RU" sz="1800" smtClean="0">
                <a:latin typeface="Arial Black" pitchFamily="34" charset="0"/>
              </a:rPr>
              <a:t>пр’и</a:t>
            </a:r>
            <a:r>
              <a:rPr lang="ru-RU" sz="1800" b="1" smtClean="0">
                <a:solidFill>
                  <a:srgbClr val="FF0000"/>
                </a:solidFill>
                <a:latin typeface="Arial Black" pitchFamily="34" charset="0"/>
              </a:rPr>
              <a:t>ЙЭ</a:t>
            </a:r>
            <a:r>
              <a:rPr lang="ru-RU" sz="1800" smtClean="0">
                <a:latin typeface="Arial Black" pitchFamily="34" charset="0"/>
              </a:rPr>
              <a:t>хал</a:t>
            </a:r>
            <a:r>
              <a:rPr lang="ru-RU" sz="1800" b="1" smtClean="0">
                <a:latin typeface="Arial Black" pitchFamily="34" charset="0"/>
              </a:rPr>
              <a:t>].</a:t>
            </a:r>
            <a:endParaRPr lang="ru-RU" sz="1800" smtClean="0">
              <a:latin typeface="Arial Black" pitchFamily="34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u="sng" smtClean="0">
                <a:solidFill>
                  <a:srgbClr val="660066"/>
                </a:solidFill>
              </a:rPr>
              <a:t>Учтите это, когда будете выполнять задания: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В каком слове количество букв и звуков совпадает?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В каком слове букв больше, чем звуков?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В каком слове звуков больше, чем букв?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В каком слове (количество указано) звуков?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FF0000"/>
                </a:solidFill>
              </a:rPr>
              <a:t>Не забывайте при этом, что</a:t>
            </a:r>
            <a:r>
              <a:rPr lang="ru-RU" sz="2400" b="1" i="1" smtClean="0">
                <a:solidFill>
                  <a:srgbClr val="FF0000"/>
                </a:solidFill>
              </a:rPr>
              <a:t> </a:t>
            </a:r>
            <a:r>
              <a:rPr lang="ru-RU" sz="2400" b="1" smtClean="0">
                <a:solidFill>
                  <a:srgbClr val="FF0000"/>
                </a:solidFill>
              </a:rPr>
              <a:t>Ъ и Ь звуков речи не обозначают!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313" y="2643188"/>
            <a:ext cx="3000375" cy="3638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каком слове звуков больше, чем букв?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окрестность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яблочный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разъезд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городской</a:t>
            </a:r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4357688" y="1571625"/>
            <a:ext cx="4214812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en-US"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Большее количество звуков в словах могут давать буквы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Е, Ё, Ю, Я, если стоят в начале слова или после гласной.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Такое слово одно — </a:t>
            </a:r>
            <a:r>
              <a:rPr lang="ru-RU" sz="28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яблочный</a:t>
            </a:r>
            <a:r>
              <a:rPr lang="ru-RU"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— 9 звуков, 8 букв.</a:t>
            </a:r>
            <a:r>
              <a:rPr lang="ru-RU" sz="28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i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en-US"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 слове </a:t>
            </a:r>
            <a:r>
              <a:rPr lang="ru-RU" sz="28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разъезд</a:t>
            </a:r>
            <a:r>
              <a:rPr lang="ru-RU"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после Ъ буква Е также дает два звука, но звука не обозначает Ъ, поэтому в этом слове 7 букв и столько же звуков. 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Правильный ответ — 2.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3063" y="714375"/>
            <a:ext cx="8358187" cy="857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Фонетические задачи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2 группа (</a:t>
            </a:r>
            <a:r>
              <a:rPr lang="ru-RU" sz="2000" b="0" i="1" dirty="0" smtClean="0">
                <a:latin typeface="Times New Roman" pitchFamily="18" charset="0"/>
                <a:cs typeface="Times New Roman" pitchFamily="18" charset="0"/>
              </a:rPr>
              <a:t>анализ примеров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42541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0A7039-EA11-4399-A65B-6A189471C6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TS102425414</Template>
  <TotalTime>335</TotalTime>
  <Words>1147</Words>
  <Application>Microsoft Office PowerPoint</Application>
  <PresentationFormat>Экран (4:3)</PresentationFormat>
  <Paragraphs>175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Century Gothic</vt:lpstr>
      <vt:lpstr>Arial</vt:lpstr>
      <vt:lpstr>Calibri</vt:lpstr>
      <vt:lpstr>Times New Roman</vt:lpstr>
      <vt:lpstr>Arial Black</vt:lpstr>
      <vt:lpstr>Comic Sans MS</vt:lpstr>
      <vt:lpstr>Symbol</vt:lpstr>
      <vt:lpstr>TS102425414</vt:lpstr>
      <vt:lpstr>Повторительно-обобщающий урок в 11 классе / 2 часа/ Фонетика. Орфоэпия. Орфоэпические нормы современного русского языка  урок  разработала и провела  учитель русского языка и литературы  МБОУ «Самофаловская сош» Науменко Людмила Ивановна</vt:lpstr>
      <vt:lpstr>*обобщить и систематизировать знания учащихся о фонетике и орфоэпии как разделах лингвистики, о системе гласных и согласных звуков русского языка, о способах их обозначения на письме, показать соотношение  звукового и буквенного (орфографического) облика слова; повторить основные правила произношения гласных и согласных звуков, нормы ударения в современном русском языке.  *совершенствовать умения находить в слове  основные звуковые процессы ,  производить фонетический разбор слова и транскрибировать слово; оценивать свою и чужую речь с точки зрения соблюдения орфоэпических норм современного русского языка; совершенствовать навыки работы с различными видами словарей и учить извлекать необходимую информацию из справочной литературы и современных  источников информации.  * воспитывать в детях чувство любви к русскому языку, чувство глубокой ответственности за чистоту и правильность русской речи. </vt:lpstr>
      <vt:lpstr>Слайд 3</vt:lpstr>
      <vt:lpstr>Слайд 4</vt:lpstr>
      <vt:lpstr>Слайд 5</vt:lpstr>
      <vt:lpstr>Согласные звуки </vt:lpstr>
      <vt:lpstr> Обратите внимание!</vt:lpstr>
      <vt:lpstr>Обратите внимание!</vt:lpstr>
      <vt:lpstr>Фонетические задачи 2 группа (анализ примеров)</vt:lpstr>
      <vt:lpstr>Слайд 10</vt:lpstr>
      <vt:lpstr>Слайд 11</vt:lpstr>
      <vt:lpstr>Слайд 12</vt:lpstr>
      <vt:lpstr>Слайд 13</vt:lpstr>
      <vt:lpstr>Слайд 14</vt:lpstr>
      <vt:lpstr>Тренировочные упражнения</vt:lpstr>
      <vt:lpstr>Тренировочные упражнения</vt:lpstr>
      <vt:lpstr>Тренировочные упражнения</vt:lpstr>
      <vt:lpstr>Итоги урока </vt:lpstr>
      <vt:lpstr>Слайд 19</vt:lpstr>
      <vt:lpstr>  Дифференцированное домашнее   задание</vt:lpstr>
      <vt:lpstr>Слайд 21</vt:lpstr>
      <vt:lpstr>Информационные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отчет  учителя русского языка и литературы Науменко Людмилы Ивановны  2012-2013 уч.год</dc:title>
  <dc:creator>111</dc:creator>
  <cp:lastModifiedBy>revaz</cp:lastModifiedBy>
  <cp:revision>38</cp:revision>
  <dcterms:created xsi:type="dcterms:W3CDTF">2012-12-02T11:56:10Z</dcterms:created>
  <dcterms:modified xsi:type="dcterms:W3CDTF">2013-02-28T15:29:53Z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TC024254149991</vt:lpwstr>
  </property>
</Properties>
</file>