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82" r:id="rId2"/>
    <p:sldId id="283" r:id="rId3"/>
    <p:sldId id="259" r:id="rId4"/>
    <p:sldId id="261" r:id="rId5"/>
    <p:sldId id="262" r:id="rId6"/>
    <p:sldId id="257" r:id="rId7"/>
    <p:sldId id="301" r:id="rId8"/>
    <p:sldId id="285" r:id="rId9"/>
    <p:sldId id="305" r:id="rId10"/>
    <p:sldId id="284" r:id="rId11"/>
    <p:sldId id="310" r:id="rId12"/>
    <p:sldId id="302" r:id="rId13"/>
    <p:sldId id="292" r:id="rId14"/>
    <p:sldId id="303" r:id="rId15"/>
    <p:sldId id="289" r:id="rId16"/>
    <p:sldId id="308" r:id="rId17"/>
    <p:sldId id="294" r:id="rId18"/>
    <p:sldId id="304" r:id="rId19"/>
    <p:sldId id="287" r:id="rId20"/>
    <p:sldId id="306" r:id="rId21"/>
    <p:sldId id="300" r:id="rId22"/>
    <p:sldId id="286" r:id="rId23"/>
    <p:sldId id="309" r:id="rId24"/>
    <p:sldId id="293" r:id="rId25"/>
    <p:sldId id="295" r:id="rId26"/>
    <p:sldId id="290" r:id="rId27"/>
    <p:sldId id="311" r:id="rId28"/>
    <p:sldId id="307" r:id="rId29"/>
    <p:sldId id="312" r:id="rId30"/>
    <p:sldId id="313" r:id="rId31"/>
    <p:sldId id="288" r:id="rId32"/>
    <p:sldId id="291" r:id="rId33"/>
    <p:sldId id="28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99"/>
    <a:srgbClr val="FF0066"/>
    <a:srgbClr val="6666FF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542D5C-5BCA-40EF-85C7-98F9C0DB0F47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3A75AB1-9A63-45CE-8DBA-C15938C7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8486-EE12-4C34-A93B-A06F8CFA5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C2FF-C7C7-4FE3-83AA-FC5CC7A7A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F8A0-17D1-4926-891C-360F76D9F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B79E-2FC5-4B18-8F24-EA94E69A3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9804-A057-430C-89C9-0506AFF3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5BE3-09F8-4944-B7F1-DEB431894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3636-8F06-4FA5-BCB9-8A914ADE7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25B4-9F6F-4A81-97DD-2DE56C08B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D5AC-BD47-43B3-B3B4-4DA138ED3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9FEF-48E7-487F-ADEF-C78F200F5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7E49-55DD-48BA-B31E-47F97CAF3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4114-0412-4588-87F2-877BDF36B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0076"/>
            </a:gs>
            <a:gs pos="50000">
              <a:srgbClr val="6600FF"/>
            </a:gs>
            <a:gs pos="100000">
              <a:srgbClr val="2F00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2A0B8B-87A7-4F94-B38E-F124766B5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advClick="0" advTm="15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q1\Desktop\08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4Golos_Gagarina/Golos.pervogo.kosmonavta.planeti.Ju.A.Gagarina.1961-1979.MP3.192kbps/05%20&#1054;%20&#1087;&#1086;&#1083;&#1105;&#1090;&#1077;%20-%20&#1043;&#1072;&#1075;&#1072;&#1088;&#1080;&#1085;%20&#1070;.&#1040;..mp3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hyperlink" Target="4Golos_Gagarina/Golos.pervogo.kosmonavta.planeti.Ju.A.Gagarina.1961-1979.MP3.192kbps/02%20&#1054;&#1090;&#1089;&#1095;&#1105;&#1090;%20-%20&#1076;&#1080;&#1082;&#1090;&#1086;&#1088;.mp3" TargetMode="Externa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4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1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5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q1\Desktop\Waves%20On%20Pebble%20Beach%20During%20Storm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1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1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q1\Desktop\15_Tajna_tretej_planety_aranzhirovka_Andreyj_Erokhin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1187450" y="1773238"/>
            <a:ext cx="6769100" cy="193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Математическое путешествие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мир  космос</a:t>
            </a:r>
          </a:p>
        </p:txBody>
      </p:sp>
      <p:pic>
        <p:nvPicPr>
          <p:cNvPr id="6" name="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1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2"/>
          <p:cNvPicPr>
            <a:picLocks noChangeAspect="1"/>
          </p:cNvPicPr>
          <p:nvPr/>
        </p:nvPicPr>
        <p:blipFill>
          <a:blip r:embed="rId4" cstate="email"/>
          <a:srcRect t="-2"/>
          <a:stretch>
            <a:fillRect/>
          </a:stretch>
        </p:blipFill>
        <p:spPr bwMode="auto">
          <a:xfrm>
            <a:off x="0" y="15875"/>
            <a:ext cx="89916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611188" y="619125"/>
            <a:ext cx="60499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C000"/>
                </a:solidFill>
                <a:latin typeface="Book Antiqua" pitchFamily="18" charset="0"/>
              </a:rPr>
              <a:t>Математическое</a:t>
            </a:r>
          </a:p>
          <a:p>
            <a:r>
              <a:rPr lang="ru-RU" sz="4800" b="1">
                <a:solidFill>
                  <a:srgbClr val="FFC000"/>
                </a:solidFill>
                <a:latin typeface="Book Antiqua" pitchFamily="18" charset="0"/>
              </a:rPr>
              <a:t>путешествие</a:t>
            </a:r>
          </a:p>
          <a:p>
            <a:r>
              <a:rPr lang="ru-RU" sz="4800" b="1">
                <a:solidFill>
                  <a:srgbClr val="FFC000"/>
                </a:solidFill>
                <a:latin typeface="Book Antiqua" pitchFamily="18" charset="0"/>
              </a:rPr>
              <a:t> в космо</a:t>
            </a:r>
            <a:r>
              <a:rPr lang="ru-RU" sz="4800">
                <a:solidFill>
                  <a:srgbClr val="FFFF00"/>
                </a:solidFill>
                <a:latin typeface="Book Antiqua" pitchFamily="18" charset="0"/>
              </a:rPr>
              <a:t>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Изображение 19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 r="-417" b="2625"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571500"/>
            <a:ext cx="8510588" cy="4392613"/>
          </a:xfrm>
        </p:spPr>
        <p:txBody>
          <a:bodyPr/>
          <a:lstStyle/>
          <a:p>
            <a:pPr algn="l" eaLnBrk="1" hangingPunct="1"/>
            <a:r>
              <a:rPr lang="ru-RU" sz="4000" b="1" i="1" smtClean="0">
                <a:solidFill>
                  <a:srgbClr val="FF33CC"/>
                </a:solidFill>
              </a:rPr>
              <a:t>Цели урока:</a:t>
            </a:r>
            <a:r>
              <a:rPr lang="ru-RU" sz="3600" b="1" i="1" smtClean="0">
                <a:solidFill>
                  <a:srgbClr val="FFFF00"/>
                </a:solidFill>
              </a:rPr>
              <a:t> </a:t>
            </a:r>
            <a:br>
              <a:rPr lang="ru-RU" sz="3600" b="1" i="1" smtClean="0">
                <a:solidFill>
                  <a:srgbClr val="FFFF00"/>
                </a:solidFill>
              </a:rPr>
            </a:br>
            <a:r>
              <a:rPr lang="ru-RU" sz="3600" b="1" i="1" smtClean="0">
                <a:solidFill>
                  <a:srgbClr val="FFFF00"/>
                </a:solidFill>
              </a:rPr>
              <a:t>    - познакомиться с числами </a:t>
            </a:r>
            <a:br>
              <a:rPr lang="ru-RU" sz="3600" b="1" i="1" smtClean="0">
                <a:solidFill>
                  <a:srgbClr val="FFFF00"/>
                </a:solidFill>
              </a:rPr>
            </a:br>
            <a:r>
              <a:rPr lang="ru-RU" sz="3600" b="1" i="1" smtClean="0">
                <a:solidFill>
                  <a:srgbClr val="FFFF00"/>
                </a:solidFill>
              </a:rPr>
              <a:t>     второго десятка;</a:t>
            </a:r>
            <a:br>
              <a:rPr lang="ru-RU" sz="3600" b="1" i="1" smtClean="0">
                <a:solidFill>
                  <a:srgbClr val="FFFF00"/>
                </a:solidFill>
              </a:rPr>
            </a:br>
            <a:r>
              <a:rPr lang="ru-RU" sz="3600" b="1" i="1" smtClean="0">
                <a:solidFill>
                  <a:srgbClr val="FFFF00"/>
                </a:solidFill>
              </a:rPr>
              <a:t>      </a:t>
            </a:r>
            <a:br>
              <a:rPr lang="ru-RU" sz="3600" b="1" i="1" smtClean="0">
                <a:solidFill>
                  <a:srgbClr val="FFFF00"/>
                </a:solidFill>
              </a:rPr>
            </a:br>
            <a:r>
              <a:rPr lang="ru-RU" sz="3600" b="1" i="1" smtClean="0">
                <a:solidFill>
                  <a:srgbClr val="FFFF00"/>
                </a:solidFill>
              </a:rPr>
              <a:t>    - расширить знания о космосе;</a:t>
            </a:r>
            <a:br>
              <a:rPr lang="ru-RU" sz="3600" b="1" i="1" smtClean="0">
                <a:solidFill>
                  <a:srgbClr val="FFFF00"/>
                </a:solidFill>
              </a:rPr>
            </a:br>
            <a:r>
              <a:rPr lang="ru-RU" sz="3600" b="1" i="1" smtClean="0">
                <a:solidFill>
                  <a:srgbClr val="FFFF00"/>
                </a:solidFill>
              </a:rPr>
              <a:t/>
            </a:r>
            <a:br>
              <a:rPr lang="ru-RU" sz="3600" b="1" i="1" smtClean="0">
                <a:solidFill>
                  <a:srgbClr val="FFFF00"/>
                </a:solidFill>
              </a:rPr>
            </a:br>
            <a:r>
              <a:rPr lang="ru-RU" sz="3600" b="1" i="1" smtClean="0">
                <a:solidFill>
                  <a:srgbClr val="FFFF00"/>
                </a:solidFill>
              </a:rPr>
              <a:t>   - вывести формулу</a:t>
            </a:r>
            <a:r>
              <a:rPr lang="ru-RU" sz="3600" i="1" smtClean="0">
                <a:solidFill>
                  <a:srgbClr val="FFFF00"/>
                </a:solidFill>
              </a:rPr>
              <a:t/>
            </a:r>
            <a:br>
              <a:rPr lang="ru-RU" sz="3600" i="1" smtClean="0">
                <a:solidFill>
                  <a:srgbClr val="FFFF00"/>
                </a:solidFill>
              </a:rPr>
            </a:br>
            <a:r>
              <a:rPr lang="ru-RU" sz="3200" i="1" smtClean="0">
                <a:solidFill>
                  <a:srgbClr val="FFFF00"/>
                </a:solidFill>
              </a:rPr>
              <a:t/>
            </a:r>
            <a:br>
              <a:rPr lang="ru-RU" sz="3200" i="1" smtClean="0">
                <a:solidFill>
                  <a:srgbClr val="FFFF00"/>
                </a:solidFill>
              </a:rPr>
            </a:br>
            <a:endParaRPr lang="ru-RU" sz="3200" b="1" i="1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43875" y="4786313"/>
            <a:ext cx="1000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4786313"/>
            <a:ext cx="1000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7313" y="4786313"/>
            <a:ext cx="1000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0313" y="4786313"/>
            <a:ext cx="1000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13" y="4786313"/>
            <a:ext cx="1000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6313" y="4786313"/>
            <a:ext cx="1000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29313" y="4786313"/>
            <a:ext cx="1000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72313" y="4786313"/>
            <a:ext cx="1000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857500" y="0"/>
            <a:ext cx="62865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FFFF00"/>
                </a:solidFill>
                <a:latin typeface="Century Schoolbook" pitchFamily="18" charset="0"/>
              </a:rPr>
              <a:t>        Формула –</a:t>
            </a:r>
            <a:r>
              <a:rPr lang="ru-RU" sz="3600" b="1" i="1">
                <a:solidFill>
                  <a:srgbClr val="FFFF00"/>
                </a:solidFill>
                <a:latin typeface="Century Schoolbook" pitchFamily="18" charset="0"/>
              </a:rPr>
              <a:t>1.Выраженный условными знаками ряд математических величин в их функциональных зависимостях (в математике);</a:t>
            </a:r>
          </a:p>
          <a:p>
            <a:r>
              <a:rPr lang="ru-RU" sz="3600" b="1" i="1">
                <a:solidFill>
                  <a:srgbClr val="FFFF00"/>
                </a:solidFill>
                <a:latin typeface="Century Schoolbook" pitchFamily="18" charset="0"/>
              </a:rPr>
              <a:t>2.Точное и краткое словесное определение чего-либо</a:t>
            </a:r>
          </a:p>
        </p:txBody>
      </p:sp>
      <p:pic>
        <p:nvPicPr>
          <p:cNvPr id="13315" name="Picture 6" descr="01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86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1525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8" name="Рисунок 13" descr="docto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85750" y="3786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1.Хорошее настроение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ani_sky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5693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43063" y="285750"/>
            <a:ext cx="4071937" cy="34290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endParaRPr lang="ru-RU" b="1" i="1" dirty="0" smtClean="0">
              <a:solidFill>
                <a:srgbClr val="FF33CC"/>
              </a:solidFill>
            </a:endParaRPr>
          </a:p>
        </p:txBody>
      </p:sp>
      <p:pic>
        <p:nvPicPr>
          <p:cNvPr id="116740" name="Picture 5" descr="пять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857500"/>
            <a:ext cx="2952750" cy="3371850"/>
          </a:xfrm>
        </p:spPr>
      </p:pic>
      <p:pic>
        <p:nvPicPr>
          <p:cNvPr id="116742" name="Picture 6" descr="animation45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2636838"/>
            <a:ext cx="503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 descr="animation45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924175"/>
            <a:ext cx="503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9" descr="animation45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4005263"/>
            <a:ext cx="503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0" descr="animation45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5229225"/>
            <a:ext cx="503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 descr="animation45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5876925"/>
            <a:ext cx="5032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5651500" y="5805488"/>
            <a:ext cx="6492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V="1">
            <a:off x="6804025" y="5805488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 flipV="1">
            <a:off x="7235825" y="49418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6443663" y="45085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6227763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6372225" y="30686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>
            <a:off x="7164388" y="29972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6756" name="Picture 20" descr="animation45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5229225"/>
            <a:ext cx="5032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7" name="Picture 21" descr="animation45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4365625"/>
            <a:ext cx="5032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8" name="Picture 22" descr="animation45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2636838"/>
            <a:ext cx="503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4" descr="11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549275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5" descr="11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04813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928813" y="500063"/>
          <a:ext cx="3536947" cy="296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994"/>
                <a:gridCol w="392994"/>
                <a:gridCol w="392994"/>
                <a:gridCol w="392994"/>
                <a:gridCol w="428721"/>
                <a:gridCol w="357268"/>
                <a:gridCol w="392994"/>
                <a:gridCol w="392994"/>
                <a:gridCol w="392994"/>
              </a:tblGrid>
              <a:tr h="37088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</a:tr>
              <a:tr h="370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60" marR="91460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60" marR="91460" marT="45725" marB="45725"/>
                </a:tc>
              </a:tr>
            </a:tbl>
          </a:graphicData>
        </a:graphic>
      </p:graphicFrame>
      <p:sp>
        <p:nvSpPr>
          <p:cNvPr id="23" name="Овал 22"/>
          <p:cNvSpPr/>
          <p:nvPr/>
        </p:nvSpPr>
        <p:spPr>
          <a:xfrm flipH="1">
            <a:off x="2311400" y="1168400"/>
            <a:ext cx="46038" cy="46038"/>
          </a:xfrm>
          <a:prstGeom prst="ellipse">
            <a:avLst/>
          </a:prstGeom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>
            <a:stCxn id="23" idx="3"/>
          </p:cNvCxnSpPr>
          <p:nvPr/>
        </p:nvCxnSpPr>
        <p:spPr>
          <a:xfrm rot="16200000" flipH="1">
            <a:off x="1779588" y="1779588"/>
            <a:ext cx="1149350" cy="635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57438" y="2357438"/>
            <a:ext cx="714375" cy="1587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892425" y="2535238"/>
            <a:ext cx="357187" cy="1588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2286000" y="2714625"/>
            <a:ext cx="785813" cy="1588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070894" y="2928144"/>
            <a:ext cx="428625" cy="1587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86000" y="3143250"/>
            <a:ext cx="1214438" cy="1588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2928144" y="2570956"/>
            <a:ext cx="1143000" cy="1588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2714625" y="2000250"/>
            <a:ext cx="785813" cy="1588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2536031" y="1821657"/>
            <a:ext cx="357187" cy="0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14625" y="1643063"/>
            <a:ext cx="785813" cy="1587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3285331" y="1427957"/>
            <a:ext cx="428625" cy="1588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357438" y="1214438"/>
            <a:ext cx="1143000" cy="1587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49" grpId="0" animBg="1"/>
      <p:bldP spid="116750" grpId="0" animBg="1"/>
      <p:bldP spid="116751" grpId="0" animBg="1"/>
      <p:bldP spid="116752" grpId="0" animBg="1"/>
      <p:bldP spid="116753" grpId="0" animBg="1"/>
      <p:bldP spid="116754" grpId="0" animBg="1"/>
      <p:bldP spid="1167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1525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8" name="Рисунок 11" descr="1456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43576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13" descr="docto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85750" y="3786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1.Хорошее настроение</a:t>
            </a:r>
          </a:p>
        </p:txBody>
      </p:sp>
      <p:sp>
        <p:nvSpPr>
          <p:cNvPr id="19478" name="TextBox 21"/>
          <p:cNvSpPr txBox="1">
            <a:spLocks noChangeArrowheads="1"/>
          </p:cNvSpPr>
          <p:nvPr/>
        </p:nvSpPr>
        <p:spPr bwMode="auto">
          <a:xfrm>
            <a:off x="500063" y="6429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2.Осанка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1525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42" name="Рисунок 11" descr="1456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43576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3" descr="docto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Рисунок 14" descr="doctor_vozdu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17859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85750" y="3786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1.Хорошее настроение</a:t>
            </a:r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571750" y="3786188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3.Свежий воздух</a:t>
            </a:r>
          </a:p>
        </p:txBody>
      </p:sp>
      <p:sp>
        <p:nvSpPr>
          <p:cNvPr id="19478" name="TextBox 21"/>
          <p:cNvSpPr txBox="1">
            <a:spLocks noChangeArrowheads="1"/>
          </p:cNvSpPr>
          <p:nvPr/>
        </p:nvSpPr>
        <p:spPr bwMode="auto">
          <a:xfrm>
            <a:off x="500063" y="6429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2.Осанка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9163" y="1981200"/>
            <a:ext cx="441483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Это ближайшая к Земле звезда –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огромное раскалённое космическое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тело, которое постоянно излучает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тепло и свет.</a:t>
            </a:r>
          </a:p>
        </p:txBody>
      </p:sp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3059113" y="836613"/>
            <a:ext cx="49688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Что такое Солнце?</a:t>
            </a:r>
          </a:p>
        </p:txBody>
      </p:sp>
      <p:pic>
        <p:nvPicPr>
          <p:cNvPr id="107525" name="Picture 5" descr="солнц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4356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1525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71" name="Рисунок 10" descr="222280-Royalty-Free-RF-Clipart-Illustration-Of-A-Happy-Summer-Sun-Doctor-With-A-First-Aid-Kit-And-Stethoscop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1" descr="1456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43576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13" descr="doctor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14" descr="doctor_vozdu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17859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85750" y="3786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1.Хорошее настроение</a:t>
            </a:r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571750" y="3786188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3.Свежий воздух</a:t>
            </a:r>
          </a:p>
        </p:txBody>
      </p:sp>
      <p:sp>
        <p:nvSpPr>
          <p:cNvPr id="19476" name="TextBox 19"/>
          <p:cNvSpPr txBox="1">
            <a:spLocks noChangeArrowheads="1"/>
          </p:cNvSpPr>
          <p:nvPr/>
        </p:nvSpPr>
        <p:spPr bwMode="auto">
          <a:xfrm>
            <a:off x="4929188" y="37861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4.Солнце</a:t>
            </a:r>
          </a:p>
        </p:txBody>
      </p:sp>
      <p:sp>
        <p:nvSpPr>
          <p:cNvPr id="19478" name="TextBox 21"/>
          <p:cNvSpPr txBox="1">
            <a:spLocks noChangeArrowheads="1"/>
          </p:cNvSpPr>
          <p:nvPr/>
        </p:nvSpPr>
        <p:spPr bwMode="auto">
          <a:xfrm>
            <a:off x="500063" y="6429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2.Осанка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0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2286000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0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13" y="2357438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3" y="0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2357438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9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0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0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25" y="2428875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1" descr="ракета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15313" y="0"/>
            <a:ext cx="809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357188" y="1571625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57313" y="3786188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00938" y="3929063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29250" y="3857625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86125" y="3857625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429625" y="1500188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250" y="1571625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29125" y="1500188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86000" y="1500188"/>
            <a:ext cx="428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2875" y="2714625"/>
            <a:ext cx="78581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5313" y="2714625"/>
            <a:ext cx="7858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57938" y="2714625"/>
            <a:ext cx="7858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000625"/>
            <a:ext cx="78581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86625" y="5143500"/>
            <a:ext cx="78581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71813" y="5072063"/>
            <a:ext cx="7858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214938" y="5072063"/>
            <a:ext cx="7858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14813" y="2714625"/>
            <a:ext cx="7858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071688" y="2714625"/>
            <a:ext cx="7858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2938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357313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57938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43563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929188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14813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500438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786063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071688" y="6000750"/>
            <a:ext cx="642937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42" name="TextBox 40"/>
          <p:cNvSpPr txBox="1">
            <a:spLocks noChangeArrowheads="1"/>
          </p:cNvSpPr>
          <p:nvPr/>
        </p:nvSpPr>
        <p:spPr bwMode="auto">
          <a:xfrm>
            <a:off x="142875" y="2714625"/>
            <a:ext cx="885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10 +5                  10+ 1                      10+ 3                      10+9                 10 +6</a:t>
            </a:r>
          </a:p>
        </p:txBody>
      </p:sp>
      <p:sp>
        <p:nvSpPr>
          <p:cNvPr id="21543" name="TextBox 41"/>
          <p:cNvSpPr txBox="1">
            <a:spLocks noChangeArrowheads="1"/>
          </p:cNvSpPr>
          <p:nvPr/>
        </p:nvSpPr>
        <p:spPr bwMode="auto">
          <a:xfrm>
            <a:off x="1214438" y="5072063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10+2                  10 +8                      10+4                     10+7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2938" y="600075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19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357313" y="600075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071688" y="60007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17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86063" y="600075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16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500438" y="600075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15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214813" y="600075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14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929188" y="60007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13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643563" y="600075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12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357938" y="600075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гагарин\54788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095500"/>
            <a:ext cx="3333750" cy="47625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4099" name="Picture 3" descr="D:\Мои документы\гагарин\gagarin7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53504">
            <a:off x="5435600" y="3284538"/>
            <a:ext cx="3419475" cy="3230562"/>
          </a:xfrm>
          <a:prstGeom prst="rect">
            <a:avLst/>
          </a:prstGeom>
          <a:noFill/>
          <a:ln w="3810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4100" name="Picture 3" descr="D:\Мои документы\гагарин\image005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00142">
            <a:off x="6372225" y="333375"/>
            <a:ext cx="1714500" cy="293211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101" name="Picture 2" descr="D:\Мои документы\гагарин\495_1[1]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213" y="188913"/>
            <a:ext cx="2735262" cy="19288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2" name="Picture 2" descr="D:\Мои документы\гагарин\Vostok[1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997200"/>
            <a:ext cx="2298700" cy="15001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103" name="Picture 4" descr="D:\Мои документы\гагарин\m_kosm4[1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342451">
            <a:off x="323850" y="404813"/>
            <a:ext cx="2262188" cy="2333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04" name="Picture 6" descr="Картинка 63 из 547">
            <a:hlinkClick r:id="rId6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167673">
            <a:off x="250825" y="4724400"/>
            <a:ext cx="1714500" cy="1905000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1525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8" name="Рисунок 10" descr="222280-Royalty-Free-RF-Clipart-Illustration-Of-A-Happy-Summer-Sun-Doctor-With-A-First-Aid-Kit-And-Stethoscop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1" descr="1456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43576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Рисунок 12" descr="1288348127_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4357688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13" descr="doctor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14" descr="doctor_vozduh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17859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Рисунок 15" descr="e6019b30696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88" y="4357688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85750" y="3786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1.Хорошее настроение</a:t>
            </a:r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571750" y="3786188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3.Свежий воздух</a:t>
            </a:r>
          </a:p>
        </p:txBody>
      </p:sp>
      <p:sp>
        <p:nvSpPr>
          <p:cNvPr id="19476" name="TextBox 19"/>
          <p:cNvSpPr txBox="1">
            <a:spLocks noChangeArrowheads="1"/>
          </p:cNvSpPr>
          <p:nvPr/>
        </p:nvSpPr>
        <p:spPr bwMode="auto">
          <a:xfrm>
            <a:off x="4929188" y="37861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4.Солнце</a:t>
            </a:r>
          </a:p>
        </p:txBody>
      </p:sp>
      <p:sp>
        <p:nvSpPr>
          <p:cNvPr id="19478" name="TextBox 21"/>
          <p:cNvSpPr txBox="1">
            <a:spLocks noChangeArrowheads="1"/>
          </p:cNvSpPr>
          <p:nvPr/>
        </p:nvSpPr>
        <p:spPr bwMode="auto">
          <a:xfrm>
            <a:off x="500063" y="6429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2.Осанка</a:t>
            </a:r>
          </a:p>
        </p:txBody>
      </p:sp>
      <p:sp>
        <p:nvSpPr>
          <p:cNvPr id="19479" name="TextBox 22"/>
          <p:cNvSpPr txBox="1">
            <a:spLocks noChangeArrowheads="1"/>
          </p:cNvSpPr>
          <p:nvPr/>
        </p:nvSpPr>
        <p:spPr bwMode="auto">
          <a:xfrm>
            <a:off x="2643188" y="64293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6.Отдых</a:t>
            </a:r>
          </a:p>
        </p:txBody>
      </p:sp>
      <p:sp>
        <p:nvSpPr>
          <p:cNvPr id="19480" name="TextBox 23"/>
          <p:cNvSpPr txBox="1">
            <a:spLocks noChangeArrowheads="1"/>
          </p:cNvSpPr>
          <p:nvPr/>
        </p:nvSpPr>
        <p:spPr bwMode="auto">
          <a:xfrm>
            <a:off x="4786313" y="62150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7.Спорт и физкультура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5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NDROM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85750"/>
            <a:ext cx="84963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33CC"/>
                </a:solidFill>
              </a:rPr>
              <a:t>Физкультминутка</a:t>
            </a:r>
          </a:p>
        </p:txBody>
      </p:sp>
      <p:pic>
        <p:nvPicPr>
          <p:cNvPr id="23556" name="Picture 7" descr="image95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6250" y="3287713"/>
            <a:ext cx="571500" cy="1200150"/>
          </a:xfrm>
        </p:spPr>
      </p:pic>
      <p:pic>
        <p:nvPicPr>
          <p:cNvPr id="23557" name="Picture 8" descr="image95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989138"/>
            <a:ext cx="57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image95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3933825"/>
            <a:ext cx="57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image95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2276475"/>
            <a:ext cx="57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image95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4365625"/>
            <a:ext cx="57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33CC"/>
                </a:solidFill>
              </a:rPr>
              <a:t/>
            </a:r>
            <a:br>
              <a:rPr lang="ru-RU" sz="3600" b="1" i="1" smtClean="0">
                <a:solidFill>
                  <a:srgbClr val="FF33CC"/>
                </a:solidFill>
              </a:rPr>
            </a:br>
            <a:r>
              <a:rPr lang="ru-RU" sz="3600" b="1" i="1" smtClean="0">
                <a:solidFill>
                  <a:srgbClr val="FF33CC"/>
                </a:solidFill>
              </a:rPr>
              <a:t>Набор продуктов питания</a:t>
            </a:r>
            <a:br>
              <a:rPr lang="ru-RU" sz="3600" b="1" i="1" smtClean="0">
                <a:solidFill>
                  <a:srgbClr val="FF33CC"/>
                </a:solidFill>
              </a:rPr>
            </a:br>
            <a:r>
              <a:rPr lang="ru-RU" sz="3600" b="1" i="1" smtClean="0">
                <a:solidFill>
                  <a:srgbClr val="FF33CC"/>
                </a:solidFill>
              </a:rPr>
              <a:t>     для космонавтов</a:t>
            </a:r>
            <a:r>
              <a:rPr lang="ru-RU" sz="4000" b="1" i="1" smtClean="0">
                <a:solidFill>
                  <a:srgbClr val="FFFF00"/>
                </a:solidFill>
              </a:rPr>
              <a:t/>
            </a:r>
            <a:br>
              <a:rPr lang="ru-RU" sz="4000" b="1" i="1" smtClean="0">
                <a:solidFill>
                  <a:srgbClr val="FFFF00"/>
                </a:solidFill>
              </a:rPr>
            </a:br>
            <a:endParaRPr lang="ru-RU" sz="4000" b="1" i="1" smtClean="0">
              <a:solidFill>
                <a:srgbClr val="FFFF00"/>
              </a:solidFill>
            </a:endParaRPr>
          </a:p>
        </p:txBody>
      </p:sp>
      <p:pic>
        <p:nvPicPr>
          <p:cNvPr id="24579" name="Picture 1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700213"/>
            <a:ext cx="4194175" cy="3300412"/>
          </a:xfrm>
          <a:solidFill>
            <a:srgbClr val="FF33CC"/>
          </a:solidFill>
          <a:ln w="25400">
            <a:solidFill>
              <a:srgbClr val="FF33CC"/>
            </a:solidFill>
          </a:ln>
        </p:spPr>
      </p:pic>
      <p:sp>
        <p:nvSpPr>
          <p:cNvPr id="24580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1700213"/>
            <a:ext cx="8586788" cy="344328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z="3600" b="1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3600" b="1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B050"/>
                </a:solidFill>
              </a:rPr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ru-RU" sz="3600" b="1" smtClean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B050"/>
                </a:solidFill>
              </a:rPr>
              <a:t> </a:t>
            </a:r>
            <a:r>
              <a:rPr lang="ru-RU" smtClean="0">
                <a:solidFill>
                  <a:srgbClr val="00B050"/>
                </a:solidFill>
              </a:rPr>
              <a:t>                                  </a:t>
            </a:r>
          </a:p>
        </p:txBody>
      </p:sp>
      <p:pic>
        <p:nvPicPr>
          <p:cNvPr id="24581" name="Picture 5" descr="косм ед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700213"/>
            <a:ext cx="4013200" cy="3311525"/>
          </a:xfrm>
          <a:prstGeom prst="rect">
            <a:avLst/>
          </a:prstGeom>
          <a:noFill/>
          <a:ln w="254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14750" y="5929313"/>
            <a:ext cx="928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1</a:t>
            </a:r>
            <a:r>
              <a:rPr lang="ru-RU" sz="3600" b="1">
                <a:solidFill>
                  <a:srgbClr val="FFFF00"/>
                </a:solidFill>
              </a:rPr>
              <a:t>кг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643438" y="528637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50"/>
                </a:solidFill>
              </a:rPr>
              <a:t>18кг – 8кг – 9кг=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85750" y="6000750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50"/>
                </a:solidFill>
              </a:rPr>
              <a:t>16кг -10кг -5кг=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86750" y="5357813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1кг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214313" y="5286375"/>
            <a:ext cx="407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50"/>
                </a:solidFill>
              </a:rPr>
              <a:t>5кг +10кг -15кг=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86188" y="52863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29188" y="6000750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</a:rPr>
              <a:t>0 +1кг +1кг =2кг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6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11vit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4357688"/>
            <a:ext cx="1643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1525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11" name="Рисунок 10" descr="222280-Royalty-Free-RF-Clipart-Illustration-Of-A-Happy-Summer-Sun-Doctor-With-A-First-Aid-Kit-And-Stethoscop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11" descr="1456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43576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12" descr="1288348127_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4357688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13" descr="doctor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14" descr="doctor_vozduh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17859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Рисунок 15" descr="e6019b30696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43188" y="4357688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85750" y="3786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1.Хорошее настроение</a:t>
            </a:r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571750" y="3786188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3.Свежий воздух</a:t>
            </a:r>
          </a:p>
        </p:txBody>
      </p:sp>
      <p:sp>
        <p:nvSpPr>
          <p:cNvPr id="19476" name="TextBox 19"/>
          <p:cNvSpPr txBox="1">
            <a:spLocks noChangeArrowheads="1"/>
          </p:cNvSpPr>
          <p:nvPr/>
        </p:nvSpPr>
        <p:spPr bwMode="auto">
          <a:xfrm>
            <a:off x="4929188" y="37861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4.Солнце</a:t>
            </a:r>
          </a:p>
        </p:txBody>
      </p:sp>
      <p:sp>
        <p:nvSpPr>
          <p:cNvPr id="19478" name="TextBox 21"/>
          <p:cNvSpPr txBox="1">
            <a:spLocks noChangeArrowheads="1"/>
          </p:cNvSpPr>
          <p:nvPr/>
        </p:nvSpPr>
        <p:spPr bwMode="auto">
          <a:xfrm>
            <a:off x="500063" y="6429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2.Осанка</a:t>
            </a:r>
          </a:p>
        </p:txBody>
      </p:sp>
      <p:sp>
        <p:nvSpPr>
          <p:cNvPr id="19479" name="TextBox 22"/>
          <p:cNvSpPr txBox="1">
            <a:spLocks noChangeArrowheads="1"/>
          </p:cNvSpPr>
          <p:nvPr/>
        </p:nvSpPr>
        <p:spPr bwMode="auto">
          <a:xfrm>
            <a:off x="2643188" y="64293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6.Отдых</a:t>
            </a:r>
          </a:p>
        </p:txBody>
      </p:sp>
      <p:sp>
        <p:nvSpPr>
          <p:cNvPr id="19480" name="TextBox 23"/>
          <p:cNvSpPr txBox="1">
            <a:spLocks noChangeArrowheads="1"/>
          </p:cNvSpPr>
          <p:nvPr/>
        </p:nvSpPr>
        <p:spPr bwMode="auto">
          <a:xfrm>
            <a:off x="4786313" y="62150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7.Спорт и физкультура</a:t>
            </a:r>
          </a:p>
        </p:txBody>
      </p:sp>
      <p:sp>
        <p:nvSpPr>
          <p:cNvPr id="19481" name="TextBox 24"/>
          <p:cNvSpPr txBox="1">
            <a:spLocks noChangeArrowheads="1"/>
          </p:cNvSpPr>
          <p:nvPr/>
        </p:nvSpPr>
        <p:spPr bwMode="auto">
          <a:xfrm>
            <a:off x="7286625" y="6211888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8.Здоровое питание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375650" cy="1008062"/>
          </a:xfrm>
        </p:spPr>
        <p:txBody>
          <a:bodyPr/>
          <a:lstStyle/>
          <a:p>
            <a:r>
              <a:rPr lang="ru-RU" smtClean="0">
                <a:solidFill>
                  <a:srgbClr val="FF0066"/>
                </a:solidFill>
              </a:rPr>
              <a:t>Планеты</a:t>
            </a:r>
            <a:br>
              <a:rPr lang="ru-RU" smtClean="0">
                <a:solidFill>
                  <a:srgbClr val="FF0066"/>
                </a:solidFill>
              </a:rPr>
            </a:br>
            <a:r>
              <a:rPr lang="ru-RU" smtClean="0">
                <a:solidFill>
                  <a:srgbClr val="FF0066"/>
                </a:solidFill>
              </a:rPr>
              <a:t>Солнечной системы </a:t>
            </a:r>
            <a:r>
              <a:rPr lang="ru-RU" smtClean="0"/>
              <a:t>    </a:t>
            </a:r>
            <a:br>
              <a:rPr lang="ru-RU" smtClean="0"/>
            </a:br>
            <a:endParaRPr lang="ru-RU" smtClean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9138"/>
            <a:ext cx="3313113" cy="3970337"/>
          </a:xfrm>
        </p:spPr>
        <p:txBody>
          <a:bodyPr/>
          <a:lstStyle/>
          <a:p>
            <a:r>
              <a:rPr lang="ru-RU" sz="2400" smtClean="0">
                <a:solidFill>
                  <a:schemeClr val="accent1"/>
                </a:solidFill>
              </a:rPr>
              <a:t>Земля двигается вокруг Солнца, полный оборот она совершает за 1 год.</a:t>
            </a:r>
          </a:p>
          <a:p>
            <a:r>
              <a:rPr lang="ru-RU" sz="2400" smtClean="0">
                <a:solidFill>
                  <a:schemeClr val="accent1"/>
                </a:solidFill>
              </a:rPr>
              <a:t>Вокруг Солнца двигаются 9 планет.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4716463" y="1844675"/>
            <a:ext cx="39798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2400"/>
          </a:p>
        </p:txBody>
      </p:sp>
      <p:pic>
        <p:nvPicPr>
          <p:cNvPr id="26629" name="Picture 6" descr="C:\Users\q1\Desktop\разное с интернета\PIA06890_mod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00" y="1571625"/>
            <a:ext cx="5651500" cy="50720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260350"/>
            <a:ext cx="8520112" cy="1755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FF00"/>
                </a:solidFill>
              </a:rPr>
              <a:t>Некоторые планеты имеют спутники: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FF00"/>
                </a:solidFill>
              </a:rPr>
              <a:t>	Земля – 1 (Луна)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FF00"/>
                </a:solidFill>
              </a:rPr>
              <a:t>	Марс – 2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FFFF00"/>
                </a:solidFill>
              </a:rPr>
              <a:t>	Сатурн - 17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14693" name="Picture 5" descr="Сатур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91125" y="3789363"/>
            <a:ext cx="39528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 descr="Луна в облака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60575"/>
            <a:ext cx="51482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7235825" y="2781300"/>
            <a:ext cx="12350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Марс</a:t>
            </a:r>
          </a:p>
        </p:txBody>
      </p:sp>
      <p:sp>
        <p:nvSpPr>
          <p:cNvPr id="114697" name="WordArt 9"/>
          <p:cNvSpPr>
            <a:spLocks noChangeArrowheads="1" noChangeShapeType="1" noTextEdit="1"/>
          </p:cNvSpPr>
          <p:nvPr/>
        </p:nvSpPr>
        <p:spPr bwMode="auto">
          <a:xfrm>
            <a:off x="6443663" y="5949950"/>
            <a:ext cx="15970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Сатурн</a:t>
            </a:r>
          </a:p>
        </p:txBody>
      </p:sp>
      <p:sp>
        <p:nvSpPr>
          <p:cNvPr id="114698" name="WordArt 10"/>
          <p:cNvSpPr>
            <a:spLocks noChangeArrowheads="1" noChangeShapeType="1" noTextEdit="1"/>
          </p:cNvSpPr>
          <p:nvPr/>
        </p:nvSpPr>
        <p:spPr bwMode="auto">
          <a:xfrm>
            <a:off x="1692275" y="5516563"/>
            <a:ext cx="12398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Луна</a:t>
            </a:r>
          </a:p>
        </p:txBody>
      </p:sp>
      <p:pic>
        <p:nvPicPr>
          <p:cNvPr id="114699" name="Picture 11" descr="11b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620713"/>
            <a:ext cx="187325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 animBg="1"/>
      <p:bldP spid="114697" grpId="0" animBg="1"/>
      <p:bldP spid="1146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857232"/>
            <a:ext cx="3428500" cy="5531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/>
          <a:srcRect r="15248"/>
          <a:stretch>
            <a:fillRect/>
          </a:stretch>
        </p:blipFill>
        <p:spPr bwMode="auto">
          <a:xfrm>
            <a:off x="214282" y="857232"/>
            <a:ext cx="5572164" cy="53768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Waves On Pebble Beach During Stor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космос\2195b08b26e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928670"/>
            <a:ext cx="4357718" cy="581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357688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                10 л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I 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т.    ____________</a:t>
            </a:r>
          </a:p>
          <a:p>
            <a:pPr>
              <a:defRPr/>
            </a:pP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                         3 л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II 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т.   ________</a:t>
            </a:r>
          </a:p>
          <a:p>
            <a:pPr>
              <a:defRPr/>
            </a:pP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              ?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733425" y="1719263"/>
            <a:ext cx="1770063" cy="201612"/>
          </a:xfrm>
          <a:custGeom>
            <a:avLst/>
            <a:gdLst>
              <a:gd name="connsiteX0" fmla="*/ 126999 w 1770742"/>
              <a:gd name="connsiteY0" fmla="*/ 10886 h 201385"/>
              <a:gd name="connsiteX1" fmla="*/ 235857 w 1770742"/>
              <a:gd name="connsiteY1" fmla="*/ 174171 h 201385"/>
              <a:gd name="connsiteX2" fmla="*/ 1542142 w 1770742"/>
              <a:gd name="connsiteY2" fmla="*/ 174171 h 201385"/>
              <a:gd name="connsiteX3" fmla="*/ 1607457 w 1770742"/>
              <a:gd name="connsiteY3" fmla="*/ 10886 h 201385"/>
              <a:gd name="connsiteX4" fmla="*/ 1607457 w 1770742"/>
              <a:gd name="connsiteY4" fmla="*/ 10886 h 201385"/>
              <a:gd name="connsiteX5" fmla="*/ 1618342 w 1770742"/>
              <a:gd name="connsiteY5" fmla="*/ 0 h 20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42" h="201385">
                <a:moveTo>
                  <a:pt x="126999" y="10886"/>
                </a:moveTo>
                <a:cubicBezTo>
                  <a:pt x="63499" y="78921"/>
                  <a:pt x="0" y="146957"/>
                  <a:pt x="235857" y="174171"/>
                </a:cubicBezTo>
                <a:cubicBezTo>
                  <a:pt x="471714" y="201385"/>
                  <a:pt x="1313542" y="201385"/>
                  <a:pt x="1542142" y="174171"/>
                </a:cubicBezTo>
                <a:cubicBezTo>
                  <a:pt x="1770742" y="146957"/>
                  <a:pt x="1607457" y="10886"/>
                  <a:pt x="1607457" y="10886"/>
                </a:cubicBezTo>
                <a:lnTo>
                  <a:pt x="1607457" y="10886"/>
                </a:lnTo>
                <a:lnTo>
                  <a:pt x="1618342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08000" y="627063"/>
            <a:ext cx="2921000" cy="276225"/>
          </a:xfrm>
          <a:custGeom>
            <a:avLst/>
            <a:gdLst>
              <a:gd name="connsiteX0" fmla="*/ 308429 w 3057071"/>
              <a:gd name="connsiteY0" fmla="*/ 243114 h 275771"/>
              <a:gd name="connsiteX1" fmla="*/ 395514 w 3057071"/>
              <a:gd name="connsiteY1" fmla="*/ 58057 h 275771"/>
              <a:gd name="connsiteX2" fmla="*/ 2681514 w 3057071"/>
              <a:gd name="connsiteY2" fmla="*/ 36286 h 275771"/>
              <a:gd name="connsiteX3" fmla="*/ 2648857 w 3057071"/>
              <a:gd name="connsiteY3" fmla="*/ 275771 h 2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071" h="275771">
                <a:moveTo>
                  <a:pt x="308429" y="243114"/>
                </a:moveTo>
                <a:cubicBezTo>
                  <a:pt x="154214" y="167821"/>
                  <a:pt x="0" y="92528"/>
                  <a:pt x="395514" y="58057"/>
                </a:cubicBezTo>
                <a:cubicBezTo>
                  <a:pt x="791028" y="23586"/>
                  <a:pt x="2305957" y="0"/>
                  <a:pt x="2681514" y="36286"/>
                </a:cubicBezTo>
                <a:cubicBezTo>
                  <a:pt x="3057071" y="72572"/>
                  <a:pt x="2852964" y="174171"/>
                  <a:pt x="2648857" y="275771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27832" y="1285081"/>
            <a:ext cx="857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928019" y="1285081"/>
            <a:ext cx="857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333625" y="871538"/>
            <a:ext cx="896938" cy="158750"/>
          </a:xfrm>
          <a:custGeom>
            <a:avLst/>
            <a:gdLst>
              <a:gd name="connsiteX0" fmla="*/ 18143 w 898072"/>
              <a:gd name="connsiteY0" fmla="*/ 10886 h 159657"/>
              <a:gd name="connsiteX1" fmla="*/ 127000 w 898072"/>
              <a:gd name="connsiteY1" fmla="*/ 108857 h 159657"/>
              <a:gd name="connsiteX2" fmla="*/ 780143 w 898072"/>
              <a:gd name="connsiteY2" fmla="*/ 141514 h 159657"/>
              <a:gd name="connsiteX3" fmla="*/ 834572 w 898072"/>
              <a:gd name="connsiteY3" fmla="*/ 0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072" h="159657">
                <a:moveTo>
                  <a:pt x="18143" y="10886"/>
                </a:moveTo>
                <a:cubicBezTo>
                  <a:pt x="9071" y="48986"/>
                  <a:pt x="0" y="87086"/>
                  <a:pt x="127000" y="108857"/>
                </a:cubicBezTo>
                <a:cubicBezTo>
                  <a:pt x="254000" y="130628"/>
                  <a:pt x="662214" y="159657"/>
                  <a:pt x="780143" y="141514"/>
                </a:cubicBezTo>
                <a:cubicBezTo>
                  <a:pt x="898072" y="123371"/>
                  <a:pt x="866322" y="61685"/>
                  <a:pt x="83457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3286125" y="571500"/>
            <a:ext cx="357188" cy="150018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14750" y="1000125"/>
            <a:ext cx="357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643188"/>
            <a:ext cx="42862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arenR"/>
              <a:defRPr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10 – 3 = 7 (л) для 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II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 т.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10 + 7 = 17 (л) всего</a:t>
            </a:r>
          </a:p>
          <a:p>
            <a:pPr marL="514350" indent="-514350">
              <a:defRPr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Ответ: 17 л.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11vit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4357688"/>
            <a:ext cx="1643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1525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31" name="Рисунок 10" descr="222280-Royalty-Free-RF-Clipart-Illustration-Of-A-Happy-Summer-Sun-Doctor-With-A-First-Aid-Kit-And-Stethoscop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Рисунок 11" descr="1456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43576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Рисунок 12" descr="1288348127_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4357688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Рисунок 13" descr="doctor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Рисунок 14" descr="doctor_vozduh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17859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Рисунок 15" descr="e6019b30696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43188" y="4357688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Рисунок 16" descr="291250_normal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00" y="1714500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85750" y="3786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1.Хорошее настроение</a:t>
            </a:r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571750" y="3786188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3.Свежий воздух</a:t>
            </a:r>
          </a:p>
        </p:txBody>
      </p:sp>
      <p:sp>
        <p:nvSpPr>
          <p:cNvPr id="19476" name="TextBox 19"/>
          <p:cNvSpPr txBox="1">
            <a:spLocks noChangeArrowheads="1"/>
          </p:cNvSpPr>
          <p:nvPr/>
        </p:nvSpPr>
        <p:spPr bwMode="auto">
          <a:xfrm>
            <a:off x="4929188" y="37861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4.Солнце</a:t>
            </a:r>
          </a:p>
        </p:txBody>
      </p:sp>
      <p:sp>
        <p:nvSpPr>
          <p:cNvPr id="19477" name="TextBox 20"/>
          <p:cNvSpPr txBox="1">
            <a:spLocks noChangeArrowheads="1"/>
          </p:cNvSpPr>
          <p:nvPr/>
        </p:nvSpPr>
        <p:spPr bwMode="auto">
          <a:xfrm>
            <a:off x="7143750" y="38576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5.Вода</a:t>
            </a:r>
          </a:p>
        </p:txBody>
      </p:sp>
      <p:sp>
        <p:nvSpPr>
          <p:cNvPr id="19478" name="TextBox 21"/>
          <p:cNvSpPr txBox="1">
            <a:spLocks noChangeArrowheads="1"/>
          </p:cNvSpPr>
          <p:nvPr/>
        </p:nvSpPr>
        <p:spPr bwMode="auto">
          <a:xfrm>
            <a:off x="500063" y="6429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2.Осанка</a:t>
            </a:r>
          </a:p>
        </p:txBody>
      </p:sp>
      <p:sp>
        <p:nvSpPr>
          <p:cNvPr id="19479" name="TextBox 22"/>
          <p:cNvSpPr txBox="1">
            <a:spLocks noChangeArrowheads="1"/>
          </p:cNvSpPr>
          <p:nvPr/>
        </p:nvSpPr>
        <p:spPr bwMode="auto">
          <a:xfrm>
            <a:off x="2643188" y="64293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6.Отдых</a:t>
            </a:r>
          </a:p>
        </p:txBody>
      </p:sp>
      <p:sp>
        <p:nvSpPr>
          <p:cNvPr id="19480" name="TextBox 23"/>
          <p:cNvSpPr txBox="1">
            <a:spLocks noChangeArrowheads="1"/>
          </p:cNvSpPr>
          <p:nvPr/>
        </p:nvSpPr>
        <p:spPr bwMode="auto">
          <a:xfrm>
            <a:off x="4786313" y="62150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7.Спорт и физкультура</a:t>
            </a:r>
          </a:p>
        </p:txBody>
      </p:sp>
      <p:sp>
        <p:nvSpPr>
          <p:cNvPr id="19481" name="TextBox 24"/>
          <p:cNvSpPr txBox="1">
            <a:spLocks noChangeArrowheads="1"/>
          </p:cNvSpPr>
          <p:nvPr/>
        </p:nvSpPr>
        <p:spPr bwMode="auto">
          <a:xfrm>
            <a:off x="7286625" y="6211888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8.Здоровое питание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285750"/>
          <a:ext cx="8429625" cy="621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75"/>
                <a:gridCol w="2809875"/>
                <a:gridCol w="2809875"/>
              </a:tblGrid>
              <a:tr h="207168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</a:tr>
              <a:tr h="207168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</a:tr>
              <a:tr h="207168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   </a:t>
                      </a:r>
                      <a:r>
                        <a:rPr lang="ru-RU" sz="8000" dirty="0" smtClean="0">
                          <a:solidFill>
                            <a:schemeClr val="accent2"/>
                          </a:solidFill>
                        </a:rPr>
                        <a:t>?</a:t>
                      </a:r>
                      <a:endParaRPr lang="ru-RU" sz="80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 rot="16200000">
            <a:off x="1285875" y="428626"/>
            <a:ext cx="1214437" cy="2214562"/>
          </a:xfrm>
          <a:prstGeom prst="triangle">
            <a:avLst>
              <a:gd name="adj" fmla="val 52245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063" y="15001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43125" y="15001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86500" y="350043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18014658">
            <a:off x="1256507" y="5682456"/>
            <a:ext cx="500062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4390806">
            <a:off x="1256506" y="4610894"/>
            <a:ext cx="500063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6200000">
            <a:off x="3929063" y="428625"/>
            <a:ext cx="1214437" cy="2214563"/>
          </a:xfrm>
          <a:prstGeom prst="triangle">
            <a:avLst>
              <a:gd name="adj" fmla="val 52245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214688" y="15001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8345644">
            <a:off x="3829844" y="1483519"/>
            <a:ext cx="500063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218126">
            <a:off x="3899694" y="832644"/>
            <a:ext cx="500063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857750" y="142875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429125" y="142875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72250" y="1071563"/>
            <a:ext cx="1785938" cy="78581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286500" y="15001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072313" y="857250"/>
            <a:ext cx="785812" cy="21431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13" y="1857375"/>
            <a:ext cx="785812" cy="21431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285875" y="335756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58063" y="142875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929438" y="142875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00125" y="3071813"/>
            <a:ext cx="1785938" cy="78581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86188" y="5072063"/>
            <a:ext cx="1785937" cy="78581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500438" y="55006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14375" y="3429000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 rot="510504">
            <a:off x="4154488" y="3843338"/>
            <a:ext cx="785812" cy="20796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21044050">
            <a:off x="4154488" y="2776538"/>
            <a:ext cx="785812" cy="19526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Трапеция 47"/>
          <p:cNvSpPr/>
          <p:nvPr/>
        </p:nvSpPr>
        <p:spPr>
          <a:xfrm rot="16200000">
            <a:off x="4107656" y="2464595"/>
            <a:ext cx="1285875" cy="1928812"/>
          </a:xfrm>
          <a:prstGeom prst="trapezoid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500438" y="3429000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786313" y="535781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214813" y="535781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785938" y="335756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143125" y="55006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86250" y="335756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Трапеция 54"/>
          <p:cNvSpPr/>
          <p:nvPr/>
        </p:nvSpPr>
        <p:spPr>
          <a:xfrm rot="16200000">
            <a:off x="1178719" y="4536281"/>
            <a:ext cx="1285875" cy="1928813"/>
          </a:xfrm>
          <a:prstGeom prst="trapezoid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71500" y="55006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1714500" y="55006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785938" y="15001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500313" y="15001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214563" y="55006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214938" y="535781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Трапеция 63"/>
          <p:cNvSpPr/>
          <p:nvPr/>
        </p:nvSpPr>
        <p:spPr>
          <a:xfrm rot="16200000">
            <a:off x="6893719" y="2536031"/>
            <a:ext cx="1285875" cy="1928813"/>
          </a:xfrm>
          <a:prstGeom prst="trapezoid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143750" y="342900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572375" y="342900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929563" y="342900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15075760">
            <a:off x="1383506" y="2566194"/>
            <a:ext cx="500063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17275312">
            <a:off x="1381920" y="3634581"/>
            <a:ext cx="500062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986926">
            <a:off x="1303338" y="1785938"/>
            <a:ext cx="785812" cy="23336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20638933" flipV="1">
            <a:off x="1270000" y="1063625"/>
            <a:ext cx="785813" cy="192088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43438" y="333375"/>
            <a:ext cx="42846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 тех пор  космонавты постоянно работают на орбите. Они изучают нашу планету и огромное космическое пространство вокруг .</a:t>
            </a:r>
          </a:p>
          <a:p>
            <a:pPr>
              <a:defRPr/>
            </a:pP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5124" name="Picture 4" descr="dic00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ic00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500438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5288" y="4005263"/>
            <a:ext cx="3924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Благодаря этому и мы можем любоваться снимками с изображениями нашей планеты.</a:t>
            </a:r>
          </a:p>
          <a:p>
            <a:pPr>
              <a:defRPr/>
            </a:pP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285750"/>
          <a:ext cx="8429625" cy="621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75"/>
                <a:gridCol w="2809875"/>
                <a:gridCol w="2809875"/>
              </a:tblGrid>
              <a:tr h="207168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</a:tr>
              <a:tr h="207168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</a:tr>
              <a:tr h="207168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 rot="16200000">
            <a:off x="1285875" y="428626"/>
            <a:ext cx="1214437" cy="2214562"/>
          </a:xfrm>
          <a:prstGeom prst="triangle">
            <a:avLst>
              <a:gd name="adj" fmla="val 52245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063" y="15001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43125" y="15001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86500" y="350043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18014658">
            <a:off x="1256507" y="5682456"/>
            <a:ext cx="500062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4390806">
            <a:off x="1256506" y="4610894"/>
            <a:ext cx="500063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6200000">
            <a:off x="3929063" y="428625"/>
            <a:ext cx="1214437" cy="2214563"/>
          </a:xfrm>
          <a:prstGeom prst="triangle">
            <a:avLst>
              <a:gd name="adj" fmla="val 52245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214688" y="15001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8345644">
            <a:off x="3829844" y="1483519"/>
            <a:ext cx="500063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218126">
            <a:off x="3899694" y="832644"/>
            <a:ext cx="500063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857750" y="142875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429125" y="142875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72250" y="1071563"/>
            <a:ext cx="1785938" cy="78581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286500" y="15001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072313" y="857250"/>
            <a:ext cx="785812" cy="21431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13" y="1857375"/>
            <a:ext cx="785812" cy="21431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285875" y="335756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58063" y="142875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929438" y="142875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00125" y="3071813"/>
            <a:ext cx="1785938" cy="78581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86188" y="5072063"/>
            <a:ext cx="1785937" cy="78581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500438" y="55006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14375" y="3429000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 rot="510504">
            <a:off x="4154488" y="3843338"/>
            <a:ext cx="785812" cy="20796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21044050">
            <a:off x="4154488" y="2776538"/>
            <a:ext cx="785812" cy="19526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Трапеция 47"/>
          <p:cNvSpPr/>
          <p:nvPr/>
        </p:nvSpPr>
        <p:spPr>
          <a:xfrm rot="16200000">
            <a:off x="4107656" y="2464595"/>
            <a:ext cx="1285875" cy="1928812"/>
          </a:xfrm>
          <a:prstGeom prst="trapezoid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500438" y="3429000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786313" y="535781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214813" y="535781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785938" y="335756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143125" y="55006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86250" y="335756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Трапеция 54"/>
          <p:cNvSpPr/>
          <p:nvPr/>
        </p:nvSpPr>
        <p:spPr>
          <a:xfrm rot="16200000">
            <a:off x="1178719" y="4536281"/>
            <a:ext cx="1285875" cy="1928813"/>
          </a:xfrm>
          <a:prstGeom prst="trapezoid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71500" y="5500688"/>
            <a:ext cx="285750" cy="158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1714500" y="55006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785938" y="15001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500313" y="15001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214563" y="550068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214938" y="5357813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Трапеция 63"/>
          <p:cNvSpPr/>
          <p:nvPr/>
        </p:nvSpPr>
        <p:spPr>
          <a:xfrm rot="16200000">
            <a:off x="6893719" y="2536031"/>
            <a:ext cx="1285875" cy="1928813"/>
          </a:xfrm>
          <a:prstGeom prst="trapezoid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143750" y="342900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572375" y="342900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929563" y="3429000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15075760">
            <a:off x="1383506" y="2566194"/>
            <a:ext cx="500063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17275312">
            <a:off x="1381920" y="3634581"/>
            <a:ext cx="500062" cy="714375"/>
          </a:xfrm>
          <a:prstGeom prst="triangl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986926">
            <a:off x="1303338" y="1785938"/>
            <a:ext cx="785812" cy="23336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20638933" flipV="1">
            <a:off x="1270000" y="1063625"/>
            <a:ext cx="785813" cy="192088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6200000">
            <a:off x="6786563" y="4214812"/>
            <a:ext cx="1214438" cy="2214563"/>
          </a:xfrm>
          <a:prstGeom prst="triangle">
            <a:avLst>
              <a:gd name="adj" fmla="val 52245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358063" y="5214938"/>
            <a:ext cx="142875" cy="14287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6000750" y="5286375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11vit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4357688"/>
            <a:ext cx="1643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1525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142875"/>
            <a:ext cx="100012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803" name="Рисунок 10" descr="222280-Royalty-Free-RF-Clipart-Illustration-Of-A-Happy-Summer-Sun-Doctor-With-A-First-Aid-Kit-And-Stethoscop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Рисунок 11" descr="1456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43576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Рисунок 12" descr="1288348127_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4357688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Рисунок 13" descr="doctor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785938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Рисунок 14" descr="doctor_vozduh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17859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Рисунок 15" descr="e6019b30696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43188" y="4357688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Рисунок 16" descr="291250_normal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00" y="1714500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85750" y="378618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1.Хорошее настроение</a:t>
            </a:r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571750" y="3786188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3.Свежий воздух</a:t>
            </a:r>
          </a:p>
        </p:txBody>
      </p:sp>
      <p:sp>
        <p:nvSpPr>
          <p:cNvPr id="19476" name="TextBox 19"/>
          <p:cNvSpPr txBox="1">
            <a:spLocks noChangeArrowheads="1"/>
          </p:cNvSpPr>
          <p:nvPr/>
        </p:nvSpPr>
        <p:spPr bwMode="auto">
          <a:xfrm>
            <a:off x="4929188" y="37861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4.Солнце</a:t>
            </a:r>
          </a:p>
        </p:txBody>
      </p:sp>
      <p:sp>
        <p:nvSpPr>
          <p:cNvPr id="19477" name="TextBox 20"/>
          <p:cNvSpPr txBox="1">
            <a:spLocks noChangeArrowheads="1"/>
          </p:cNvSpPr>
          <p:nvPr/>
        </p:nvSpPr>
        <p:spPr bwMode="auto">
          <a:xfrm>
            <a:off x="7143750" y="38576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5.Вода</a:t>
            </a:r>
          </a:p>
        </p:txBody>
      </p:sp>
      <p:sp>
        <p:nvSpPr>
          <p:cNvPr id="19478" name="TextBox 21"/>
          <p:cNvSpPr txBox="1">
            <a:spLocks noChangeArrowheads="1"/>
          </p:cNvSpPr>
          <p:nvPr/>
        </p:nvSpPr>
        <p:spPr bwMode="auto">
          <a:xfrm>
            <a:off x="500063" y="6429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2.Осанка</a:t>
            </a:r>
          </a:p>
        </p:txBody>
      </p:sp>
      <p:sp>
        <p:nvSpPr>
          <p:cNvPr id="19479" name="TextBox 22"/>
          <p:cNvSpPr txBox="1">
            <a:spLocks noChangeArrowheads="1"/>
          </p:cNvSpPr>
          <p:nvPr/>
        </p:nvSpPr>
        <p:spPr bwMode="auto">
          <a:xfrm>
            <a:off x="2643188" y="64293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6.Отдых</a:t>
            </a:r>
          </a:p>
        </p:txBody>
      </p:sp>
      <p:sp>
        <p:nvSpPr>
          <p:cNvPr id="19480" name="TextBox 23"/>
          <p:cNvSpPr txBox="1">
            <a:spLocks noChangeArrowheads="1"/>
          </p:cNvSpPr>
          <p:nvPr/>
        </p:nvSpPr>
        <p:spPr bwMode="auto">
          <a:xfrm>
            <a:off x="4786313" y="62150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7.Спорт и физкультура</a:t>
            </a:r>
          </a:p>
        </p:txBody>
      </p:sp>
      <p:sp>
        <p:nvSpPr>
          <p:cNvPr id="19481" name="TextBox 24"/>
          <p:cNvSpPr txBox="1">
            <a:spLocks noChangeArrowheads="1"/>
          </p:cNvSpPr>
          <p:nvPr/>
        </p:nvSpPr>
        <p:spPr bwMode="auto">
          <a:xfrm>
            <a:off x="7286625" y="6211888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/>
                </a:solidFill>
                <a:latin typeface="Cambria" pitchFamily="18" charset="0"/>
                <a:cs typeface="+mn-cs"/>
              </a:rPr>
              <a:t>8.Здоровое питание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8625" y="142875"/>
            <a:ext cx="6429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i="1">
                <a:solidFill>
                  <a:srgbClr val="FF3300"/>
                </a:solidFill>
                <a:latin typeface="Cambria" pitchFamily="18" charset="0"/>
              </a:rPr>
              <a:t>З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357313" y="142875"/>
            <a:ext cx="785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i="1">
                <a:solidFill>
                  <a:srgbClr val="FF3300"/>
                </a:solidFill>
                <a:latin typeface="Cambria" pitchFamily="18" charset="0"/>
              </a:rPr>
              <a:t>Д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28875" y="142875"/>
            <a:ext cx="857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i="1">
                <a:solidFill>
                  <a:srgbClr val="FF3300"/>
                </a:solidFill>
                <a:latin typeface="Cambria" pitchFamily="18" charset="0"/>
              </a:rPr>
              <a:t>О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71875" y="214313"/>
            <a:ext cx="857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FF3300"/>
                </a:solidFill>
                <a:latin typeface="Cambria" pitchFamily="18" charset="0"/>
              </a:rPr>
              <a:t>Р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643438" y="214313"/>
            <a:ext cx="857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FF3300"/>
                </a:solidFill>
                <a:latin typeface="Cambria" pitchFamily="18" charset="0"/>
              </a:rPr>
              <a:t>О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15000" y="214313"/>
            <a:ext cx="7143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i="1">
                <a:solidFill>
                  <a:srgbClr val="FF3300"/>
                </a:solidFill>
                <a:latin typeface="Cambria" pitchFamily="18" charset="0"/>
              </a:rPr>
              <a:t>В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715125" y="214313"/>
            <a:ext cx="8572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i="1">
                <a:solidFill>
                  <a:srgbClr val="FF3300"/>
                </a:solidFill>
                <a:latin typeface="Cambria" pitchFamily="18" charset="0"/>
              </a:rPr>
              <a:t>Ь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15250" y="214313"/>
            <a:ext cx="10001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i="1">
                <a:solidFill>
                  <a:srgbClr val="FF3300"/>
                </a:solidFill>
                <a:latin typeface="Cambria" pitchFamily="18" charset="0"/>
              </a:rPr>
              <a:t>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zem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6013" y="520700"/>
            <a:ext cx="7129462" cy="6337300"/>
          </a:xfrm>
        </p:spPr>
      </p:pic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33CC"/>
                </a:solidFill>
              </a:rPr>
              <a:t/>
            </a:r>
            <a:br>
              <a:rPr lang="ru-RU" sz="4000" b="1" i="1" smtClean="0">
                <a:solidFill>
                  <a:srgbClr val="FF33CC"/>
                </a:solidFill>
              </a:rPr>
            </a:br>
            <a:r>
              <a:rPr lang="ru-RU" sz="4000" b="1" i="1" smtClean="0">
                <a:solidFill>
                  <a:srgbClr val="FF33CC"/>
                </a:solidFill>
              </a:rPr>
              <a:t>Земля, земля, планета голубая,</a:t>
            </a:r>
            <a:br>
              <a:rPr lang="ru-RU" sz="4000" b="1" i="1" smtClean="0">
                <a:solidFill>
                  <a:srgbClr val="FF33CC"/>
                </a:solidFill>
              </a:rPr>
            </a:br>
            <a:r>
              <a:rPr lang="ru-RU" sz="4000" b="1" i="1" smtClean="0">
                <a:solidFill>
                  <a:srgbClr val="FF33CC"/>
                </a:solidFill>
              </a:rPr>
              <a:t>Ты лучше всех, прекрасней всех планет!</a:t>
            </a:r>
          </a:p>
        </p:txBody>
      </p:sp>
      <p:pic>
        <p:nvPicPr>
          <p:cNvPr id="34820" name="Picture 7" descr="image84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63" y="1785938"/>
            <a:ext cx="1874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5_Tajna_tretej_planety_aranzhirovka_Andreyj_Erokh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66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20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79388" y="2060575"/>
            <a:ext cx="8856662" cy="335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671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99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5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743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449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0"/>
            <a:ext cx="76327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 descr="звёз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33CC"/>
                </a:solidFill>
              </a:rPr>
              <a:t>Устный счёт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1571625"/>
            <a:ext cx="877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357188" y="1285875"/>
            <a:ext cx="3857625" cy="364331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TextBox 25"/>
          <p:cNvSpPr txBox="1">
            <a:spLocks noChangeArrowheads="1"/>
          </p:cNvSpPr>
          <p:nvPr/>
        </p:nvSpPr>
        <p:spPr bwMode="auto">
          <a:xfrm>
            <a:off x="1071563" y="1714500"/>
            <a:ext cx="2428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6 +       = 9</a:t>
            </a:r>
          </a:p>
          <a:p>
            <a:endParaRPr lang="ru-RU" sz="2800" b="1"/>
          </a:p>
          <a:p>
            <a:r>
              <a:rPr lang="ru-RU" sz="2800" b="1"/>
              <a:t>        +4 = 7</a:t>
            </a:r>
          </a:p>
          <a:p>
            <a:endParaRPr lang="ru-RU" sz="2800" b="1"/>
          </a:p>
          <a:p>
            <a:r>
              <a:rPr lang="ru-RU" sz="2800" b="1"/>
              <a:t>10 -       = 8</a:t>
            </a:r>
          </a:p>
          <a:p>
            <a:endParaRPr lang="ru-RU" sz="2800" b="1"/>
          </a:p>
          <a:p>
            <a:r>
              <a:rPr lang="ru-RU" sz="2800" b="1"/>
              <a:t>        - 2 = 3</a:t>
            </a:r>
          </a:p>
        </p:txBody>
      </p:sp>
      <p:sp>
        <p:nvSpPr>
          <p:cNvPr id="31" name="6-конечная звезда 30"/>
          <p:cNvSpPr/>
          <p:nvPr/>
        </p:nvSpPr>
        <p:spPr>
          <a:xfrm>
            <a:off x="1714500" y="3357563"/>
            <a:ext cx="785813" cy="71437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6-конечная звезда 31"/>
          <p:cNvSpPr/>
          <p:nvPr/>
        </p:nvSpPr>
        <p:spPr>
          <a:xfrm>
            <a:off x="1214438" y="4214813"/>
            <a:ext cx="785812" cy="71437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6-конечная звезда 32"/>
          <p:cNvSpPr/>
          <p:nvPr/>
        </p:nvSpPr>
        <p:spPr>
          <a:xfrm>
            <a:off x="1143000" y="2428875"/>
            <a:ext cx="785813" cy="71437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6-конечная звезда 33"/>
          <p:cNvSpPr/>
          <p:nvPr/>
        </p:nvSpPr>
        <p:spPr>
          <a:xfrm>
            <a:off x="1571625" y="1643063"/>
            <a:ext cx="785813" cy="71437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5286375" y="642938"/>
            <a:ext cx="3857625" cy="3000375"/>
          </a:xfrm>
          <a:prstGeom prst="triangle">
            <a:avLst>
              <a:gd name="adj" fmla="val 48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8" name="TextBox 35"/>
          <p:cNvSpPr txBox="1">
            <a:spLocks noChangeArrowheads="1"/>
          </p:cNvSpPr>
          <p:nvPr/>
        </p:nvSpPr>
        <p:spPr bwMode="auto">
          <a:xfrm>
            <a:off x="5929313" y="1785938"/>
            <a:ext cx="26431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   </a:t>
            </a:r>
            <a:r>
              <a:rPr lang="ru-RU" sz="2800" b="1"/>
              <a:t>а       а+6</a:t>
            </a:r>
          </a:p>
          <a:p>
            <a:r>
              <a:rPr lang="ru-RU" sz="2800" b="1"/>
              <a:t>а+4         4+а</a:t>
            </a:r>
          </a:p>
          <a:p>
            <a:r>
              <a:rPr lang="ru-RU" sz="2800" b="1"/>
              <a:t>а- 2         а – 9 8– а         5 - а   </a:t>
            </a:r>
          </a:p>
        </p:txBody>
      </p:sp>
      <p:sp>
        <p:nvSpPr>
          <p:cNvPr id="37" name="6-конечная звезда 36"/>
          <p:cNvSpPr/>
          <p:nvPr/>
        </p:nvSpPr>
        <p:spPr>
          <a:xfrm>
            <a:off x="6715125" y="3000375"/>
            <a:ext cx="785813" cy="71437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38" name="6-конечная звезда 37"/>
          <p:cNvSpPr/>
          <p:nvPr/>
        </p:nvSpPr>
        <p:spPr>
          <a:xfrm>
            <a:off x="6643688" y="2571750"/>
            <a:ext cx="785812" cy="71437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39" name="6-конечная звезда 38"/>
          <p:cNvSpPr/>
          <p:nvPr/>
        </p:nvSpPr>
        <p:spPr>
          <a:xfrm>
            <a:off x="6643688" y="2143125"/>
            <a:ext cx="785812" cy="71437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40" name="6-конечная звезда 39"/>
          <p:cNvSpPr/>
          <p:nvPr/>
        </p:nvSpPr>
        <p:spPr>
          <a:xfrm>
            <a:off x="6643688" y="1714500"/>
            <a:ext cx="785812" cy="71437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00563" y="4071938"/>
            <a:ext cx="4429125" cy="250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4" name="TextBox 41"/>
          <p:cNvSpPr txBox="1">
            <a:spLocks noChangeArrowheads="1"/>
          </p:cNvSpPr>
          <p:nvPr/>
        </p:nvSpPr>
        <p:spPr bwMode="auto">
          <a:xfrm>
            <a:off x="4714875" y="4143375"/>
            <a:ext cx="4000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</a:t>
            </a:r>
          </a:p>
          <a:p>
            <a:r>
              <a:rPr lang="ru-RU" sz="2400" b="1"/>
              <a:t>               ? кн.</a:t>
            </a:r>
          </a:p>
          <a:p>
            <a:r>
              <a:rPr lang="ru-RU" sz="2400" b="1"/>
              <a:t> __</a:t>
            </a:r>
            <a:r>
              <a:rPr lang="ru-RU" sz="2400" b="1" u="sng"/>
              <a:t>Коля____Толя__</a:t>
            </a:r>
          </a:p>
          <a:p>
            <a:r>
              <a:rPr lang="ru-RU" sz="2400" b="1"/>
              <a:t>      4 кн.          5кн.</a:t>
            </a:r>
          </a:p>
        </p:txBody>
      </p:sp>
      <p:sp>
        <p:nvSpPr>
          <p:cNvPr id="43" name="Дуга 42"/>
          <p:cNvSpPr/>
          <p:nvPr/>
        </p:nvSpPr>
        <p:spPr>
          <a:xfrm>
            <a:off x="4857750" y="4857750"/>
            <a:ext cx="2928938" cy="357188"/>
          </a:xfrm>
          <a:prstGeom prst="arc">
            <a:avLst>
              <a:gd name="adj1" fmla="val 10616695"/>
              <a:gd name="adj2" fmla="val 260859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5638800" y="4633913"/>
            <a:ext cx="1193800" cy="260350"/>
          </a:xfrm>
          <a:custGeom>
            <a:avLst/>
            <a:gdLst>
              <a:gd name="connsiteX0" fmla="*/ 0 w 1193800"/>
              <a:gd name="connsiteY0" fmla="*/ 254001 h 261258"/>
              <a:gd name="connsiteX1" fmla="*/ 391886 w 1193800"/>
              <a:gd name="connsiteY1" fmla="*/ 36286 h 261258"/>
              <a:gd name="connsiteX2" fmla="*/ 413657 w 1193800"/>
              <a:gd name="connsiteY2" fmla="*/ 36286 h 261258"/>
              <a:gd name="connsiteX3" fmla="*/ 576943 w 1193800"/>
              <a:gd name="connsiteY3" fmla="*/ 14515 h 261258"/>
              <a:gd name="connsiteX4" fmla="*/ 751114 w 1193800"/>
              <a:gd name="connsiteY4" fmla="*/ 47172 h 261258"/>
              <a:gd name="connsiteX5" fmla="*/ 816429 w 1193800"/>
              <a:gd name="connsiteY5" fmla="*/ 47172 h 261258"/>
              <a:gd name="connsiteX6" fmla="*/ 1001486 w 1193800"/>
              <a:gd name="connsiteY6" fmla="*/ 134258 h 261258"/>
              <a:gd name="connsiteX7" fmla="*/ 1077686 w 1193800"/>
              <a:gd name="connsiteY7" fmla="*/ 210458 h 261258"/>
              <a:gd name="connsiteX8" fmla="*/ 1175657 w 1193800"/>
              <a:gd name="connsiteY8" fmla="*/ 254001 h 261258"/>
              <a:gd name="connsiteX9" fmla="*/ 1186543 w 1193800"/>
              <a:gd name="connsiteY9" fmla="*/ 254001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3800" h="261258">
                <a:moveTo>
                  <a:pt x="0" y="254001"/>
                </a:moveTo>
                <a:lnTo>
                  <a:pt x="391886" y="36286"/>
                </a:lnTo>
                <a:cubicBezTo>
                  <a:pt x="460829" y="0"/>
                  <a:pt x="382814" y="39915"/>
                  <a:pt x="413657" y="36286"/>
                </a:cubicBezTo>
                <a:cubicBezTo>
                  <a:pt x="444500" y="32657"/>
                  <a:pt x="520700" y="12701"/>
                  <a:pt x="576943" y="14515"/>
                </a:cubicBezTo>
                <a:cubicBezTo>
                  <a:pt x="633186" y="16329"/>
                  <a:pt x="711200" y="41729"/>
                  <a:pt x="751114" y="47172"/>
                </a:cubicBezTo>
                <a:cubicBezTo>
                  <a:pt x="791028" y="52615"/>
                  <a:pt x="774700" y="32658"/>
                  <a:pt x="816429" y="47172"/>
                </a:cubicBezTo>
                <a:cubicBezTo>
                  <a:pt x="858158" y="61686"/>
                  <a:pt x="957943" y="107044"/>
                  <a:pt x="1001486" y="134258"/>
                </a:cubicBezTo>
                <a:cubicBezTo>
                  <a:pt x="1045029" y="161472"/>
                  <a:pt x="1048658" y="190501"/>
                  <a:pt x="1077686" y="210458"/>
                </a:cubicBezTo>
                <a:cubicBezTo>
                  <a:pt x="1106715" y="230415"/>
                  <a:pt x="1157514" y="246744"/>
                  <a:pt x="1175657" y="254001"/>
                </a:cubicBezTo>
                <a:cubicBezTo>
                  <a:pt x="1193800" y="261258"/>
                  <a:pt x="1190171" y="257629"/>
                  <a:pt x="1186543" y="25400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5643563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5618163" y="4702175"/>
            <a:ext cx="1214437" cy="133350"/>
          </a:xfrm>
          <a:custGeom>
            <a:avLst/>
            <a:gdLst>
              <a:gd name="connsiteX0" fmla="*/ 9072 w 1213758"/>
              <a:gd name="connsiteY0" fmla="*/ 87085 h 132442"/>
              <a:gd name="connsiteX1" fmla="*/ 41729 w 1213758"/>
              <a:gd name="connsiteY1" fmla="*/ 43542 h 132442"/>
              <a:gd name="connsiteX2" fmla="*/ 259444 w 1213758"/>
              <a:gd name="connsiteY2" fmla="*/ 21771 h 132442"/>
              <a:gd name="connsiteX3" fmla="*/ 346529 w 1213758"/>
              <a:gd name="connsiteY3" fmla="*/ 0 h 132442"/>
              <a:gd name="connsiteX4" fmla="*/ 629558 w 1213758"/>
              <a:gd name="connsiteY4" fmla="*/ 10885 h 132442"/>
              <a:gd name="connsiteX5" fmla="*/ 629558 w 1213758"/>
              <a:gd name="connsiteY5" fmla="*/ 10885 h 132442"/>
              <a:gd name="connsiteX6" fmla="*/ 1043215 w 1213758"/>
              <a:gd name="connsiteY6" fmla="*/ 10885 h 132442"/>
              <a:gd name="connsiteX7" fmla="*/ 1152072 w 1213758"/>
              <a:gd name="connsiteY7" fmla="*/ 43542 h 132442"/>
              <a:gd name="connsiteX8" fmla="*/ 1206501 w 1213758"/>
              <a:gd name="connsiteY8" fmla="*/ 119742 h 132442"/>
              <a:gd name="connsiteX9" fmla="*/ 1195615 w 1213758"/>
              <a:gd name="connsiteY9" fmla="*/ 119742 h 132442"/>
              <a:gd name="connsiteX10" fmla="*/ 1195615 w 1213758"/>
              <a:gd name="connsiteY10" fmla="*/ 119742 h 132442"/>
              <a:gd name="connsiteX11" fmla="*/ 1195615 w 1213758"/>
              <a:gd name="connsiteY11" fmla="*/ 119742 h 13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3758" h="132442">
                <a:moveTo>
                  <a:pt x="9072" y="87085"/>
                </a:moveTo>
                <a:cubicBezTo>
                  <a:pt x="4536" y="70756"/>
                  <a:pt x="0" y="54428"/>
                  <a:pt x="41729" y="43542"/>
                </a:cubicBezTo>
                <a:cubicBezTo>
                  <a:pt x="83458" y="32656"/>
                  <a:pt x="208644" y="29028"/>
                  <a:pt x="259444" y="21771"/>
                </a:cubicBezTo>
                <a:cubicBezTo>
                  <a:pt x="310244" y="14514"/>
                  <a:pt x="284843" y="1814"/>
                  <a:pt x="346529" y="0"/>
                </a:cubicBezTo>
                <a:lnTo>
                  <a:pt x="629558" y="10885"/>
                </a:lnTo>
                <a:lnTo>
                  <a:pt x="629558" y="10885"/>
                </a:lnTo>
                <a:cubicBezTo>
                  <a:pt x="698501" y="10885"/>
                  <a:pt x="956129" y="5442"/>
                  <a:pt x="1043215" y="10885"/>
                </a:cubicBezTo>
                <a:cubicBezTo>
                  <a:pt x="1130301" y="16328"/>
                  <a:pt x="1124858" y="25399"/>
                  <a:pt x="1152072" y="43542"/>
                </a:cubicBezTo>
                <a:cubicBezTo>
                  <a:pt x="1179286" y="61685"/>
                  <a:pt x="1199244" y="107042"/>
                  <a:pt x="1206501" y="119742"/>
                </a:cubicBezTo>
                <a:cubicBezTo>
                  <a:pt x="1213758" y="132442"/>
                  <a:pt x="1195615" y="119742"/>
                  <a:pt x="1195615" y="119742"/>
                </a:cubicBezTo>
                <a:lnTo>
                  <a:pt x="1195615" y="119742"/>
                </a:lnTo>
                <a:lnTo>
                  <a:pt x="1195615" y="11974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Левая фигурная скобка 46"/>
          <p:cNvSpPr/>
          <p:nvPr/>
        </p:nvSpPr>
        <p:spPr>
          <a:xfrm>
            <a:off x="6072188" y="4786313"/>
            <a:ext cx="714375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4775200" y="4826000"/>
            <a:ext cx="3322638" cy="355600"/>
          </a:xfrm>
          <a:custGeom>
            <a:avLst/>
            <a:gdLst>
              <a:gd name="connsiteX0" fmla="*/ 101599 w 3321956"/>
              <a:gd name="connsiteY0" fmla="*/ 355600 h 355600"/>
              <a:gd name="connsiteX1" fmla="*/ 460828 w 3321956"/>
              <a:gd name="connsiteY1" fmla="*/ 50800 h 355600"/>
              <a:gd name="connsiteX2" fmla="*/ 2866570 w 3321956"/>
              <a:gd name="connsiteY2" fmla="*/ 50800 h 355600"/>
              <a:gd name="connsiteX3" fmla="*/ 3193142 w 3321956"/>
              <a:gd name="connsiteY3" fmla="*/ 344714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956" h="355600">
                <a:moveTo>
                  <a:pt x="101599" y="355600"/>
                </a:moveTo>
                <a:cubicBezTo>
                  <a:pt x="50799" y="228600"/>
                  <a:pt x="0" y="101600"/>
                  <a:pt x="460828" y="50800"/>
                </a:cubicBezTo>
                <a:cubicBezTo>
                  <a:pt x="921656" y="0"/>
                  <a:pt x="2411184" y="1814"/>
                  <a:pt x="2866570" y="50800"/>
                </a:cubicBezTo>
                <a:cubicBezTo>
                  <a:pt x="3321956" y="99786"/>
                  <a:pt x="3257549" y="222250"/>
                  <a:pt x="3193142" y="3447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6180138" y="5178425"/>
            <a:ext cx="21431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42" name="TextBox 53"/>
          <p:cNvSpPr txBox="1">
            <a:spLocks noChangeArrowheads="1"/>
          </p:cNvSpPr>
          <p:nvPr/>
        </p:nvSpPr>
        <p:spPr bwMode="auto">
          <a:xfrm>
            <a:off x="4857750" y="5715000"/>
            <a:ext cx="314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4 + 5 = 9 (кн.)</a:t>
            </a:r>
          </a:p>
          <a:p>
            <a:r>
              <a:rPr lang="ru-RU" sz="2400" b="1" i="1"/>
              <a:t>Ответ: </a:t>
            </a:r>
            <a:r>
              <a:rPr lang="ru-RU" sz="2400" b="1" i="1">
                <a:solidFill>
                  <a:srgbClr val="CC0099"/>
                </a:solidFill>
              </a:rPr>
              <a:t>9</a:t>
            </a:r>
            <a:r>
              <a:rPr lang="ru-RU" sz="2400" b="1" i="1"/>
              <a:t> книг.</a:t>
            </a:r>
          </a:p>
        </p:txBody>
      </p:sp>
      <p:sp>
        <p:nvSpPr>
          <p:cNvPr id="9243" name="TextBox 54"/>
          <p:cNvSpPr txBox="1">
            <a:spLocks noChangeArrowheads="1"/>
          </p:cNvSpPr>
          <p:nvPr/>
        </p:nvSpPr>
        <p:spPr bwMode="auto">
          <a:xfrm>
            <a:off x="1785938" y="171450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44" name="TextBox 55"/>
          <p:cNvSpPr txBox="1">
            <a:spLocks noChangeArrowheads="1"/>
          </p:cNvSpPr>
          <p:nvPr/>
        </p:nvSpPr>
        <p:spPr bwMode="auto">
          <a:xfrm>
            <a:off x="1357313" y="250031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</a:rPr>
              <a:t>3</a:t>
            </a:r>
          </a:p>
        </p:txBody>
      </p:sp>
      <p:sp>
        <p:nvSpPr>
          <p:cNvPr id="9245" name="TextBox 56"/>
          <p:cNvSpPr txBox="1">
            <a:spLocks noChangeArrowheads="1"/>
          </p:cNvSpPr>
          <p:nvPr/>
        </p:nvSpPr>
        <p:spPr bwMode="auto">
          <a:xfrm flipH="1">
            <a:off x="1214438" y="42862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99"/>
                </a:solidFill>
              </a:rPr>
              <a:t>  5</a:t>
            </a:r>
          </a:p>
        </p:txBody>
      </p:sp>
      <p:sp>
        <p:nvSpPr>
          <p:cNvPr id="9246" name="TextBox 57"/>
          <p:cNvSpPr txBox="1">
            <a:spLocks noChangeArrowheads="1"/>
          </p:cNvSpPr>
          <p:nvPr/>
        </p:nvSpPr>
        <p:spPr bwMode="auto">
          <a:xfrm>
            <a:off x="1928813" y="342900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9247" name="TextBox 58"/>
          <p:cNvSpPr txBox="1">
            <a:spLocks noChangeArrowheads="1"/>
          </p:cNvSpPr>
          <p:nvPr/>
        </p:nvSpPr>
        <p:spPr bwMode="auto">
          <a:xfrm>
            <a:off x="6858000" y="185737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&lt;</a:t>
            </a:r>
            <a:endParaRPr lang="ru-RU" sz="2400" b="1"/>
          </a:p>
        </p:txBody>
      </p:sp>
      <p:sp>
        <p:nvSpPr>
          <p:cNvPr id="9248" name="TextBox 59"/>
          <p:cNvSpPr txBox="1">
            <a:spLocks noChangeArrowheads="1"/>
          </p:cNvSpPr>
          <p:nvPr/>
        </p:nvSpPr>
        <p:spPr bwMode="auto">
          <a:xfrm>
            <a:off x="6858000" y="228600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=</a:t>
            </a:r>
            <a:endParaRPr lang="ru-RU" sz="2800" b="1"/>
          </a:p>
        </p:txBody>
      </p:sp>
      <p:sp>
        <p:nvSpPr>
          <p:cNvPr id="9249" name="TextBox 60"/>
          <p:cNvSpPr txBox="1">
            <a:spLocks noChangeArrowheads="1"/>
          </p:cNvSpPr>
          <p:nvPr/>
        </p:nvSpPr>
        <p:spPr bwMode="auto">
          <a:xfrm>
            <a:off x="6858000" y="271462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&gt;</a:t>
            </a:r>
            <a:endParaRPr lang="ru-RU" sz="2800" b="1"/>
          </a:p>
        </p:txBody>
      </p:sp>
      <p:sp>
        <p:nvSpPr>
          <p:cNvPr id="9250" name="TextBox 61"/>
          <p:cNvSpPr txBox="1">
            <a:spLocks noChangeArrowheads="1"/>
          </p:cNvSpPr>
          <p:nvPr/>
        </p:nvSpPr>
        <p:spPr bwMode="auto">
          <a:xfrm>
            <a:off x="6929438" y="314325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&gt;</a:t>
            </a:r>
            <a:endParaRPr lang="ru-RU" sz="2400" b="1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242" grpId="0"/>
      <p:bldP spid="9243" grpId="0"/>
      <p:bldP spid="9244" grpId="0"/>
      <p:bldP spid="9245" grpId="0"/>
      <p:bldP spid="9246" grpId="0"/>
      <p:bldP spid="9247" grpId="0"/>
      <p:bldP spid="9248" grpId="0"/>
      <p:bldP spid="9249" grpId="0"/>
      <p:bldP spid="9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1325563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33CC"/>
                </a:solidFill>
              </a:rPr>
              <a:t>Мы на чём отправимся </a:t>
            </a:r>
            <a:br>
              <a:rPr lang="ru-RU" sz="4000" b="1" i="1" smtClean="0">
                <a:solidFill>
                  <a:srgbClr val="FF33CC"/>
                </a:solidFill>
              </a:rPr>
            </a:br>
            <a:r>
              <a:rPr lang="ru-RU" sz="4000" b="1" i="1" smtClean="0">
                <a:solidFill>
                  <a:srgbClr val="FF33CC"/>
                </a:solidFill>
              </a:rPr>
              <a:t>в полёт?</a:t>
            </a: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1763713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Rectangle 14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540750" cy="4422775"/>
          </a:xfrm>
        </p:spPr>
        <p:txBody>
          <a:bodyPr/>
          <a:lstStyle/>
          <a:p>
            <a:pPr eaLnBrk="1" hangingPunct="1"/>
            <a:endParaRPr lang="ru-RU" sz="3600" b="1" i="1" smtClean="0">
              <a:solidFill>
                <a:srgbClr val="FFFF00"/>
              </a:solidFill>
            </a:endParaRPr>
          </a:p>
          <a:p>
            <a:pPr eaLnBrk="1" hangingPunct="1"/>
            <a:r>
              <a:rPr lang="ru-RU" sz="3600" b="1" i="1" smtClean="0">
                <a:solidFill>
                  <a:srgbClr val="FFFF00"/>
                </a:solidFill>
              </a:rPr>
              <a:t>Ракета </a:t>
            </a:r>
          </a:p>
          <a:p>
            <a:pPr eaLnBrk="1" hangingPunct="1"/>
            <a:r>
              <a:rPr lang="ru-RU" sz="3600" b="1" i="1" smtClean="0">
                <a:solidFill>
                  <a:srgbClr val="FFFF00"/>
                </a:solidFill>
              </a:rPr>
              <a:t>Звездолёт  </a:t>
            </a:r>
          </a:p>
          <a:p>
            <a:pPr eaLnBrk="1" hangingPunct="1"/>
            <a:r>
              <a:rPr lang="ru-RU" sz="3600" b="1" i="1" smtClean="0">
                <a:solidFill>
                  <a:srgbClr val="FFFF00"/>
                </a:solidFill>
              </a:rPr>
              <a:t>Самолёт  </a:t>
            </a:r>
          </a:p>
          <a:p>
            <a:pPr eaLnBrk="1" hangingPunct="1"/>
            <a:r>
              <a:rPr lang="ru-RU" sz="3600" b="1" i="1" smtClean="0">
                <a:solidFill>
                  <a:srgbClr val="FFFF00"/>
                </a:solidFill>
              </a:rPr>
              <a:t>Летающая тарелка </a:t>
            </a:r>
          </a:p>
          <a:p>
            <a:pPr eaLnBrk="1" hangingPunct="1"/>
            <a:r>
              <a:rPr lang="ru-RU" sz="3600" b="1" i="1" smtClean="0">
                <a:solidFill>
                  <a:srgbClr val="FFFF00"/>
                </a:solidFill>
              </a:rPr>
              <a:t>Космический корабль </a:t>
            </a:r>
          </a:p>
        </p:txBody>
      </p:sp>
      <p:pic>
        <p:nvPicPr>
          <p:cNvPr id="10245" name="Picture 15" descr="alien-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4429125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9" descr="image84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2571750"/>
            <a:ext cx="1874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8" descr="SpaceStationsts105-707-019_mc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13" y="1428750"/>
            <a:ext cx="18335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9" descr="soyuz12start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5" y="1571625"/>
            <a:ext cx="1063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0" descr="f_4aa9519dc1c2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5" y="3571875"/>
            <a:ext cx="2071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b-7060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9" descr="image84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2357438"/>
            <a:ext cx="3714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388</Words>
  <Application>Microsoft Office PowerPoint</Application>
  <PresentationFormat>Экран (4:3)</PresentationFormat>
  <Paragraphs>151</Paragraphs>
  <Slides>33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Book Antiqua</vt:lpstr>
      <vt:lpstr>Times New Roman</vt:lpstr>
      <vt:lpstr>Century Schoolbook</vt:lpstr>
      <vt:lpstr>Cambria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Устный счёт</vt:lpstr>
      <vt:lpstr>Мы на чём отправимся  в полёт?</vt:lpstr>
      <vt:lpstr>Слайд 9</vt:lpstr>
      <vt:lpstr>Цели урока:      - познакомиться с числами       второго десятка;            - расширить знания о космосе;     - вывести формулу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Физкультминутка</vt:lpstr>
      <vt:lpstr> Набор продуктов питания      для космонавтов </vt:lpstr>
      <vt:lpstr>Слайд 23</vt:lpstr>
      <vt:lpstr>Планеты Солнечной системы    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Земля, земля, планета голубая, Ты лучше всех, прекрасней всех планет!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revaz</cp:lastModifiedBy>
  <cp:revision>48</cp:revision>
  <dcterms:created xsi:type="dcterms:W3CDTF">2003-08-05T15:35:06Z</dcterms:created>
  <dcterms:modified xsi:type="dcterms:W3CDTF">2013-02-28T19:42:57Z</dcterms:modified>
</cp:coreProperties>
</file>