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80" r:id="rId12"/>
    <p:sldId id="274" r:id="rId13"/>
    <p:sldId id="275" r:id="rId14"/>
    <p:sldId id="276" r:id="rId15"/>
    <p:sldId id="277" r:id="rId16"/>
    <p:sldId id="278" r:id="rId17"/>
    <p:sldId id="270" r:id="rId18"/>
    <p:sldId id="279" r:id="rId19"/>
    <p:sldId id="27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40960" cy="1399032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TRAVELLING &amp;TRANSPORT</a:t>
            </a:r>
            <a:endParaRPr lang="ru-RU" sz="5000" b="1" dirty="0"/>
          </a:p>
        </p:txBody>
      </p:sp>
      <p:pic>
        <p:nvPicPr>
          <p:cNvPr id="1026" name="Picture 2" descr="C:\Users\Зарина\Desktop\открытый урок\2012\backpac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65" y="1628800"/>
            <a:ext cx="8326535" cy="49685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Зарина\Desktop\открытый урок\2012\avstralia-2-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77" b="1377"/>
          <a:stretch>
            <a:fillRect/>
          </a:stretch>
        </p:blipFill>
        <p:spPr bwMode="auto">
          <a:xfrm>
            <a:off x="0" y="0"/>
            <a:ext cx="3721795" cy="2784385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2195736" y="2780928"/>
            <a:ext cx="4464496" cy="93610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AUSTRALIA</a:t>
            </a:r>
            <a:endParaRPr lang="ru-RU" sz="4800" dirty="0"/>
          </a:p>
        </p:txBody>
      </p:sp>
      <p:pic>
        <p:nvPicPr>
          <p:cNvPr id="4099" name="Picture 3" descr="C:\Users\Зарина\Desktop\открытый урок\2012\flag_austra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3563888" cy="2852936"/>
          </a:xfrm>
          <a:prstGeom prst="rect">
            <a:avLst/>
          </a:prstGeom>
          <a:noFill/>
        </p:spPr>
      </p:pic>
      <p:pic>
        <p:nvPicPr>
          <p:cNvPr id="4100" name="Picture 4" descr="C:\Users\Зарина\Desktop\открытый урок\2012\41104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3639961" cy="2708920"/>
          </a:xfrm>
          <a:prstGeom prst="rect">
            <a:avLst/>
          </a:prstGeom>
          <a:noFill/>
        </p:spPr>
      </p:pic>
      <p:pic>
        <p:nvPicPr>
          <p:cNvPr id="4101" name="Picture 5" descr="C:\Users\Зарина\Desktop\открытый урок\2012\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7616" y="3789040"/>
            <a:ext cx="3456384" cy="3068960"/>
          </a:xfrm>
          <a:prstGeom prst="rect">
            <a:avLst/>
          </a:prstGeom>
          <a:noFill/>
        </p:spPr>
      </p:pic>
      <p:pic>
        <p:nvPicPr>
          <p:cNvPr id="4103" name="Picture 7" descr="C:\Users\Зарина\Desktop\открытый урок\2012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726408"/>
            <a:ext cx="3672408" cy="3131593"/>
          </a:xfrm>
          <a:prstGeom prst="rect">
            <a:avLst/>
          </a:prstGeom>
          <a:noFill/>
        </p:spPr>
      </p:pic>
      <p:pic>
        <p:nvPicPr>
          <p:cNvPr id="4102" name="Picture 6" descr="C:\Users\Зарина\Desktop\открытый урок\2012\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9120" y="0"/>
            <a:ext cx="3364880" cy="2780928"/>
          </a:xfrm>
          <a:prstGeom prst="rect">
            <a:avLst/>
          </a:prstGeom>
          <a:noFill/>
        </p:spPr>
      </p:pic>
      <p:pic>
        <p:nvPicPr>
          <p:cNvPr id="4104" name="Picture 8" descr="C:\Users\Зарина\Desktop\открытый урок\2012\australia-sydne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9664" y="2348880"/>
            <a:ext cx="3024336" cy="16440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512" y="278092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4105" name="Picture 9" descr="C:\Users\Зарина\Desktop\открытый урок\2012\i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92896"/>
            <a:ext cx="2872908" cy="18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/>
              <a:t>VISITING RUSSIA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Places to go: </a:t>
            </a:r>
            <a:r>
              <a:rPr lang="en-US" sz="3300" i="1" dirty="0" smtClean="0"/>
              <a:t>It’s worth going to/visiting…</a:t>
            </a:r>
          </a:p>
          <a:p>
            <a:r>
              <a:rPr lang="en-US" sz="3300" dirty="0" smtClean="0"/>
              <a:t>Transport: </a:t>
            </a:r>
            <a:r>
              <a:rPr lang="en-US" sz="3300" i="1" dirty="0" smtClean="0"/>
              <a:t>You can take…</a:t>
            </a:r>
          </a:p>
          <a:p>
            <a:r>
              <a:rPr lang="en-US" sz="3300" dirty="0" smtClean="0"/>
              <a:t>Accommodation: </a:t>
            </a:r>
            <a:r>
              <a:rPr lang="en-US" sz="3300" i="1" dirty="0" smtClean="0"/>
              <a:t>You can stay at/in…</a:t>
            </a:r>
          </a:p>
          <a:p>
            <a:r>
              <a:rPr lang="en-US" sz="3300" dirty="0" smtClean="0"/>
              <a:t>Food: </a:t>
            </a:r>
            <a:r>
              <a:rPr lang="en-US" sz="3300" i="1" dirty="0" smtClean="0"/>
              <a:t>If you want to eat well without spending a fortune,…</a:t>
            </a:r>
          </a:p>
          <a:p>
            <a:r>
              <a:rPr lang="en-US" sz="3300" dirty="0" smtClean="0"/>
              <a:t> Things to do: </a:t>
            </a:r>
            <a:r>
              <a:rPr lang="en-US" sz="3300" i="1" dirty="0" smtClean="0"/>
              <a:t>Depending on what you like, you can…</a:t>
            </a:r>
            <a:endParaRPr lang="ru-RU" sz="3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5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MOSCOW</a:t>
            </a:r>
            <a:endParaRPr lang="ru-RU" sz="4800" dirty="0"/>
          </a:p>
        </p:txBody>
      </p:sp>
      <p:pic>
        <p:nvPicPr>
          <p:cNvPr id="1026" name="Picture 2" descr="C:\Users\Зарина\Desktop\открытый урок\2012\47132788_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6646" y="1556792"/>
            <a:ext cx="3877354" cy="3888432"/>
          </a:xfrm>
          <a:prstGeom prst="rect">
            <a:avLst/>
          </a:prstGeom>
          <a:noFill/>
        </p:spPr>
      </p:pic>
      <p:pic>
        <p:nvPicPr>
          <p:cNvPr id="1028" name="Picture 4" descr="C:\Users\Зарина\Desktop\открытый урок\2012\6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4043288" cy="3032466"/>
          </a:xfrm>
          <a:prstGeom prst="rect">
            <a:avLst/>
          </a:prstGeom>
          <a:noFill/>
        </p:spPr>
      </p:pic>
      <p:pic>
        <p:nvPicPr>
          <p:cNvPr id="1031" name="Picture 7" descr="C:\Users\Зарина\Desktop\открытый урок\2012\640017-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2799184" cy="4221088"/>
          </a:xfrm>
          <a:prstGeom prst="rect">
            <a:avLst/>
          </a:prstGeom>
          <a:noFill/>
        </p:spPr>
      </p:pic>
      <p:pic>
        <p:nvPicPr>
          <p:cNvPr id="10" name="Picture 3" descr="C:\Users\Зарина\Desktop\открытый урок\2012\1275156497_06a00b9df21cd5440f42f1dd826d46d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83366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рина\Desktop\открытый урок\2012\Moskau-hau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475891" cy="3284984"/>
          </a:xfrm>
          <a:prstGeom prst="rect">
            <a:avLst/>
          </a:prstGeom>
          <a:noFill/>
        </p:spPr>
      </p:pic>
      <p:pic>
        <p:nvPicPr>
          <p:cNvPr id="3" name="Picture 6" descr="C:\Users\Зарина\Desktop\открытый урок\2012\197682_fot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932040" cy="4365105"/>
          </a:xfrm>
          <a:prstGeom prst="rect">
            <a:avLst/>
          </a:prstGeom>
          <a:noFill/>
        </p:spPr>
      </p:pic>
      <p:pic>
        <p:nvPicPr>
          <p:cNvPr id="5" name="Picture 5" descr="C:\Users\Зарина\Desktop\открытый урок\2012\132484_prague-wallpaper_ch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283968" cy="3212976"/>
          </a:xfrm>
          <a:prstGeom prst="rect">
            <a:avLst/>
          </a:prstGeom>
          <a:noFill/>
        </p:spPr>
      </p:pic>
      <p:pic>
        <p:nvPicPr>
          <p:cNvPr id="2052" name="Picture 4" descr="C:\Users\Зарина\Desktop\открытый урок\2012\9b2ef2dcc7e23950269017aff7ad1a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0"/>
            <a:ext cx="4106230" cy="3284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ST. PETERSBURG</a:t>
            </a:r>
            <a:endParaRPr lang="ru-RU" sz="4400" dirty="0"/>
          </a:p>
        </p:txBody>
      </p:sp>
      <p:pic>
        <p:nvPicPr>
          <p:cNvPr id="3074" name="Picture 2" descr="C:\Users\Зарина\Desktop\открытый урок\2012\spb_7s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59340"/>
            <a:ext cx="4320480" cy="2998660"/>
          </a:xfrm>
          <a:prstGeom prst="rect">
            <a:avLst/>
          </a:prstGeom>
          <a:noFill/>
        </p:spPr>
      </p:pic>
      <p:pic>
        <p:nvPicPr>
          <p:cNvPr id="3075" name="Picture 3" descr="C:\Users\Зарина\Desktop\открытый урок\2012\пит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032448" cy="3024336"/>
          </a:xfrm>
          <a:prstGeom prst="rect">
            <a:avLst/>
          </a:prstGeom>
          <a:noFill/>
        </p:spPr>
      </p:pic>
      <p:pic>
        <p:nvPicPr>
          <p:cNvPr id="3076" name="Picture 4" descr="C:\Users\Зарина\Desktop\открытый урок\2012\rus_spb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21968"/>
            <a:ext cx="4716016" cy="3336032"/>
          </a:xfrm>
          <a:prstGeom prst="rect">
            <a:avLst/>
          </a:prstGeom>
          <a:noFill/>
        </p:spPr>
      </p:pic>
      <p:pic>
        <p:nvPicPr>
          <p:cNvPr id="3077" name="Picture 5" descr="C:\Users\Зарина\Desktop\открытый урок\2012\5bdc37077c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80728"/>
            <a:ext cx="4104456" cy="3065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арина\Desktop\открытый урок\2012\sm_img-830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464496" cy="3573016"/>
          </a:xfrm>
          <a:prstGeom prst="rect">
            <a:avLst/>
          </a:prstGeom>
          <a:noFill/>
        </p:spPr>
      </p:pic>
      <p:pic>
        <p:nvPicPr>
          <p:cNvPr id="4099" name="Picture 3" descr="C:\Users\Зарина\Desktop\открытый урок\2012\47651884_441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710" y="3284984"/>
            <a:ext cx="4699290" cy="3573016"/>
          </a:xfrm>
          <a:prstGeom prst="rect">
            <a:avLst/>
          </a:prstGeom>
          <a:noFill/>
        </p:spPr>
      </p:pic>
      <p:pic>
        <p:nvPicPr>
          <p:cNvPr id="4100" name="Picture 4" descr="C:\Users\Зарина\Desktop\открытый урок\2012\0_62dc0_ffa20b53_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936" y="1556792"/>
            <a:ext cx="5005064" cy="3528392"/>
          </a:xfrm>
          <a:prstGeom prst="rect">
            <a:avLst/>
          </a:prstGeom>
          <a:noFill/>
        </p:spPr>
      </p:pic>
      <p:pic>
        <p:nvPicPr>
          <p:cNvPr id="4101" name="Picture 5" descr="C:\Users\Зарина\Desktop\открытый урок\2012\7aa776725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4463480" cy="3573017"/>
          </a:xfrm>
          <a:prstGeom prst="rect">
            <a:avLst/>
          </a:prstGeom>
          <a:noFill/>
        </p:spPr>
      </p:pic>
      <p:pic>
        <p:nvPicPr>
          <p:cNvPr id="4102" name="Picture 6" descr="C:\Users\Зарина\Desktop\открытый урок\2012\0_dada_e43299af_X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0"/>
            <a:ext cx="4427984" cy="2996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755576" y="620688"/>
            <a:ext cx="7776864" cy="5184576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TRAVELLING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/>
          <a:lstStyle/>
          <a:p>
            <a:pPr algn="ctr"/>
            <a:r>
              <a:rPr lang="en-US" dirty="0" smtClean="0"/>
              <a:t>MAKE UP A DIALOGUE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STUDENT A: A tourist from a foreign country visiting Moscow, St. Petersburg, Kazan, etc …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STUDENT B: A </a:t>
            </a:r>
            <a:r>
              <a:rPr lang="en-US" sz="3600" dirty="0" smtClean="0"/>
              <a:t>native speaker</a:t>
            </a:r>
            <a:r>
              <a:rPr lang="en-US" sz="3600" dirty="0" smtClean="0"/>
              <a:t> who tries to help a </a:t>
            </a:r>
            <a:r>
              <a:rPr lang="en-US" sz="3600" dirty="0" smtClean="0"/>
              <a:t>foreigner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5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USE THE PHRASES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23657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STUDENT A: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“Excuse me…”</a:t>
            </a:r>
          </a:p>
          <a:p>
            <a:pPr>
              <a:buNone/>
            </a:pPr>
            <a:r>
              <a:rPr lang="en-US" dirty="0" smtClean="0"/>
              <a:t>“Can you help me…”</a:t>
            </a:r>
          </a:p>
          <a:p>
            <a:pPr>
              <a:buNone/>
            </a:pPr>
            <a:r>
              <a:rPr lang="en-US" dirty="0" smtClean="0"/>
              <a:t>“How can I get to…?”</a:t>
            </a:r>
          </a:p>
          <a:p>
            <a:pPr>
              <a:buNone/>
            </a:pPr>
            <a:r>
              <a:rPr lang="en-US" dirty="0" smtClean="0"/>
              <a:t>“Where is… situated?”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“Where is the nearest…?”</a:t>
            </a:r>
          </a:p>
          <a:p>
            <a:pPr>
              <a:buNone/>
            </a:pPr>
            <a:r>
              <a:rPr lang="en-US" dirty="0" smtClean="0"/>
              <a:t>“What do you think of…?”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23657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STUDENT B: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“You can take…”</a:t>
            </a:r>
          </a:p>
          <a:p>
            <a:pPr>
              <a:buNone/>
            </a:pPr>
            <a:r>
              <a:rPr lang="en-US" sz="2800" dirty="0" smtClean="0"/>
              <a:t>“It is situated…”</a:t>
            </a:r>
          </a:p>
          <a:p>
            <a:pPr>
              <a:buNone/>
            </a:pPr>
            <a:r>
              <a:rPr lang="en-US" sz="2800" dirty="0" smtClean="0"/>
              <a:t>“It’s worth visiting…”</a:t>
            </a:r>
          </a:p>
          <a:p>
            <a:pPr>
              <a:buNone/>
            </a:pPr>
            <a:r>
              <a:rPr lang="en-US" sz="2800" dirty="0" smtClean="0"/>
              <a:t>“I suggest that you…”</a:t>
            </a:r>
          </a:p>
          <a:p>
            <a:pPr>
              <a:buNone/>
            </a:pPr>
            <a:r>
              <a:rPr lang="en-US" dirty="0" smtClean="0"/>
              <a:t>“That’s a good idea…”</a:t>
            </a:r>
          </a:p>
          <a:p>
            <a:pPr>
              <a:buNone/>
            </a:pPr>
            <a:r>
              <a:rPr lang="en-US" dirty="0" smtClean="0"/>
              <a:t>“Go past the…, then take…”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Do you agree with the following statement?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1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/>
              <a:t>“THE WORLD IS A BOOK AND THOSE WHO DO NOT TRAVEL READ ONLY A PAGE”</a:t>
            </a:r>
          </a:p>
          <a:p>
            <a:pPr algn="r">
              <a:buNone/>
            </a:pPr>
            <a:endParaRPr lang="en-US" sz="4400" dirty="0" smtClean="0"/>
          </a:p>
          <a:p>
            <a:pPr algn="r">
              <a:buNone/>
            </a:pPr>
            <a:r>
              <a:rPr lang="en-US" sz="4400" dirty="0" smtClean="0"/>
              <a:t>ST. AUGUSTINE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ятно 1 16"/>
          <p:cNvSpPr/>
          <p:nvPr/>
        </p:nvSpPr>
        <p:spPr>
          <a:xfrm>
            <a:off x="755576" y="620688"/>
            <a:ext cx="7776864" cy="51845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TRAVELLING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38437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THANK YOU FOR THE LESSON!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GOOD-BYE!</a:t>
            </a:r>
            <a:endParaRPr lang="ru-RU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TRAVELLING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rest	</a:t>
            </a:r>
          </a:p>
          <a:p>
            <a:r>
              <a:rPr lang="en-US" sz="2700" dirty="0" smtClean="0"/>
              <a:t>sightseeing</a:t>
            </a:r>
          </a:p>
          <a:p>
            <a:r>
              <a:rPr lang="en-US" sz="2700" dirty="0" smtClean="0"/>
              <a:t>communication</a:t>
            </a:r>
          </a:p>
          <a:p>
            <a:r>
              <a:rPr lang="en-US" sz="2700" dirty="0" smtClean="0"/>
              <a:t>airplane</a:t>
            </a:r>
          </a:p>
          <a:p>
            <a:r>
              <a:rPr lang="en-US" sz="2700" dirty="0" smtClean="0"/>
              <a:t>ship</a:t>
            </a:r>
          </a:p>
          <a:p>
            <a:r>
              <a:rPr lang="en-US" sz="2700" dirty="0" smtClean="0"/>
              <a:t>train</a:t>
            </a:r>
          </a:p>
          <a:p>
            <a:r>
              <a:rPr lang="en-US" sz="2700" dirty="0" smtClean="0"/>
              <a:t>car</a:t>
            </a:r>
          </a:p>
          <a:p>
            <a:r>
              <a:rPr lang="en-US" sz="2700" dirty="0" smtClean="0"/>
              <a:t>hitch-hiking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entertainment</a:t>
            </a:r>
          </a:p>
          <a:p>
            <a:r>
              <a:rPr lang="en-US" sz="2700" dirty="0" smtClean="0"/>
              <a:t>new cuisine</a:t>
            </a:r>
            <a:endParaRPr lang="ru-RU" sz="2700" dirty="0" smtClean="0"/>
          </a:p>
          <a:p>
            <a:r>
              <a:rPr lang="en-US" sz="2700" dirty="0" smtClean="0"/>
              <a:t>landscapes</a:t>
            </a:r>
          </a:p>
          <a:p>
            <a:r>
              <a:rPr lang="en-US" sz="2700" dirty="0" smtClean="0"/>
              <a:t>sport</a:t>
            </a:r>
          </a:p>
          <a:p>
            <a:r>
              <a:rPr lang="en-US" sz="2700" dirty="0" smtClean="0"/>
              <a:t>health</a:t>
            </a:r>
          </a:p>
          <a:p>
            <a:r>
              <a:rPr lang="en-US" sz="2700" dirty="0" smtClean="0"/>
              <a:t>business</a:t>
            </a:r>
          </a:p>
          <a:p>
            <a:r>
              <a:rPr lang="en-US" sz="2700" dirty="0" smtClean="0"/>
              <a:t>knowledge</a:t>
            </a:r>
          </a:p>
          <a:p>
            <a:r>
              <a:rPr lang="en-US" sz="2700" dirty="0" smtClean="0"/>
              <a:t>… etc</a:t>
            </a:r>
            <a:endParaRPr lang="ru-RU" sz="2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QUESTION LIST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04456"/>
          </a:xfrm>
        </p:spPr>
        <p:txBody>
          <a:bodyPr/>
          <a:lstStyle/>
          <a:p>
            <a:r>
              <a:rPr lang="en-US" sz="3600" dirty="0" smtClean="0"/>
              <a:t>Why do usually people travel?</a:t>
            </a:r>
          </a:p>
          <a:p>
            <a:r>
              <a:rPr lang="en-US" sz="3600" dirty="0" smtClean="0"/>
              <a:t>Do you like travelling? Why?</a:t>
            </a:r>
          </a:p>
          <a:p>
            <a:r>
              <a:rPr lang="en-US" sz="3600" dirty="0" smtClean="0"/>
              <a:t>With whom do you usually travel?</a:t>
            </a:r>
          </a:p>
          <a:p>
            <a:r>
              <a:rPr lang="en-US" sz="3600" dirty="0" smtClean="0"/>
              <a:t>Have you ever been abroad?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MEANS OF TRAVEL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28801"/>
            <a:ext cx="3384376" cy="4248471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plane	</a:t>
            </a:r>
          </a:p>
          <a:p>
            <a:r>
              <a:rPr lang="en-US" sz="3000" dirty="0" smtClean="0"/>
              <a:t>train</a:t>
            </a:r>
          </a:p>
          <a:p>
            <a:r>
              <a:rPr lang="en-US" sz="3000" dirty="0" smtClean="0"/>
              <a:t>ship</a:t>
            </a:r>
          </a:p>
          <a:p>
            <a:r>
              <a:rPr lang="en-US" sz="3000" dirty="0" smtClean="0"/>
              <a:t>car/bus</a:t>
            </a:r>
          </a:p>
          <a:p>
            <a:r>
              <a:rPr lang="en-US" sz="3000" dirty="0" smtClean="0"/>
              <a:t>ferry</a:t>
            </a:r>
          </a:p>
          <a:p>
            <a:r>
              <a:rPr lang="en-US" sz="3000" dirty="0" smtClean="0"/>
              <a:t>Hitch-hiking</a:t>
            </a:r>
          </a:p>
          <a:p>
            <a:r>
              <a:rPr lang="en-US" sz="3000" dirty="0" smtClean="0"/>
              <a:t>Underground</a:t>
            </a:r>
          </a:p>
          <a:p>
            <a:r>
              <a:rPr lang="en-US" sz="3000" dirty="0" smtClean="0"/>
              <a:t>…etc</a:t>
            </a:r>
            <a:endParaRPr lang="ru-RU" sz="3000" dirty="0"/>
          </a:p>
        </p:txBody>
      </p:sp>
      <p:pic>
        <p:nvPicPr>
          <p:cNvPr id="1026" name="Picture 2" descr="C:\Users\Зарина\Desktop\открытый урок\2012\mgrexi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2592288" cy="3191535"/>
          </a:xfrm>
          <a:prstGeom prst="rect">
            <a:avLst/>
          </a:prstGeom>
          <a:noFill/>
        </p:spPr>
      </p:pic>
      <p:pic>
        <p:nvPicPr>
          <p:cNvPr id="1028" name="Picture 4" descr="C:\Users\Зарина\Desktop\открытый урок\2012\Lamborghini%20Gallardo%20Yellow%20-%20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8" y="3429000"/>
            <a:ext cx="3168352" cy="2520280"/>
          </a:xfrm>
          <a:prstGeom prst="rect">
            <a:avLst/>
          </a:prstGeom>
          <a:noFill/>
        </p:spPr>
      </p:pic>
      <p:pic>
        <p:nvPicPr>
          <p:cNvPr id="1029" name="Picture 5" descr="C:\Users\Зарина\Desktop\открытый урок\2012\0_4c36a_e9367257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88295"/>
            <a:ext cx="3600400" cy="2560785"/>
          </a:xfrm>
          <a:prstGeom prst="rect">
            <a:avLst/>
          </a:prstGeom>
          <a:noFill/>
        </p:spPr>
      </p:pic>
      <p:pic>
        <p:nvPicPr>
          <p:cNvPr id="1030" name="Picture 6" descr="C:\Users\Зарина\Desktop\открытый урок\2012\6a0120a7d3bbf0970b0120a8c95c7c970b-500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9842" y="4077072"/>
            <a:ext cx="2862318" cy="22898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LISTENING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By plane	</a:t>
            </a:r>
          </a:p>
          <a:p>
            <a:r>
              <a:rPr lang="en-US" sz="3600" dirty="0" smtClean="0"/>
              <a:t>By train</a:t>
            </a:r>
          </a:p>
          <a:p>
            <a:r>
              <a:rPr lang="en-US" sz="3600" dirty="0" smtClean="0"/>
              <a:t>Hitch-hiking</a:t>
            </a:r>
          </a:p>
          <a:p>
            <a:r>
              <a:rPr lang="en-US" sz="3600" dirty="0" smtClean="0"/>
              <a:t>By ferry</a:t>
            </a:r>
          </a:p>
          <a:p>
            <a:r>
              <a:rPr lang="en-US" sz="3600" dirty="0" smtClean="0"/>
              <a:t>underground</a:t>
            </a: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</a:t>
            </a:r>
          </a:p>
          <a:p>
            <a:r>
              <a:rPr lang="en-US" sz="3600" dirty="0" smtClean="0"/>
              <a:t>1</a:t>
            </a:r>
          </a:p>
          <a:p>
            <a:r>
              <a:rPr lang="en-US" sz="3600" dirty="0" smtClean="0"/>
              <a:t>5</a:t>
            </a:r>
          </a:p>
          <a:p>
            <a:r>
              <a:rPr lang="en-US" sz="3600" dirty="0" smtClean="0"/>
              <a:t>4</a:t>
            </a:r>
          </a:p>
          <a:p>
            <a:r>
              <a:rPr lang="en-US" sz="3600" dirty="0" smtClean="0"/>
              <a:t>3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en-US" dirty="0" smtClean="0"/>
              <a:t>Which means of travel is …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1872208"/>
          </a:xfrm>
        </p:spPr>
        <p:txBody>
          <a:bodyPr/>
          <a:lstStyle/>
          <a:p>
            <a:r>
              <a:rPr lang="en-US" dirty="0" smtClean="0"/>
              <a:t>the cheapest?</a:t>
            </a:r>
          </a:p>
          <a:p>
            <a:r>
              <a:rPr lang="en-US" dirty="0" smtClean="0"/>
              <a:t>the most comfortable?</a:t>
            </a:r>
          </a:p>
          <a:p>
            <a:r>
              <a:rPr lang="en-US" dirty="0" smtClean="0"/>
              <a:t>your personal favourite? Why?</a:t>
            </a:r>
            <a:endParaRPr lang="ru-RU" dirty="0"/>
          </a:p>
        </p:txBody>
      </p:sp>
      <p:pic>
        <p:nvPicPr>
          <p:cNvPr id="2050" name="Picture 2" descr="C:\Users\Зарина\Desktop\открытый урок\2012\giamaic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4071889" cy="2304256"/>
          </a:xfrm>
          <a:prstGeom prst="rect">
            <a:avLst/>
          </a:prstGeom>
          <a:noFill/>
        </p:spPr>
      </p:pic>
      <p:pic>
        <p:nvPicPr>
          <p:cNvPr id="2051" name="Picture 3" descr="C:\Users\Зарина\Desktop\открытый урок\2012\12-manchester-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3397737" cy="2420888"/>
          </a:xfrm>
          <a:prstGeom prst="rect">
            <a:avLst/>
          </a:prstGeom>
          <a:noFill/>
        </p:spPr>
      </p:pic>
      <p:pic>
        <p:nvPicPr>
          <p:cNvPr id="2052" name="Picture 4" descr="C:\Users\Зарина\Desktop\открытый урок\2012\london_big_ben_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56992"/>
            <a:ext cx="3131840" cy="2348880"/>
          </a:xfrm>
          <a:prstGeom prst="rect">
            <a:avLst/>
          </a:prstGeom>
          <a:noFill/>
        </p:spPr>
      </p:pic>
      <p:pic>
        <p:nvPicPr>
          <p:cNvPr id="2053" name="Picture 5" descr="C:\Users\Зарина\Desktop\открытый урок\2012\5a01f9a49c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514131"/>
            <a:ext cx="3127939" cy="23438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IT’S HIGH TIME TO HAVE A </a:t>
            </a:r>
            <a:br>
              <a:rPr lang="en-US" sz="6000" dirty="0" smtClean="0"/>
            </a:br>
            <a:r>
              <a:rPr lang="en-US" sz="6000" dirty="0" smtClean="0"/>
              <a:t>…</a:t>
            </a:r>
            <a:br>
              <a:rPr lang="en-US" sz="6000" dirty="0" smtClean="0"/>
            </a:br>
            <a:r>
              <a:rPr lang="en-US" sz="6600" b="1" i="1" dirty="0" smtClean="0"/>
              <a:t>BREAK</a:t>
            </a:r>
            <a:endParaRPr lang="ru-RU" sz="6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611560" y="620688"/>
            <a:ext cx="8280920" cy="57606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WHICH COUNTRIES WOULD YOU MOST LIKE TO VISIT? WHY?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299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TRAVELLING &amp;TRANSPORT</vt:lpstr>
      <vt:lpstr>Слайд 2</vt:lpstr>
      <vt:lpstr>TRAVELLING</vt:lpstr>
      <vt:lpstr>QUESTION LIST</vt:lpstr>
      <vt:lpstr>MEANS OF TRAVEL</vt:lpstr>
      <vt:lpstr>LISTENING</vt:lpstr>
      <vt:lpstr>Which means of travel is … </vt:lpstr>
      <vt:lpstr>IT’S HIGH TIME TO HAVE A  … BREAK</vt:lpstr>
      <vt:lpstr>Слайд 9</vt:lpstr>
      <vt:lpstr> </vt:lpstr>
      <vt:lpstr>VISITING RUSSIA</vt:lpstr>
      <vt:lpstr>MOSCOW</vt:lpstr>
      <vt:lpstr>Слайд 13</vt:lpstr>
      <vt:lpstr>ST. PETERSBURG</vt:lpstr>
      <vt:lpstr>Слайд 15</vt:lpstr>
      <vt:lpstr>Слайд 16</vt:lpstr>
      <vt:lpstr>MAKE UP A DIALOGUE</vt:lpstr>
      <vt:lpstr>USE THE PHRASES</vt:lpstr>
      <vt:lpstr>Do you agree with the following statement?</vt:lpstr>
      <vt:lpstr>THANK YOU FOR THE LESSON!  GOOD-BYE!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Зарина</dc:creator>
  <cp:lastModifiedBy>Зарина</cp:lastModifiedBy>
  <cp:revision>110</cp:revision>
  <dcterms:created xsi:type="dcterms:W3CDTF">2012-02-15T11:15:51Z</dcterms:created>
  <dcterms:modified xsi:type="dcterms:W3CDTF">2012-02-29T17:07:41Z</dcterms:modified>
</cp:coreProperties>
</file>