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3" r:id="rId9"/>
    <p:sldId id="274" r:id="rId10"/>
    <p:sldId id="269" r:id="rId11"/>
    <p:sldId id="270" r:id="rId12"/>
    <p:sldId id="271" r:id="rId13"/>
    <p:sldId id="259" r:id="rId14"/>
    <p:sldId id="260" r:id="rId15"/>
    <p:sldId id="261" r:id="rId16"/>
    <p:sldId id="262" r:id="rId17"/>
    <p:sldId id="257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958" autoAdjust="0"/>
    <p:restoredTop sz="98757" autoAdjust="0"/>
  </p:normalViewPr>
  <p:slideViewPr>
    <p:cSldViewPr>
      <p:cViewPr varScale="1">
        <p:scale>
          <a:sx n="73" d="100"/>
          <a:sy n="73" d="100"/>
        </p:scale>
        <p:origin x="-3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6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67E0-C959-4DDD-A8DA-BCA745953F3F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97BF-6F25-4624-8C4D-E96142F72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rgbClr val="0033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Парковый пейзаж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Урок изобразительного искусства </a:t>
            </a:r>
          </a:p>
          <a:p>
            <a:r>
              <a:rPr lang="ru-RU" smtClean="0"/>
              <a:t>в 6 классе</a:t>
            </a:r>
          </a:p>
          <a:p>
            <a:r>
              <a:rPr lang="ru-RU" smtClean="0"/>
              <a:t>Автор: Фоменко Ирина Аркадьевна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Парковый пейзаж может включать изображения малых архитектурных форм</a:t>
            </a:r>
            <a:endParaRPr lang="ru-RU" sz="3200" b="1" dirty="0"/>
          </a:p>
        </p:txBody>
      </p:sp>
      <p:pic>
        <p:nvPicPr>
          <p:cNvPr id="13" name="Содержимое 12" descr="1(1)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6314" y="1928802"/>
            <a:ext cx="3929090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Содержимое 11" descr="sk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2000240"/>
            <a:ext cx="3971924" cy="33350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Парковый пейзаж может включать изображения малых архитектурных форм</a:t>
            </a:r>
            <a:endParaRPr lang="ru-RU" sz="3200" b="1" dirty="0"/>
          </a:p>
        </p:txBody>
      </p:sp>
      <p:pic>
        <p:nvPicPr>
          <p:cNvPr id="8" name="Содержимое 7" descr="images (111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3357586" cy="4214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L75485.18_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1785926"/>
            <a:ext cx="3357586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Парковый пейзаж может включать изображения малых архитектурных форм</a:t>
            </a:r>
            <a:endParaRPr lang="ru-RU" sz="3200" b="1" dirty="0"/>
          </a:p>
        </p:txBody>
      </p:sp>
      <p:pic>
        <p:nvPicPr>
          <p:cNvPr id="7" name="Содержимое 6" descr="Clip_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143116"/>
            <a:ext cx="4040188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les_besedka_4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143116"/>
            <a:ext cx="3929090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Основу любой сложной формы составляет простая форма</a:t>
            </a:r>
            <a:endParaRPr lang="ru-RU" sz="3600" dirty="0"/>
          </a:p>
        </p:txBody>
      </p:sp>
      <p:pic>
        <p:nvPicPr>
          <p:cNvPr id="4" name="Содержимое 3" descr="besedk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besedka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500174"/>
            <a:ext cx="628654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Основу любой сложной формы составляет простая форма</a:t>
            </a:r>
            <a:endParaRPr lang="ru-RU" sz="3600" dirty="0"/>
          </a:p>
        </p:txBody>
      </p:sp>
      <p:pic>
        <p:nvPicPr>
          <p:cNvPr id="8" name="Содержимое 7" descr="besedk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besedka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00174"/>
            <a:ext cx="628654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Основу любой сложной формы составляет простая форма</a:t>
            </a:r>
            <a:endParaRPr lang="ru-RU" sz="3600" dirty="0"/>
          </a:p>
        </p:txBody>
      </p:sp>
      <p:pic>
        <p:nvPicPr>
          <p:cNvPr id="6" name="Содержимое 5" descr="skameik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skameika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00174"/>
            <a:ext cx="6143668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Архитектурные объекты изображаются в том же порядке, что и геометрические тела</a:t>
            </a:r>
            <a:endParaRPr lang="ru-RU" sz="3600" dirty="0"/>
          </a:p>
        </p:txBody>
      </p:sp>
      <p:pic>
        <p:nvPicPr>
          <p:cNvPr id="5" name="Содержимое 4" descr="besed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skam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2695" y="1600200"/>
            <a:ext cx="330961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besedk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500174"/>
            <a:ext cx="357190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skam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1" y="1500174"/>
            <a:ext cx="3500461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Этапы работы над изображением беседки</a:t>
            </a:r>
            <a:endParaRPr lang="ru-RU" sz="2800" dirty="0"/>
          </a:p>
        </p:txBody>
      </p:sp>
      <p:pic>
        <p:nvPicPr>
          <p:cNvPr id="5" name="Содержимое 4" descr="b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1- Наметить расположение в листе</a:t>
            </a:r>
          </a:p>
          <a:p>
            <a:r>
              <a:rPr lang="ru-RU" sz="2000" b="1" dirty="0" smtClean="0"/>
              <a:t>2- Прорисовать форму</a:t>
            </a:r>
          </a:p>
          <a:p>
            <a:r>
              <a:rPr lang="ru-RU" sz="2000" b="1" dirty="0" smtClean="0"/>
              <a:t>3-Нарисовать детали конструкции</a:t>
            </a:r>
          </a:p>
          <a:p>
            <a:r>
              <a:rPr lang="ru-RU" sz="2000" b="1" dirty="0" smtClean="0"/>
              <a:t>4- Наметить окружающее пространство</a:t>
            </a:r>
          </a:p>
          <a:p>
            <a:r>
              <a:rPr lang="ru-RU" sz="2000" b="1" dirty="0" smtClean="0"/>
              <a:t>5-Перевести рисунок на подготовленный чёрный фон</a:t>
            </a:r>
          </a:p>
          <a:p>
            <a:r>
              <a:rPr lang="ru-RU" sz="2000" b="1" dirty="0" smtClean="0"/>
              <a:t>6- Доработать </a:t>
            </a:r>
            <a:r>
              <a:rPr lang="ru-RU" sz="2000" b="1" dirty="0" err="1" smtClean="0"/>
              <a:t>граттографию</a:t>
            </a:r>
            <a:endParaRPr lang="ru-RU" sz="2000" b="1" dirty="0"/>
          </a:p>
        </p:txBody>
      </p:sp>
      <p:pic>
        <p:nvPicPr>
          <p:cNvPr id="6" name="Рисунок 5" descr="b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85728"/>
            <a:ext cx="4429120" cy="5857916"/>
          </a:xfrm>
          <a:prstGeom prst="rect">
            <a:avLst/>
          </a:prstGeom>
        </p:spPr>
      </p:pic>
      <p:pic>
        <p:nvPicPr>
          <p:cNvPr id="7" name="Рисунок 6" descr="be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85728"/>
            <a:ext cx="4429120" cy="5857916"/>
          </a:xfrm>
          <a:prstGeom prst="rect">
            <a:avLst/>
          </a:prstGeom>
        </p:spPr>
      </p:pic>
      <p:pic>
        <p:nvPicPr>
          <p:cNvPr id="8" name="Рисунок 7" descr="bes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85728"/>
            <a:ext cx="4429120" cy="5857916"/>
          </a:xfrm>
          <a:prstGeom prst="rect">
            <a:avLst/>
          </a:prstGeom>
        </p:spPr>
      </p:pic>
      <p:pic>
        <p:nvPicPr>
          <p:cNvPr id="9" name="Рисунок 8" descr="bes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285728"/>
            <a:ext cx="4429156" cy="5857916"/>
          </a:xfrm>
          <a:prstGeom prst="rect">
            <a:avLst/>
          </a:prstGeom>
        </p:spPr>
      </p:pic>
      <p:pic>
        <p:nvPicPr>
          <p:cNvPr id="10" name="Рисунок 9" descr="bes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285728"/>
            <a:ext cx="4429120" cy="5857916"/>
          </a:xfrm>
          <a:prstGeom prst="rect">
            <a:avLst/>
          </a:prstGeom>
        </p:spPr>
      </p:pic>
      <p:pic>
        <p:nvPicPr>
          <p:cNvPr id="11" name="Рисунок 10" descr="bes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9058" y="285728"/>
            <a:ext cx="4429120" cy="5857916"/>
          </a:xfrm>
          <a:prstGeom prst="rect">
            <a:avLst/>
          </a:prstGeom>
        </p:spPr>
      </p:pic>
      <p:pic>
        <p:nvPicPr>
          <p:cNvPr id="12" name="Рисунок 11" descr="bes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9058" y="285728"/>
            <a:ext cx="4429120" cy="5857916"/>
          </a:xfrm>
          <a:prstGeom prst="rect">
            <a:avLst/>
          </a:prstGeom>
        </p:spPr>
      </p:pic>
      <p:pic>
        <p:nvPicPr>
          <p:cNvPr id="13" name="Рисунок 12" descr="bes1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9058" y="285728"/>
            <a:ext cx="4429120" cy="5857916"/>
          </a:xfrm>
          <a:prstGeom prst="rect">
            <a:avLst/>
          </a:prstGeom>
        </p:spPr>
      </p:pic>
      <p:pic>
        <p:nvPicPr>
          <p:cNvPr id="14" name="Рисунок 13" descr="bes1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9058" y="285728"/>
            <a:ext cx="4429120" cy="5857916"/>
          </a:xfrm>
          <a:prstGeom prst="rect">
            <a:avLst/>
          </a:prstGeom>
        </p:spPr>
      </p:pic>
      <p:pic>
        <p:nvPicPr>
          <p:cNvPr id="15" name="Рисунок 14" descr="bes13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9058" y="285728"/>
            <a:ext cx="4429120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5016"/>
            <a:ext cx="8001056" cy="78581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Изображение скамейки</a:t>
            </a:r>
            <a:endParaRPr lang="ru-RU" sz="5400" dirty="0"/>
          </a:p>
        </p:txBody>
      </p:sp>
      <p:pic>
        <p:nvPicPr>
          <p:cNvPr id="5" name="Рисунок 4" descr="ska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612774"/>
            <a:ext cx="7286676" cy="5102241"/>
          </a:xfrm>
        </p:spPr>
      </p:pic>
      <p:pic>
        <p:nvPicPr>
          <p:cNvPr id="6" name="Рисунок 5" descr="ska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642918"/>
            <a:ext cx="7215238" cy="5072098"/>
          </a:xfrm>
          <a:prstGeom prst="rect">
            <a:avLst/>
          </a:prstGeom>
        </p:spPr>
      </p:pic>
      <p:pic>
        <p:nvPicPr>
          <p:cNvPr id="7" name="Рисунок 6" descr="ska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71480"/>
            <a:ext cx="7143800" cy="5143536"/>
          </a:xfrm>
          <a:prstGeom prst="rect">
            <a:avLst/>
          </a:prstGeom>
        </p:spPr>
      </p:pic>
      <p:pic>
        <p:nvPicPr>
          <p:cNvPr id="8" name="Рисунок 7" descr="skam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510081"/>
            <a:ext cx="7072362" cy="5204935"/>
          </a:xfrm>
          <a:prstGeom prst="rect">
            <a:avLst/>
          </a:prstGeom>
        </p:spPr>
      </p:pic>
      <p:pic>
        <p:nvPicPr>
          <p:cNvPr id="9" name="Рисунок 8" descr="skam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510081"/>
            <a:ext cx="7072362" cy="5204935"/>
          </a:xfrm>
          <a:prstGeom prst="rect">
            <a:avLst/>
          </a:prstGeom>
        </p:spPr>
      </p:pic>
      <p:pic>
        <p:nvPicPr>
          <p:cNvPr id="10" name="Рисунок 9" descr="skam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704" y="571480"/>
            <a:ext cx="7106634" cy="5204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пейзаж?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Пейза́ж</a:t>
            </a:r>
            <a:r>
              <a:rPr lang="ru-RU" sz="3600" dirty="0" smtClean="0"/>
              <a:t>  — жанр изобразительного искусства (или отдельные произведения этого жанра), в котором основным предметом изображения является дикая или в той или иной степени преображённая человеком природа.</a:t>
            </a:r>
            <a:endParaRPr lang="ru-RU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b="1" dirty="0" smtClean="0"/>
              <a:t>Назовите разновидности пейзажа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143380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М.К. </a:t>
            </a:r>
            <a:r>
              <a:rPr lang="ru-RU" sz="2800" dirty="0" err="1" smtClean="0">
                <a:solidFill>
                  <a:schemeClr val="bg1"/>
                </a:solidFill>
              </a:rPr>
              <a:t>Клодт</a:t>
            </a:r>
            <a:r>
              <a:rPr lang="ru-RU" sz="2800" dirty="0" smtClean="0">
                <a:solidFill>
                  <a:schemeClr val="bg1"/>
                </a:solidFill>
              </a:rPr>
              <a:t>. "На пашне", 1872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сельский пейзаж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6000768"/>
            <a:ext cx="43576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Шишкин, На севере диком, 1891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лирический пейзаж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27452758_1213814701_MK_Klodt_Na_pashne_1872_Tret_yakovskaya_galereya_Moskv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4038600" cy="2144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Содержимое 13" descr="27452760_1213814759_SHishkin_Na_severe_dikom_189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1000108"/>
            <a:ext cx="313186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b="1" dirty="0" smtClean="0"/>
              <a:t>Назовите разновидности пейзажа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703564"/>
            <a:ext cx="41434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И.К. Айвазовский, Бриг Меркурий после победы над двумя турецкими судами встречается с русской эскадрой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морской пейзаж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5786454"/>
            <a:ext cx="43576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Р. Делоне. "Эйфелева башня", 1926–1928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городской  пейзаж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27452756_1213814644_Ayvazovskiy_Brig_Merkuriy_posle_pobeduy_nad_dvumya_tureckimi_sudami_vstrechaetsya_s_russkoy_yeskadroy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4038600" cy="2665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Содержимое 10" descr="27452744_1213814289_R_Delone_YEyfeleva_bashnya_19261928_Muzey_Solomona_Guggenheyma_N_yuYor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1000108"/>
            <a:ext cx="278608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b="1" dirty="0" smtClean="0"/>
              <a:t>Назовите разновидности пейзажа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214950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Александр Павлович Брюллов,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Вид замка Святого Ангела в Риме. 1823-1826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архитектурный  пейзаж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5214950"/>
            <a:ext cx="43576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К.Ф. </a:t>
            </a:r>
            <a:r>
              <a:rPr lang="ru-RU" sz="2000" dirty="0" err="1" smtClean="0">
                <a:solidFill>
                  <a:schemeClr val="bg1"/>
                </a:solidFill>
              </a:rPr>
              <a:t>Богаевский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Днепрострой</a:t>
            </a:r>
            <a:r>
              <a:rPr lang="ru-RU" sz="2000" dirty="0" smtClean="0">
                <a:solidFill>
                  <a:schemeClr val="bg1"/>
                </a:solidFill>
              </a:rPr>
              <a:t>, 1930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индустриальный пейзаж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27452754_1213814576_Aleksandr_Pavlovich_Bryullov_Vid_zamka_Svyatogo_Angela_v_Rime_182318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4038600" cy="3015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Содержимое 13" descr="27452773_1213815096_KFBogaevskiy_Dneprostroy19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928802"/>
            <a:ext cx="403860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Клод Моне, Белые кувшинки,1899,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парковый пейзаж</a:t>
            </a:r>
            <a:endParaRPr lang="ru-RU" sz="4800" b="1" dirty="0"/>
          </a:p>
        </p:txBody>
      </p:sp>
      <p:pic>
        <p:nvPicPr>
          <p:cNvPr id="6" name="Рисунок 5" descr="27451318_1213814035_Klod_Mone_Beluye_kuvshinki1899GMII_im_ASPushkina_Moskv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790" b="1179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294065" cy="4643469"/>
          </a:xfrm>
        </p:spPr>
        <p:txBody>
          <a:bodyPr>
            <a:noAutofit/>
          </a:bodyPr>
          <a:lstStyle/>
          <a:p>
            <a:pPr algn="r"/>
            <a:r>
              <a:rPr lang="ru-RU" sz="2200" b="1" dirty="0" smtClean="0"/>
              <a:t>Первые пейзажи, появившиеся в России в XVIII веке, являли собой именно парковые пейзажи - топографические виды великолепных дворцов и парков. Во времена Елизаветы Петровны был издан атлас гравюр с видами Петербурга и его окрестностей, выполненный по рисункам М. И. Махаева. </a:t>
            </a:r>
            <a:endParaRPr lang="ru-RU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557214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Южный фасад Зимнего дворца.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Рисунок М.И.Махаева. 1763 год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Южный фасад Зимнего дворца Растрелли. Рисунок М.И. Махаева, 1763 г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142984"/>
            <a:ext cx="514353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357158" y="500042"/>
            <a:ext cx="3294065" cy="5626101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Но только с появлением произведений Семена Федоровича Щедрина можно говорить о том, что пейзаж как отдельный жанр сформировался в русской живописи</a:t>
            </a:r>
            <a:r>
              <a:rPr lang="ru-RU" sz="1900" b="1" dirty="0" smtClean="0"/>
              <a:t>.</a:t>
            </a:r>
            <a:endParaRPr lang="ru-RU" sz="1900" b="1" dirty="0"/>
          </a:p>
        </p:txBody>
      </p:sp>
      <p:pic>
        <p:nvPicPr>
          <p:cNvPr id="8" name="Содержимое 7" descr="27452750_1213814442_Semen_Fedorovich_SCHedrin_Vid_na_Gatchinskiy_dvorec_s_Serebryanogo_ozera_1798_Guash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642918"/>
            <a:ext cx="4857784" cy="519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00496" y="593467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Семен Федорович Щедрин, Вид на Гатчинский дворец с Серебряного озера. 1798. Гуашь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Щедрин </a:t>
            </a:r>
            <a:br>
              <a:rPr lang="ru-RU" sz="4000" b="1" dirty="0" smtClean="0"/>
            </a:br>
            <a:r>
              <a:rPr lang="ru-RU" sz="4000" b="1" dirty="0" smtClean="0"/>
              <a:t>Семен Федорович </a:t>
            </a:r>
            <a:br>
              <a:rPr lang="ru-RU" sz="4000" b="1" dirty="0" smtClean="0"/>
            </a:br>
            <a:r>
              <a:rPr lang="ru-RU" sz="4000" b="1" dirty="0" smtClean="0"/>
              <a:t>(1745-1804)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Содержимое 6" descr="1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9107" y="2143125"/>
            <a:ext cx="2985786" cy="3983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ейзажный пар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Пейзажный парк</Template>
  <TotalTime>408</TotalTime>
  <Words>276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Пейзажный парк</vt:lpstr>
      <vt:lpstr>Парковый пейзаж</vt:lpstr>
      <vt:lpstr>Что такое пейзаж?</vt:lpstr>
      <vt:lpstr> Назовите разновидности пейзажа </vt:lpstr>
      <vt:lpstr> Назовите разновидности пейзажа </vt:lpstr>
      <vt:lpstr> Назовите разновидности пейзажа </vt:lpstr>
      <vt:lpstr>Клод Моне, Белые кувшинки,1899,</vt:lpstr>
      <vt:lpstr>Слайд 7</vt:lpstr>
      <vt:lpstr>Слайд 8</vt:lpstr>
      <vt:lpstr> Щедрин  Семен Федорович  (1745-1804) </vt:lpstr>
      <vt:lpstr>Парковый пейзаж может включать изображения малых архитектурных форм</vt:lpstr>
      <vt:lpstr>Парковый пейзаж может включать изображения малых архитектурных форм</vt:lpstr>
      <vt:lpstr>Парковый пейзаж может включать изображения малых архитектурных форм</vt:lpstr>
      <vt:lpstr>Основу любой сложной формы составляет простая форма</vt:lpstr>
      <vt:lpstr>Основу любой сложной формы составляет простая форма</vt:lpstr>
      <vt:lpstr>Основу любой сложной формы составляет простая форма</vt:lpstr>
      <vt:lpstr>Архитектурные объекты изображаются в том же порядке, что и геометрические тела</vt:lpstr>
      <vt:lpstr>Этапы работы над изображением беседки</vt:lpstr>
      <vt:lpstr>Изображение скамейки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44</cp:revision>
  <dcterms:created xsi:type="dcterms:W3CDTF">2012-11-11T12:58:59Z</dcterms:created>
  <dcterms:modified xsi:type="dcterms:W3CDTF">2012-12-16T15:27:57Z</dcterms:modified>
</cp:coreProperties>
</file>