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75" r:id="rId3"/>
    <p:sldId id="287" r:id="rId4"/>
    <p:sldId id="288" r:id="rId5"/>
    <p:sldId id="289" r:id="rId6"/>
    <p:sldId id="276" r:id="rId7"/>
    <p:sldId id="277" r:id="rId8"/>
    <p:sldId id="278" r:id="rId9"/>
    <p:sldId id="279" r:id="rId10"/>
    <p:sldId id="280" r:id="rId11"/>
    <p:sldId id="283" r:id="rId12"/>
    <p:sldId id="281" r:id="rId13"/>
    <p:sldId id="282" r:id="rId14"/>
    <p:sldId id="284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Русский язык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" name="Picture 2" descr="C:\Users\Еле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857364"/>
            <a:ext cx="3857652" cy="44963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286380" y="4572008"/>
            <a:ext cx="32147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Учитель начальных классов</a:t>
            </a:r>
          </a:p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ГБОУ ЦО №1445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города Москвы</a:t>
            </a:r>
          </a:p>
          <a:p>
            <a:pPr algn="ctr"/>
            <a:r>
              <a:rPr lang="ru-RU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Цибизова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Елена Игоревна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Воробей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13646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b="1" dirty="0" smtClean="0"/>
          </a:p>
          <a:p>
            <a:pPr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Серый   воробей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3714744" y="2786058"/>
            <a:ext cx="285752" cy="285752"/>
            <a:chOff x="4643438" y="2071678"/>
            <a:chExt cx="285752" cy="28575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4643438" y="2143116"/>
              <a:ext cx="285752" cy="1428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643438" y="2143116"/>
              <a:ext cx="285752" cy="14287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Прямоугольник 14"/>
          <p:cNvSpPr/>
          <p:nvPr/>
        </p:nvSpPr>
        <p:spPr>
          <a:xfrm>
            <a:off x="4429124" y="2357430"/>
            <a:ext cx="11004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Кто?)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2357430"/>
            <a:ext cx="18573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(какой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?)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143108" y="2643182"/>
            <a:ext cx="2143934" cy="357984"/>
            <a:chOff x="2856694" y="2000240"/>
            <a:chExt cx="2143934" cy="357984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4822033" y="2178835"/>
              <a:ext cx="35719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2857488" y="2000240"/>
              <a:ext cx="2143140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5400000">
              <a:off x="2678893" y="2178835"/>
              <a:ext cx="357190" cy="1588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 descr="C:\Users\Елена\Desktop\6067824-a-bird-versions-sparrow-on-a-colour-backgroun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72198" y="3143248"/>
            <a:ext cx="1919293" cy="2709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ЦЕЛЬ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Изображать связь слов на письме с помощью вопросов и стрелок</a:t>
            </a:r>
            <a:endParaRPr lang="ru-RU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Устно:</a:t>
            </a:r>
          </a:p>
          <a:p>
            <a:pPr marL="596646" indent="-514350">
              <a:buAutoNum type="arabicPeriod"/>
            </a:pPr>
            <a:r>
              <a:rPr lang="ru-RU" sz="2400" dirty="0" smtClean="0"/>
              <a:t>Прочитай словосочетание</a:t>
            </a:r>
          </a:p>
          <a:p>
            <a:pPr marL="596646" indent="-514350">
              <a:buAutoNum type="arabicPeriod"/>
            </a:pPr>
            <a:r>
              <a:rPr lang="ru-RU" sz="2400" dirty="0" smtClean="0"/>
              <a:t>Найди слово-название предмета. Задай вопрос</a:t>
            </a:r>
          </a:p>
          <a:p>
            <a:pPr marL="596646" indent="-514350">
              <a:buAutoNum type="arabicPeriod"/>
            </a:pPr>
            <a:r>
              <a:rPr lang="ru-RU" sz="2400" dirty="0" smtClean="0"/>
              <a:t>От этого слова задайте вопрос к слову-названию признака</a:t>
            </a:r>
          </a:p>
          <a:p>
            <a:pPr marL="596646" indent="-514350">
              <a:buAutoNum type="arabicPeriod"/>
            </a:pPr>
            <a:r>
              <a:rPr lang="ru-RU" sz="2400" dirty="0" smtClean="0"/>
              <a:t>Обратите внимание на графическое обозначение: стрелка направлена к слову, отвечающему на вопрос какой? какое?</a:t>
            </a:r>
          </a:p>
          <a:p>
            <a:pPr marL="596646" indent="-514350">
              <a:buNone/>
            </a:pPr>
            <a:r>
              <a:rPr lang="ru-RU" sz="2400" dirty="0" smtClean="0"/>
              <a:t>       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письменного оформления: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dirty="0" smtClean="0"/>
              <a:t>1. </a:t>
            </a:r>
            <a:r>
              <a:rPr lang="ru-RU" u="sng" dirty="0" smtClean="0"/>
              <a:t>Запиши </a:t>
            </a:r>
            <a:r>
              <a:rPr lang="ru-RU" dirty="0" smtClean="0"/>
              <a:t>сочетание слов</a:t>
            </a:r>
          </a:p>
          <a:p>
            <a:pPr marL="596646" indent="-514350">
              <a:buNone/>
            </a:pPr>
            <a:r>
              <a:rPr lang="ru-RU" dirty="0" smtClean="0"/>
              <a:t>2. </a:t>
            </a:r>
            <a:r>
              <a:rPr lang="ru-RU" u="sng" dirty="0" smtClean="0"/>
              <a:t>Запиши </a:t>
            </a:r>
            <a:r>
              <a:rPr lang="ru-RU" dirty="0" smtClean="0"/>
              <a:t>вопросы над словами </a:t>
            </a:r>
          </a:p>
          <a:p>
            <a:pPr marL="596646" indent="-514350">
              <a:buNone/>
            </a:pPr>
            <a:r>
              <a:rPr lang="ru-RU" dirty="0" smtClean="0"/>
              <a:t>     ( сначала вопрос к слову </a:t>
            </a:r>
            <a:r>
              <a:rPr lang="ru-RU" dirty="0" err="1" smtClean="0"/>
              <a:t>названию-предмета</a:t>
            </a:r>
            <a:r>
              <a:rPr lang="ru-RU" dirty="0" smtClean="0"/>
              <a:t>, затем к слову </a:t>
            </a:r>
            <a:r>
              <a:rPr lang="ru-RU" dirty="0" err="1" smtClean="0"/>
              <a:t>названию-признака</a:t>
            </a:r>
            <a:r>
              <a:rPr lang="ru-RU" dirty="0" smtClean="0"/>
              <a:t>)</a:t>
            </a:r>
          </a:p>
          <a:p>
            <a:pPr marL="596646" indent="-514350">
              <a:buNone/>
            </a:pPr>
            <a:r>
              <a:rPr lang="ru-RU" dirty="0" smtClean="0"/>
              <a:t>3. </a:t>
            </a:r>
            <a:r>
              <a:rPr lang="ru-RU" u="sng" dirty="0" smtClean="0"/>
              <a:t>Обозначь</a:t>
            </a:r>
            <a:r>
              <a:rPr lang="ru-RU" dirty="0" smtClean="0"/>
              <a:t> связь графически стрелкой</a:t>
            </a:r>
          </a:p>
          <a:p>
            <a:pPr marL="596646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Стр.55, упр.70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447800"/>
            <a:ext cx="7076332" cy="16240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Весенняя картинка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Елена\Desktop\spring-11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2428868"/>
            <a:ext cx="3086106" cy="3916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Спасибо!</a:t>
            </a:r>
            <a:endParaRPr lang="ru-RU" dirty="0"/>
          </a:p>
        </p:txBody>
      </p:sp>
      <p:pic>
        <p:nvPicPr>
          <p:cNvPr id="4" name="Picture 2" descr="C:\Users\Елена\Desktop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2000240"/>
            <a:ext cx="3765967" cy="43894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Елена\Desktop\1238530273_18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2289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49607" y="2967335"/>
            <a:ext cx="2244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Радуга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3101" y="2967335"/>
            <a:ext cx="249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СЛОВО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20067598">
            <a:off x="5757105" y="2922606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841123">
            <a:off x="5819071" y="3438768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2500306"/>
            <a:ext cx="16482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ЗВУКИ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3500438"/>
            <a:ext cx="17219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БУКВЫ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2916848">
            <a:off x="2680723" y="2602373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654656">
            <a:off x="2608769" y="3675492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1254702">
            <a:off x="2520732" y="3117357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7"/>
          <p:cNvGrpSpPr/>
          <p:nvPr/>
        </p:nvGrpSpPr>
        <p:grpSpPr>
          <a:xfrm>
            <a:off x="1142976" y="2357430"/>
            <a:ext cx="928694" cy="285752"/>
            <a:chOff x="1142976" y="2357430"/>
            <a:chExt cx="928694" cy="285752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>
              <a:off x="1142976" y="2357430"/>
              <a:ext cx="928694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1928794" y="2500306"/>
              <a:ext cx="285752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Дуга 16"/>
          <p:cNvSpPr/>
          <p:nvPr/>
        </p:nvSpPr>
        <p:spPr>
          <a:xfrm>
            <a:off x="1071538" y="2928934"/>
            <a:ext cx="1000132" cy="428628"/>
          </a:xfrm>
          <a:prstGeom prst="arc">
            <a:avLst>
              <a:gd name="adj1" fmla="val 10590777"/>
              <a:gd name="adj2" fmla="val 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8"/>
          <p:cNvGrpSpPr/>
          <p:nvPr/>
        </p:nvGrpSpPr>
        <p:grpSpPr>
          <a:xfrm>
            <a:off x="1071538" y="3500438"/>
            <a:ext cx="1000132" cy="357190"/>
            <a:chOff x="1071538" y="3500438"/>
            <a:chExt cx="1000132" cy="357190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071538" y="3500438"/>
              <a:ext cx="500066" cy="35719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571604" y="3500438"/>
              <a:ext cx="500066" cy="35719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Стрелка вправо 21"/>
          <p:cNvSpPr/>
          <p:nvPr/>
        </p:nvSpPr>
        <p:spPr>
          <a:xfrm rot="5400000">
            <a:off x="4179091" y="3893347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28453" y="4429132"/>
            <a:ext cx="36374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ПРЕДЛОЖЕНИЕ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4250529" y="5179231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91243" y="5786454"/>
            <a:ext cx="15118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ТЕКСТ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16200000">
            <a:off x="4250529" y="2393149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419904" y="1428736"/>
            <a:ext cx="25236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ЗНАЧЕНИЕ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  <p:bldP spid="10" grpId="0" animBg="1"/>
      <p:bldP spid="11" grpId="0" animBg="1"/>
      <p:bldP spid="12" grpId="0" animBg="1"/>
      <p:bldP spid="17" grpId="0" animBg="1"/>
      <p:bldP spid="22" grpId="0" animBg="1"/>
      <p:bldP spid="23" grpId="0"/>
      <p:bldP spid="24" grpId="0" animBg="1"/>
      <p:bldP spid="25" grpId="0"/>
      <p:bldP spid="26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3101" y="2967335"/>
            <a:ext cx="249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СЛОВО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179091" y="3893347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28453" y="4429132"/>
            <a:ext cx="36374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ПРЕДЛОЖЕНИЕ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3101" y="2967335"/>
            <a:ext cx="249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СЛОВО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179091" y="3893347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28453" y="4429132"/>
            <a:ext cx="36374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ПРЕДЛОЖЕНИЕ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4250529" y="5179231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91243" y="5786454"/>
            <a:ext cx="15118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ТЕКСТ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Подсказка: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</a:rPr>
              <a:t>Каждый</a:t>
            </a:r>
            <a:r>
              <a:rPr lang="ru-RU" sz="7200" dirty="0" smtClean="0"/>
              <a:t> </a:t>
            </a:r>
            <a:r>
              <a:rPr lang="ru-RU" sz="7200" dirty="0" smtClean="0">
                <a:solidFill>
                  <a:srgbClr val="FFC000"/>
                </a:solidFill>
              </a:rPr>
              <a:t>охотник</a:t>
            </a:r>
          </a:p>
          <a:p>
            <a:pPr>
              <a:buNone/>
            </a:pPr>
            <a:r>
              <a:rPr lang="ru-RU" sz="7200" dirty="0" smtClean="0">
                <a:solidFill>
                  <a:srgbClr val="FFFF00"/>
                </a:solidFill>
              </a:rPr>
              <a:t>желает</a:t>
            </a:r>
            <a:r>
              <a:rPr lang="ru-RU" sz="7200" dirty="0" smtClean="0"/>
              <a:t> </a:t>
            </a:r>
            <a:r>
              <a:rPr lang="ru-RU" sz="7200" dirty="0" smtClean="0">
                <a:solidFill>
                  <a:srgbClr val="00B050"/>
                </a:solidFill>
              </a:rPr>
              <a:t>знать,</a:t>
            </a:r>
            <a:r>
              <a:rPr lang="ru-RU" sz="7200" dirty="0" smtClean="0"/>
              <a:t> </a:t>
            </a:r>
            <a:r>
              <a:rPr lang="ru-RU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где</a:t>
            </a:r>
          </a:p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сидит</a:t>
            </a:r>
            <a:r>
              <a:rPr lang="ru-RU" sz="7200" dirty="0" smtClean="0"/>
              <a:t> </a:t>
            </a:r>
            <a:r>
              <a:rPr lang="ru-RU" sz="7200" dirty="0" smtClean="0">
                <a:solidFill>
                  <a:srgbClr val="7030A0"/>
                </a:solidFill>
              </a:rPr>
              <a:t>фазан.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</a:rPr>
              <a:t>к, о, ж, </a:t>
            </a:r>
            <a:r>
              <a:rPr lang="ru-RU" sz="7200" dirty="0" err="1" smtClean="0">
                <a:solidFill>
                  <a:srgbClr val="0070C0"/>
                </a:solidFill>
              </a:rPr>
              <a:t>з</a:t>
            </a:r>
            <a:r>
              <a:rPr lang="ru-RU" sz="7200" dirty="0" smtClean="0">
                <a:solidFill>
                  <a:srgbClr val="0070C0"/>
                </a:solidFill>
              </a:rPr>
              <a:t>, г, с, </a:t>
            </a:r>
            <a:r>
              <a:rPr lang="ru-RU" sz="7200" dirty="0" err="1" smtClean="0">
                <a:solidFill>
                  <a:srgbClr val="0070C0"/>
                </a:solidFill>
              </a:rPr>
              <a:t>ф</a:t>
            </a:r>
            <a:r>
              <a:rPr lang="ru-RU" sz="7200" dirty="0" smtClean="0">
                <a:solidFill>
                  <a:srgbClr val="0070C0"/>
                </a:solidFill>
              </a:rPr>
              <a:t> ,..</a:t>
            </a:r>
            <a:endParaRPr lang="ru-RU" sz="72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Елена\Desktop\1238530273_18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00570"/>
            <a:ext cx="3170359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Какой?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Красный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C000"/>
                </a:solidFill>
              </a:rPr>
              <a:t>Оранжевый</a:t>
            </a:r>
            <a:r>
              <a:rPr lang="ru-RU" sz="3200" dirty="0" smtClean="0"/>
              <a:t>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Жёлтый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Зелёный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B0F0"/>
                </a:solidFill>
              </a:rPr>
              <a:t>Голубой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Синий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Фиолетовый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Елена\Desktop\1238530273_188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500570"/>
            <a:ext cx="3170359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Прочитай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Воробей, соловей, сорока, ворона, коростель, иволга, оляпка, трясогузка</a:t>
            </a:r>
          </a:p>
          <a:p>
            <a:pPr algn="ctr">
              <a:buNone/>
            </a:pPr>
            <a:endParaRPr lang="ru-RU" sz="4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250661" y="2035959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6036479" y="3393281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3036083" y="3393281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964645" y="2035959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321703" y="2750339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6893735" y="2035959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250661" y="2678901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6393669" y="2750339"/>
            <a:ext cx="142876" cy="714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22877" y="3571876"/>
            <a:ext cx="71323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назвать эту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тематическую группу?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4071942"/>
            <a:ext cx="3286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Птицы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</TotalTime>
  <Words>187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Русский язык</vt:lpstr>
      <vt:lpstr>Слайд 2</vt:lpstr>
      <vt:lpstr>Слайд 3</vt:lpstr>
      <vt:lpstr>Слайд 4</vt:lpstr>
      <vt:lpstr>Слайд 5</vt:lpstr>
      <vt:lpstr>Подсказка:</vt:lpstr>
      <vt:lpstr>Слайд 7</vt:lpstr>
      <vt:lpstr>Какой?</vt:lpstr>
      <vt:lpstr>Прочитай слова:</vt:lpstr>
      <vt:lpstr>Воробей </vt:lpstr>
      <vt:lpstr>ЦЕЛЬ УРОКА:</vt:lpstr>
      <vt:lpstr>Алгоритм:</vt:lpstr>
      <vt:lpstr>Алгоритм письменного оформления:</vt:lpstr>
      <vt:lpstr>Стр.55, упр.70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Елена</dc:creator>
  <cp:lastModifiedBy>Roman</cp:lastModifiedBy>
  <cp:revision>54</cp:revision>
  <dcterms:created xsi:type="dcterms:W3CDTF">2012-10-01T19:09:48Z</dcterms:created>
  <dcterms:modified xsi:type="dcterms:W3CDTF">2013-02-13T16:42:45Z</dcterms:modified>
</cp:coreProperties>
</file>