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84" r:id="rId9"/>
    <p:sldId id="262" r:id="rId10"/>
    <p:sldId id="273" r:id="rId11"/>
    <p:sldId id="265" r:id="rId12"/>
    <p:sldId id="266" r:id="rId13"/>
    <p:sldId id="278" r:id="rId14"/>
    <p:sldId id="279" r:id="rId15"/>
    <p:sldId id="271" r:id="rId16"/>
    <p:sldId id="29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9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806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366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817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322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3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78812" cy="900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62412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25" y="1916113"/>
            <a:ext cx="40640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2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764704"/>
            <a:ext cx="8676964" cy="165618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литературного чтения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452828" cy="2592288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</a:rPr>
              <a:t>Обобщение по разделу </a:t>
            </a:r>
          </a:p>
          <a:p>
            <a:r>
              <a:rPr lang="ru-RU" sz="3600" dirty="0" smtClean="0">
                <a:latin typeface="Arial" pitchFamily="34" charset="0"/>
              </a:rPr>
              <a:t>«Устное народное творчество»</a:t>
            </a:r>
            <a:endParaRPr lang="ru-RU" dirty="0" smtClean="0">
              <a:latin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</a:rPr>
              <a:t>Попова Надежда Алексеевна</a:t>
            </a:r>
          </a:p>
          <a:p>
            <a:r>
              <a:rPr lang="ru-RU" sz="2000" dirty="0" smtClean="0">
                <a:latin typeface="Arial" pitchFamily="34" charset="0"/>
              </a:rPr>
              <a:t>Учитель начальных классов</a:t>
            </a:r>
          </a:p>
          <a:p>
            <a:r>
              <a:rPr lang="ru-RU" sz="2000" dirty="0" smtClean="0">
                <a:latin typeface="Arial" pitchFamily="34" charset="0"/>
              </a:rPr>
              <a:t>МКОУ СОШ №3 п. Михайловка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Доскажи загадки, назови отгадки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460" y="1412776"/>
            <a:ext cx="3780000" cy="47880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itchFamily="34" charset="0"/>
              </a:rPr>
              <a:t>В огне не горит,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</a:rPr>
              <a:t>В воде не тонет</a:t>
            </a:r>
            <a:r>
              <a:rPr lang="ru-RU" dirty="0" smtClean="0">
                <a:latin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Зимой лежал,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Весной побежал.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Сырой долговяз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В землю увяз.</a:t>
            </a:r>
            <a:endParaRPr lang="ru-RU" dirty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1930850" cy="17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11500"/>
            <a:ext cx="1222424" cy="18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744663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Доскажи загадки, назови отгадки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780000" cy="48237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Стоит Антошка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На одной ножке.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Летом одетый,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Зимой раздетый.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Летом вырастают,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</a:rPr>
              <a:t>Осенью облетают.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1750000" cy="2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1774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78" y="4148521"/>
            <a:ext cx="1531937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>
                <a:latin typeface="Arial" pitchFamily="34" charset="0"/>
              </a:rPr>
              <a:t>и</a:t>
            </a:r>
            <a:r>
              <a:rPr lang="ru-RU" sz="4800" dirty="0" smtClean="0">
                <a:latin typeface="Arial" pitchFamily="34" charset="0"/>
              </a:rPr>
              <a:t> народные промыслы</a:t>
            </a:r>
            <a:endParaRPr lang="ru-RU" sz="4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Народные промыслы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Arial" pitchFamily="34" charset="0"/>
              </a:rPr>
              <a:t>Гжель</a:t>
            </a:r>
            <a:endParaRPr lang="ru-RU" sz="4400" dirty="0">
              <a:latin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Arial" pitchFamily="34" charset="0"/>
              </a:rPr>
              <a:t>Дымковская игрушка</a:t>
            </a:r>
            <a:endParaRPr lang="ru-RU" sz="4400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3843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429000"/>
            <a:ext cx="3528391" cy="25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Народные промыслы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Arial" pitchFamily="34" charset="0"/>
              </a:rPr>
              <a:t>Богородская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" pitchFamily="34" charset="0"/>
              </a:rPr>
              <a:t>игрушка</a:t>
            </a:r>
            <a:endParaRPr lang="ru-RU" sz="4000" dirty="0">
              <a:latin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Arial" pitchFamily="34" charset="0"/>
              </a:rPr>
              <a:t>Хохлома</a:t>
            </a:r>
            <a:endParaRPr lang="ru-RU" sz="4000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6724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3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980728"/>
            <a:ext cx="8676964" cy="1368152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452828" cy="2808312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</a:rPr>
              <a:t>«Кашу кушай, а сказку слушай:</a:t>
            </a:r>
          </a:p>
          <a:p>
            <a:r>
              <a:rPr lang="ru-RU" sz="4000" dirty="0">
                <a:latin typeface="Arial" pitchFamily="34" charset="0"/>
              </a:rPr>
              <a:t>у</a:t>
            </a:r>
            <a:r>
              <a:rPr lang="ru-RU" sz="4000" dirty="0" smtClean="0">
                <a:latin typeface="Arial" pitchFamily="34" charset="0"/>
              </a:rPr>
              <a:t>мом-разумом смекай </a:t>
            </a:r>
          </a:p>
          <a:p>
            <a:r>
              <a:rPr lang="ru-RU" sz="4000" dirty="0" smtClean="0">
                <a:latin typeface="Arial" pitchFamily="34" charset="0"/>
              </a:rPr>
              <a:t>да на ус мотай»</a:t>
            </a:r>
            <a:endParaRPr lang="ru-RU" sz="4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Герои народных сказок</a:t>
            </a:r>
            <a:endParaRPr lang="ru-RU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0401"/>
            <a:ext cx="18002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61862"/>
            <a:ext cx="20429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61862"/>
            <a:ext cx="1944216" cy="33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845"/>
              </p:ext>
            </p:extLst>
          </p:nvPr>
        </p:nvGraphicFramePr>
        <p:xfrm>
          <a:off x="467544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5051"/>
              </p:ext>
            </p:extLst>
          </p:nvPr>
        </p:nvGraphicFramePr>
        <p:xfrm>
          <a:off x="395536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8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36320"/>
              </p:ext>
            </p:extLst>
          </p:nvPr>
        </p:nvGraphicFramePr>
        <p:xfrm>
          <a:off x="395536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233"/>
                <a:gridCol w="551821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764704"/>
            <a:ext cx="8280000" cy="165618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2492896"/>
            <a:ext cx="8280000" cy="370793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4000" dirty="0">
                <a:latin typeface="Arial" pitchFamily="34" charset="0"/>
              </a:rPr>
              <a:t>п</a:t>
            </a:r>
            <a:r>
              <a:rPr lang="ru-RU" sz="4000" dirty="0" smtClean="0">
                <a:latin typeface="Arial" pitchFamily="34" charset="0"/>
              </a:rPr>
              <a:t>роизносимое, не письменное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>
                <a:latin typeface="Arial" pitchFamily="34" charset="0"/>
              </a:rPr>
              <a:t>о</a:t>
            </a:r>
            <a:r>
              <a:rPr lang="ru-RU" sz="4000" dirty="0" smtClean="0">
                <a:latin typeface="Arial" pitchFamily="34" charset="0"/>
              </a:rPr>
              <a:t>тносящееся к народу, принадлежащее народу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>
                <a:latin typeface="Arial" pitchFamily="34" charset="0"/>
              </a:rPr>
              <a:t>т</a:t>
            </a:r>
            <a:r>
              <a:rPr lang="ru-RU" sz="4000" dirty="0" smtClean="0">
                <a:latin typeface="Arial" pitchFamily="34" charset="0"/>
              </a:rPr>
              <a:t>ворчески создавать</a:t>
            </a:r>
            <a:endParaRPr lang="ru-RU" sz="4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97559"/>
              </p:ext>
            </p:extLst>
          </p:nvPr>
        </p:nvGraphicFramePr>
        <p:xfrm>
          <a:off x="467544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403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8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620492"/>
              </p:ext>
            </p:extLst>
          </p:nvPr>
        </p:nvGraphicFramePr>
        <p:xfrm>
          <a:off x="395536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61233"/>
              </p:ext>
            </p:extLst>
          </p:nvPr>
        </p:nvGraphicFramePr>
        <p:xfrm>
          <a:off x="467544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004471"/>
              </p:ext>
            </p:extLst>
          </p:nvPr>
        </p:nvGraphicFramePr>
        <p:xfrm>
          <a:off x="467544" y="1412776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88853"/>
              </p:ext>
            </p:extLst>
          </p:nvPr>
        </p:nvGraphicFramePr>
        <p:xfrm>
          <a:off x="323528" y="1484784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д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ы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Кроссворд «По дорогам сказок»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12054"/>
              </p:ext>
            </p:extLst>
          </p:nvPr>
        </p:nvGraphicFramePr>
        <p:xfrm>
          <a:off x="251520" y="1484784"/>
          <a:ext cx="8280405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  <a:gridCol w="55202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ф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ё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ш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4.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5.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д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ч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6.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7.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ы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8.</a:t>
                      </a:r>
                      <a:endParaRPr lang="ru-R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340768"/>
            <a:ext cx="8280000" cy="3672408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«Изучайте фольклор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учитесь на нём. 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Без знания прошлого нет будущего»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4509120"/>
            <a:ext cx="8280000" cy="864096"/>
          </a:xfrm>
        </p:spPr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marL="228600" algn="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А. М. Горький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268760"/>
            <a:ext cx="8280000" cy="3384376"/>
          </a:xfrm>
        </p:spPr>
        <p:txBody>
          <a:bodyPr/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5229200"/>
            <a:ext cx="8280000" cy="9716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устного народного творчества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788532" cy="4644036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</a:rPr>
              <a:t>Песня</a:t>
            </a:r>
          </a:p>
          <a:p>
            <a:r>
              <a:rPr lang="ru-RU" sz="2800" b="1" dirty="0" smtClean="0">
                <a:latin typeface="Arial" pitchFamily="34" charset="0"/>
              </a:rPr>
              <a:t>Прибаутка</a:t>
            </a:r>
          </a:p>
          <a:p>
            <a:r>
              <a:rPr lang="ru-RU" sz="2800" b="1" dirty="0" smtClean="0">
                <a:latin typeface="Arial" pitchFamily="34" charset="0"/>
              </a:rPr>
              <a:t>Считалка</a:t>
            </a:r>
          </a:p>
          <a:p>
            <a:r>
              <a:rPr lang="ru-RU" sz="2800" b="1" dirty="0" smtClean="0">
                <a:latin typeface="Arial" pitchFamily="34" charset="0"/>
              </a:rPr>
              <a:t>Скороговорка</a:t>
            </a:r>
          </a:p>
          <a:p>
            <a:r>
              <a:rPr lang="ru-RU" sz="2800" b="1" dirty="0" err="1" smtClean="0">
                <a:latin typeface="Arial" pitchFamily="34" charset="0"/>
              </a:rPr>
              <a:t>Потешка</a:t>
            </a:r>
            <a:endParaRPr lang="ru-RU" sz="2800" b="1" dirty="0" smtClean="0">
              <a:latin typeface="Arial" pitchFamily="34" charset="0"/>
            </a:endParaRPr>
          </a:p>
          <a:p>
            <a:r>
              <a:rPr lang="ru-RU" sz="2800" b="1" dirty="0" err="1" smtClean="0">
                <a:latin typeface="Arial" pitchFamily="34" charset="0"/>
              </a:rPr>
              <a:t>Пестушка</a:t>
            </a:r>
            <a:endParaRPr lang="ru-RU" sz="2800" b="1" dirty="0" smtClean="0">
              <a:latin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</a:rPr>
              <a:t>Пословица и поговорка</a:t>
            </a:r>
          </a:p>
          <a:p>
            <a:r>
              <a:rPr lang="ru-RU" sz="2800" b="1" dirty="0" smtClean="0">
                <a:latin typeface="Arial" pitchFamily="34" charset="0"/>
              </a:rPr>
              <a:t>Сказка</a:t>
            </a:r>
          </a:p>
          <a:p>
            <a:r>
              <a:rPr lang="ru-RU" sz="2800" b="1" dirty="0">
                <a:latin typeface="Arial" pitchFamily="34" charset="0"/>
              </a:rPr>
              <a:t>З</a:t>
            </a:r>
            <a:r>
              <a:rPr lang="ru-RU" sz="2800" b="1" dirty="0" smtClean="0">
                <a:latin typeface="Arial" pitchFamily="34" charset="0"/>
              </a:rPr>
              <a:t>агадка</a:t>
            </a:r>
            <a:endParaRPr lang="ru-RU" sz="2800" b="1" dirty="0"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8" y="2300489"/>
            <a:ext cx="262150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836712"/>
            <a:ext cx="8676964" cy="1296144"/>
          </a:xfrm>
        </p:spPr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Песня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204864"/>
            <a:ext cx="4752528" cy="2808312"/>
          </a:xfrm>
        </p:spPr>
        <p:txBody>
          <a:bodyPr/>
          <a:lstStyle/>
          <a:p>
            <a:r>
              <a:rPr lang="ru-RU" sz="4400" dirty="0">
                <a:latin typeface="Arial" pitchFamily="34" charset="0"/>
              </a:rPr>
              <a:t>«Где песня льётся, там легче живётся»</a:t>
            </a:r>
          </a:p>
          <a:p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154163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036" y="764704"/>
            <a:ext cx="8065404" cy="1224136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204864"/>
            <a:ext cx="4896544" cy="3096344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</a:rPr>
              <a:t>«Пословица недаром молвится»</a:t>
            </a:r>
          </a:p>
          <a:p>
            <a:r>
              <a:rPr lang="ru-RU" sz="3600" dirty="0" smtClean="0">
                <a:latin typeface="Arial" pitchFamily="34" charset="0"/>
              </a:rPr>
              <a:t>«Пословица всем делам помощница»</a:t>
            </a:r>
            <a:endParaRPr lang="ru-RU" sz="3600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5922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Закончи пословицу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460" y="1484784"/>
            <a:ext cx="3780000" cy="4716044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</a:rPr>
              <a:t>Была бы охота-</a:t>
            </a:r>
          </a:p>
          <a:p>
            <a:endParaRPr lang="ru-RU" sz="2800" dirty="0" smtClean="0">
              <a:latin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</a:rPr>
              <a:t>Труд человека кормит,</a:t>
            </a:r>
          </a:p>
          <a:p>
            <a:r>
              <a:rPr lang="ru-RU" sz="2800" dirty="0" smtClean="0">
                <a:latin typeface="Arial" pitchFamily="34" charset="0"/>
              </a:rPr>
              <a:t>Раз соврал-</a:t>
            </a:r>
          </a:p>
          <a:p>
            <a:r>
              <a:rPr lang="ru-RU" sz="2800" dirty="0" smtClean="0">
                <a:latin typeface="Arial" pitchFamily="34" charset="0"/>
              </a:rPr>
              <a:t>Кто других не любит, </a:t>
            </a:r>
          </a:p>
          <a:p>
            <a:r>
              <a:rPr lang="ru-RU" sz="2800" dirty="0" smtClean="0">
                <a:latin typeface="Arial" pitchFamily="34" charset="0"/>
              </a:rPr>
              <a:t>Кончил дело-</a:t>
            </a:r>
          </a:p>
          <a:p>
            <a:r>
              <a:rPr lang="ru-RU" sz="2800" dirty="0" smtClean="0">
                <a:latin typeface="Arial" pitchFamily="34" charset="0"/>
              </a:rPr>
              <a:t>Человек от лени болеет,</a:t>
            </a:r>
            <a:endParaRPr lang="ru-RU" sz="2800" dirty="0">
              <a:latin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460" y="1556792"/>
            <a:ext cx="3780000" cy="46440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itchFamily="34" charset="0"/>
              </a:rPr>
              <a:t>б</a:t>
            </a:r>
            <a:r>
              <a:rPr lang="ru-RU" sz="2800" dirty="0" smtClean="0">
                <a:latin typeface="Arial" pitchFamily="34" charset="0"/>
              </a:rPr>
              <a:t>удет ладиться и работа.</a:t>
            </a:r>
          </a:p>
          <a:p>
            <a:pPr marL="0" indent="0">
              <a:buNone/>
            </a:pPr>
            <a:r>
              <a:rPr lang="ru-RU" sz="2800" dirty="0">
                <a:latin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</a:rPr>
              <a:t> лень портит.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</a:rPr>
              <a:t>навек лгуном стал.</a:t>
            </a:r>
          </a:p>
          <a:p>
            <a:pPr marL="0" indent="0">
              <a:buNone/>
            </a:pPr>
            <a:endParaRPr lang="ru-RU" sz="2800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</a:rPr>
              <a:t>сам себя губит.</a:t>
            </a:r>
          </a:p>
          <a:p>
            <a:pPr marL="0" indent="0">
              <a:buNone/>
            </a:pPr>
            <a:r>
              <a:rPr lang="ru-RU" sz="2800" dirty="0">
                <a:latin typeface="Arial" pitchFamily="34" charset="0"/>
              </a:rPr>
              <a:t>г</a:t>
            </a:r>
            <a:r>
              <a:rPr lang="ru-RU" sz="2800" dirty="0" smtClean="0">
                <a:latin typeface="Arial" pitchFamily="34" charset="0"/>
              </a:rPr>
              <a:t>уляй смело.</a:t>
            </a:r>
          </a:p>
          <a:p>
            <a:pPr marL="0" indent="0">
              <a:buNone/>
            </a:pPr>
            <a:r>
              <a:rPr lang="ru-RU" sz="2800" dirty="0">
                <a:latin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</a:rPr>
              <a:t> от труда здоровеет.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692696"/>
            <a:ext cx="8676964" cy="1080120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132856"/>
            <a:ext cx="5904656" cy="2808312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</a:rPr>
              <a:t>«Всех скороговорок</a:t>
            </a:r>
          </a:p>
          <a:p>
            <a:r>
              <a:rPr lang="ru-RU" sz="3600" dirty="0" smtClean="0">
                <a:latin typeface="Arial" pitchFamily="34" charset="0"/>
              </a:rPr>
              <a:t> не </a:t>
            </a:r>
            <a:r>
              <a:rPr lang="ru-RU" sz="3600" dirty="0" err="1" smtClean="0">
                <a:latin typeface="Arial" pitchFamily="34" charset="0"/>
              </a:rPr>
              <a:t>перескороговоришь</a:t>
            </a:r>
            <a:r>
              <a:rPr lang="ru-RU" sz="3600" dirty="0" smtClean="0">
                <a:latin typeface="Arial" pitchFamily="34" charset="0"/>
              </a:rPr>
              <a:t>,</a:t>
            </a:r>
          </a:p>
          <a:p>
            <a:r>
              <a:rPr lang="ru-RU" sz="3600" dirty="0">
                <a:latin typeface="Arial" pitchFamily="34" charset="0"/>
              </a:rPr>
              <a:t>н</a:t>
            </a:r>
            <a:r>
              <a:rPr lang="ru-RU" sz="3600" dirty="0" smtClean="0">
                <a:latin typeface="Arial" pitchFamily="34" charset="0"/>
              </a:rPr>
              <a:t>е </a:t>
            </a:r>
            <a:r>
              <a:rPr lang="ru-RU" sz="3600" dirty="0" err="1" smtClean="0">
                <a:latin typeface="Arial" pitchFamily="34" charset="0"/>
              </a:rPr>
              <a:t>перевыскороговоришь</a:t>
            </a:r>
            <a:r>
              <a:rPr lang="ru-RU" sz="3600" dirty="0" smtClean="0">
                <a:latin typeface="Arial" pitchFamily="34" charset="0"/>
              </a:rPr>
              <a:t>»</a:t>
            </a:r>
            <a:endParaRPr lang="ru-RU" sz="3600" dirty="0"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6" y="2132856"/>
            <a:ext cx="2448271" cy="2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скороговорки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9220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2" y="1916832"/>
            <a:ext cx="383435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>
                <a:latin typeface="Arial" pitchFamily="34" charset="0"/>
              </a:rPr>
              <a:t>Без лица в личине.</a:t>
            </a:r>
            <a:endParaRPr lang="ru-RU" sz="4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473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247333</Template>
  <TotalTime>1013</TotalTime>
  <Words>681</Words>
  <Application>Microsoft Office PowerPoint</Application>
  <PresentationFormat>Экран (4:3)</PresentationFormat>
  <Paragraphs>408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247333</vt:lpstr>
      <vt:lpstr>Урок  литературного чтения 3 класс</vt:lpstr>
      <vt:lpstr>Устное народное творчество</vt:lpstr>
      <vt:lpstr>Виды устного народного творчества</vt:lpstr>
      <vt:lpstr>Песня</vt:lpstr>
      <vt:lpstr>Пословицы и поговорки</vt:lpstr>
      <vt:lpstr>Закончи пословицу</vt:lpstr>
      <vt:lpstr>скороговорки</vt:lpstr>
      <vt:lpstr>скороговорки</vt:lpstr>
      <vt:lpstr>загадка</vt:lpstr>
      <vt:lpstr>Доскажи загадки, назови отгадки</vt:lpstr>
      <vt:lpstr>Доскажи загадки, назови отгадки</vt:lpstr>
      <vt:lpstr>Устное народное творчество</vt:lpstr>
      <vt:lpstr>Народные промыслы</vt:lpstr>
      <vt:lpstr>Народные промыслы</vt:lpstr>
      <vt:lpstr>сказка</vt:lpstr>
      <vt:lpstr>Герои народных сказок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Кроссворд «По дорогам сказок»</vt:lpstr>
      <vt:lpstr>«Изучайте фольклор,  учитесь на нём.  Без знания прошлого нет будущего» </vt:lpstr>
      <vt:lpstr>Спасибо за урок!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3 класс</dc:title>
  <dc:creator>User</dc:creator>
  <cp:lastModifiedBy>User</cp:lastModifiedBy>
  <cp:revision>53</cp:revision>
  <dcterms:created xsi:type="dcterms:W3CDTF">2012-12-21T22:56:24Z</dcterms:created>
  <dcterms:modified xsi:type="dcterms:W3CDTF">2013-01-08T22:12:15Z</dcterms:modified>
</cp:coreProperties>
</file>