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56" r:id="rId3"/>
    <p:sldId id="257" r:id="rId4"/>
    <p:sldId id="267" r:id="rId5"/>
    <p:sldId id="268" r:id="rId6"/>
    <p:sldId id="269" r:id="rId7"/>
    <p:sldId id="262" r:id="rId8"/>
    <p:sldId id="270" r:id="rId9"/>
    <p:sldId id="271" r:id="rId10"/>
    <p:sldId id="277" r:id="rId11"/>
    <p:sldId id="272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5E507F-DBE4-416E-AC83-8F086723992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4FB66D-9413-4509-95BE-BBC9671C6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3B0F-D70E-4781-9257-403650464D24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E5161-26CD-4644-A8F3-2371D950F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FC7C0-F19C-42B4-AF5B-52D2A07CE96B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6FB40-C38A-437F-BFA0-2D6BA3BA5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C713D-94FD-4152-AF3E-16A69B9AA12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D9EE-84CA-4674-A284-AE588B4E0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A8AC9-C4DA-45B9-B4A5-3280BEEB5B1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966C-059C-4A39-811F-5066F13F1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1489-76C6-49CB-9083-1872E52470C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2998-CF04-497C-B1F2-92B2E3A97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6EF7-43B3-4862-9279-0700A3A7B5C7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ABCA-460D-431F-B0D1-B5C896BDD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1FD0-7B60-4610-B2B7-232D670EC3E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5FE1-3220-4309-B61B-B032FFCE3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E6DB-638C-44FC-A897-DAA93C82A8BF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BC60-F062-4B7D-9916-A49669C59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6310-4369-4E15-95E3-24AFD004027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C73E-40DE-4652-A16D-7FA76B2B8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8EA9-E7BF-4ADD-A0AF-B69CFCF19B66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DAA7-780B-4FB2-856E-4A8F7D9ED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4ED0-4191-4A05-BF87-1C79162DB39C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4B73-85A1-42BC-BF48-92FCA3D5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541E0B-1CFC-4D6C-AF69-37714A5BBFBB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2CEE05-B60C-406B-BF3E-06C66EAA8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2.gif"/><Relationship Id="rId5" Type="http://schemas.openxmlformats.org/officeDocument/2006/relationships/image" Target="../media/image31.gi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/>
          <p:cNvSpPr>
            <a:spLocks noChangeAspect="1" noChangeArrowheads="1" noTextEdit="1"/>
          </p:cNvSpPr>
          <p:nvPr/>
        </p:nvSpPr>
        <p:spPr bwMode="auto">
          <a:xfrm>
            <a:off x="684213" y="3657600"/>
            <a:ext cx="899318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4338" name="Picture 47" descr="AD1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7728287">
            <a:off x="5881688" y="4938712"/>
            <a:ext cx="22860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8" descr="J02151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048000"/>
            <a:ext cx="17526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9" descr="V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581400"/>
            <a:ext cx="15176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0" descr="J02150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2514600"/>
            <a:ext cx="1739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1" descr="BD07339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4838700"/>
            <a:ext cx="23622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52" descr="T0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1143000"/>
            <a:ext cx="1717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3" descr="buttr00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1295400"/>
            <a:ext cx="20574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54" descr="NF0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43400" y="1295400"/>
            <a:ext cx="1235075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7" name="Rectangle 57"/>
          <p:cNvSpPr>
            <a:spLocks noChangeArrowheads="1"/>
          </p:cNvSpPr>
          <p:nvPr/>
        </p:nvSpPr>
        <p:spPr bwMode="auto">
          <a:xfrm>
            <a:off x="6500813" y="-46038"/>
            <a:ext cx="5715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0000FF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i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7" grpId="0"/>
      <p:bldP spid="922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55451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smtClean="0"/>
              <a:t> </a:t>
            </a:r>
            <a:r>
              <a:rPr lang="ru-RU" sz="3600" b="1" smtClean="0">
                <a:solidFill>
                  <a:srgbClr val="0000FF"/>
                </a:solidFill>
                <a:latin typeface="Verdana" pitchFamily="34" charset="0"/>
              </a:rPr>
              <a:t>Помни: пишутся всегда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smtClean="0">
                <a:solidFill>
                  <a:srgbClr val="0000FF"/>
                </a:solidFill>
                <a:latin typeface="Verdana" pitchFamily="34" charset="0"/>
              </a:rPr>
              <a:t> С                  буквы города,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smtClean="0">
                <a:solidFill>
                  <a:srgbClr val="0000FF"/>
                </a:solidFill>
                <a:latin typeface="Verdana" pitchFamily="34" charset="0"/>
              </a:rPr>
              <a:t> Реки, страны и моря…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600" b="1" smtClean="0">
                <a:solidFill>
                  <a:srgbClr val="0000FF"/>
                </a:solidFill>
                <a:latin typeface="Verdana" pitchFamily="34" charset="0"/>
              </a:rPr>
              <a:t> И фамилия твоя!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ru-RU" b="1" smtClean="0">
              <a:solidFill>
                <a:srgbClr val="0000FF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0000"/>
                </a:solidFill>
                <a:latin typeface="Verdana" pitchFamily="34" charset="0"/>
              </a:rPr>
              <a:t>	страна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smtClean="0">
                <a:latin typeface="Verdana" pitchFamily="34" charset="0"/>
              </a:rPr>
              <a:t> 	</a:t>
            </a:r>
            <a:r>
              <a:rPr lang="ru-RU" sz="4400" b="1" smtClean="0">
                <a:solidFill>
                  <a:srgbClr val="000000"/>
                </a:solidFill>
                <a:latin typeface="Verdana" pitchFamily="34" charset="0"/>
              </a:rPr>
              <a:t>город</a:t>
            </a:r>
            <a:r>
              <a:rPr lang="ru-RU" sz="4400" b="1" smtClean="0">
                <a:latin typeface="Verdana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000000"/>
                </a:solidFill>
                <a:latin typeface="Verdana" pitchFamily="34" charset="0"/>
              </a:rPr>
              <a:t>	река</a:t>
            </a:r>
            <a:r>
              <a:rPr lang="ru-RU" sz="2800" smtClean="0"/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71550" y="1052513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Verdana" pitchFamily="34" charset="0"/>
              </a:rPr>
              <a:t>большой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0" y="3429000"/>
            <a:ext cx="2736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Verdana" pitchFamily="34" charset="0"/>
              </a:rPr>
              <a:t>Р</a:t>
            </a:r>
            <a:r>
              <a:rPr lang="ru-RU" sz="4400" b="1">
                <a:latin typeface="Verdana" pitchFamily="34" charset="0"/>
              </a:rPr>
              <a:t>оссия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43188" y="4221163"/>
            <a:ext cx="6286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Verdana" pitchFamily="34" charset="0"/>
              </a:rPr>
              <a:t>А</a:t>
            </a:r>
            <a:r>
              <a:rPr lang="ru-RU" sz="4000" b="1">
                <a:latin typeface="Verdana" pitchFamily="34" charset="0"/>
              </a:rPr>
              <a:t>нжеро - </a:t>
            </a:r>
            <a:r>
              <a:rPr lang="ru-RU" sz="4000" b="1">
                <a:solidFill>
                  <a:srgbClr val="FF0000"/>
                </a:solidFill>
                <a:latin typeface="Verdana" pitchFamily="34" charset="0"/>
              </a:rPr>
              <a:t>С</a:t>
            </a:r>
            <a:r>
              <a:rPr lang="ru-RU" sz="4000" b="1">
                <a:latin typeface="Verdana" pitchFamily="34" charset="0"/>
              </a:rPr>
              <a:t>удженск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572000" y="4929188"/>
            <a:ext cx="27368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Verdana" pitchFamily="34" charset="0"/>
              </a:rPr>
              <a:t>Я</a:t>
            </a:r>
            <a:r>
              <a:rPr lang="ru-RU" sz="4400" b="1">
                <a:latin typeface="Verdana" pitchFamily="34" charset="0"/>
              </a:rPr>
              <a:t>я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042988" y="1268413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_______________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5500688" y="5357813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Calibri" pitchFamily="34" charset="0"/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4500563" y="45085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Calibri" pitchFamily="34" charset="0"/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4572000" y="3716338"/>
            <a:ext cx="247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_______________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25" y="2714625"/>
            <a:ext cx="2357438" cy="9286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3643313"/>
            <a:ext cx="2357438" cy="1928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16200000" flipH="1">
            <a:off x="5893603" y="3321843"/>
            <a:ext cx="221457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Имена существительные бывают собственные и нарицательные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Блок-схема: сопоставление 5"/>
          <p:cNvSpPr/>
          <p:nvPr/>
        </p:nvSpPr>
        <p:spPr>
          <a:xfrm rot="16200000">
            <a:off x="1214438" y="3429000"/>
            <a:ext cx="1928812" cy="2357438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00125" y="4572000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85738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ДОКУМЕНТЫ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572 -0.37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37176 L -0.52553 -0.371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3 -0.37176 L -0.52553 0.048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357188" y="3500438"/>
            <a:ext cx="2357437" cy="92868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4429125"/>
            <a:ext cx="2357437" cy="1928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428596" y="4500570"/>
            <a:ext cx="221457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Слова, которые называют людей и животных отвечают на вопрос КТО?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428596" y="4500570"/>
            <a:ext cx="221457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Остальные слова, которые называют предмет отвечают на вопрос ЧТО?</a:t>
            </a: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flipH="1">
            <a:off x="428596" y="4500570"/>
            <a:ext cx="221457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Имена существительные бывают одушевленные и неодушевленные</a:t>
            </a:r>
            <a:r>
              <a:rPr lang="ru-RU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428596" y="4500570"/>
            <a:ext cx="221457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Имена существительные могут обозначать явления природы и отвечать на вопрос ЧТО?</a:t>
            </a: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6" name="Прямоугольник 2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988" y="4479925"/>
            <a:ext cx="2255837" cy="1897063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 flipH="1">
            <a:off x="428596" y="4500570"/>
            <a:ext cx="221457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Имена существительные бывают собственные и нарицательные</a:t>
            </a: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428625" y="4500563"/>
            <a:ext cx="2214563" cy="18573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14744" y="3000372"/>
            <a:ext cx="500066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Имя существительное – часть речи которая в начальной форме отвечает на вопросы 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Обозначает одушевленный или неодушевленный предмет, явление природы или действие.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Изменяется по числам.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Бывает собственное и нарицательное.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357188" y="4429125"/>
            <a:ext cx="2357437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500430" y="2000240"/>
            <a:ext cx="5572164" cy="464347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Имя существительное – часть речи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которая в начальной форме отвечает на вопросы кто? что?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Обозначает одушевленный или неодушевленный предмет, явление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природы или действие.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Изменяется по числам.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Бывает собственное и нарицательное.</a:t>
            </a:r>
            <a:endParaRPr lang="ru-RU" sz="20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4" name="Блок-схема: сопоставление 3"/>
          <p:cNvSpPr/>
          <p:nvPr/>
        </p:nvSpPr>
        <p:spPr>
          <a:xfrm rot="16200000">
            <a:off x="571500" y="4214813"/>
            <a:ext cx="1928813" cy="2357437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57188" y="5357813"/>
            <a:ext cx="2357437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572140"/>
            <a:ext cx="1928826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Имя существительное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357188" y="4429125"/>
            <a:ext cx="2357437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00104 -0.5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62344 -0.6168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254 L -0.00052 -0.5039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60781 -0.5432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0365 -0.501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59202 -0.469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" y="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2.5E-6 -0.50416 " pathEditMode="relative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57622 -0.3962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2.5E-6 -0.50416 " pathEditMode="relative" ptsTypes="AA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56042 -0.3229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2.5E-6 -0.50416 " pathEditMode="relative" ptsTypes="AA">
                                      <p:cBhvr>
                                        <p:cTn id="5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54479 -0.249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-2.5E-6 -0.50416 " pathEditMode="relative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50139 L 0.52118 -0.1652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2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4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6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8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200"/>
                            </p:stCondLst>
                            <p:childTnLst>
                              <p:par>
                                <p:cTn id="91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-0.5276 -0.3363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66 -0.33982 L -0.52066 0.1511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8" grpId="0" animBg="1"/>
      <p:bldP spid="28" grpId="1" animBg="1"/>
      <p:bldP spid="28" grpId="2" animBg="1"/>
      <p:bldP spid="28" grpId="3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4071938" y="1428750"/>
            <a:ext cx="2571750" cy="1952625"/>
            <a:chOff x="357158" y="1643050"/>
            <a:chExt cx="2571768" cy="1951980"/>
          </a:xfrm>
        </p:grpSpPr>
        <p:pic>
          <p:nvPicPr>
            <p:cNvPr id="1537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7158" y="1643050"/>
              <a:ext cx="2571768" cy="142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TextBox 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0584" y="2994090"/>
              <a:ext cx="1152144" cy="609600"/>
            </a:xfrm>
            <a:prstGeom prst="rect">
              <a:avLst/>
            </a:prstGeom>
            <a:noFill/>
          </p:spPr>
        </p:pic>
      </p:grp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3000375" y="3929063"/>
            <a:ext cx="1643063" cy="2643187"/>
            <a:chOff x="5143504" y="785794"/>
            <a:chExt cx="1714512" cy="3023550"/>
          </a:xfrm>
        </p:grpSpPr>
        <p:pic>
          <p:nvPicPr>
            <p:cNvPr id="15374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43504" y="785794"/>
              <a:ext cx="1618292" cy="2419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TextBox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59629" y="3201802"/>
              <a:ext cx="1901952" cy="669432"/>
            </a:xfrm>
            <a:prstGeom prst="rect">
              <a:avLst/>
            </a:prstGeom>
            <a:noFill/>
          </p:spPr>
        </p:pic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2214563" y="500063"/>
            <a:ext cx="1641475" cy="2881312"/>
            <a:chOff x="428596" y="3714752"/>
            <a:chExt cx="1641217" cy="2880674"/>
          </a:xfrm>
        </p:grpSpPr>
        <p:pic>
          <p:nvPicPr>
            <p:cNvPr id="15372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8596" y="3714752"/>
              <a:ext cx="1641217" cy="2464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TextBox 11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13410" y="5994486"/>
              <a:ext cx="1115568" cy="609600"/>
            </a:xfrm>
            <a:prstGeom prst="rect">
              <a:avLst/>
            </a:prstGeom>
            <a:noFill/>
          </p:spPr>
        </p:pic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6858000" y="928688"/>
            <a:ext cx="1985963" cy="2381250"/>
            <a:chOff x="3000364" y="2643182"/>
            <a:chExt cx="1985969" cy="2380608"/>
          </a:xfrm>
        </p:grpSpPr>
        <p:pic>
          <p:nvPicPr>
            <p:cNvPr id="15370" name="Picture 4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000364" y="2643182"/>
              <a:ext cx="1985969" cy="19859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TextBox 12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475836" y="4427232"/>
              <a:ext cx="1359408" cy="603504"/>
            </a:xfrm>
            <a:prstGeom prst="rect">
              <a:avLst/>
            </a:prstGeom>
            <a:noFill/>
          </p:spPr>
        </p:pic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5643563" y="4071938"/>
            <a:ext cx="1714500" cy="2595562"/>
            <a:chOff x="7000892" y="2285992"/>
            <a:chExt cx="1714512" cy="2594922"/>
          </a:xfrm>
        </p:grpSpPr>
        <p:pic>
          <p:nvPicPr>
            <p:cNvPr id="15368" name="Picture 5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215206" y="2285992"/>
              <a:ext cx="1381128" cy="2071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TextBox 13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990026" y="4279570"/>
              <a:ext cx="1755648" cy="609600"/>
            </a:xfrm>
            <a:prstGeom prst="rect">
              <a:avLst/>
            </a:prstGeom>
            <a:noFill/>
          </p:spPr>
        </p:pic>
      </p:grpSp>
      <p:sp>
        <p:nvSpPr>
          <p:cNvPr id="15" name="TextBox 14"/>
          <p:cNvSpPr txBox="1"/>
          <p:nvPr/>
        </p:nvSpPr>
        <p:spPr>
          <a:xfrm>
            <a:off x="144206" y="1711765"/>
            <a:ext cx="185738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предметы</a:t>
            </a:r>
            <a:endParaRPr lang="ru-RU" sz="2800" b="1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pic>
        <p:nvPicPr>
          <p:cNvPr id="16" name="TextBox 15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1775" y="5230813"/>
            <a:ext cx="1420813" cy="58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4357688" y="3905250"/>
            <a:ext cx="1790700" cy="2952750"/>
            <a:chOff x="500034" y="3286124"/>
            <a:chExt cx="1790705" cy="2952112"/>
          </a:xfrm>
        </p:grpSpPr>
        <p:pic>
          <p:nvPicPr>
            <p:cNvPr id="1640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3286124"/>
              <a:ext cx="1790705" cy="23770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4" name="TextBox 2"/>
            <p:cNvSpPr txBox="1">
              <a:spLocks noChangeArrowheads="1"/>
            </p:cNvSpPr>
            <p:nvPr/>
          </p:nvSpPr>
          <p:spPr bwMode="auto">
            <a:xfrm>
              <a:off x="785786" y="5715016"/>
              <a:ext cx="13573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берёза</a:t>
              </a:r>
            </a:p>
          </p:txBody>
        </p: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214313" y="949325"/>
            <a:ext cx="1785937" cy="2074863"/>
            <a:chOff x="214282" y="949830"/>
            <a:chExt cx="1785950" cy="2073696"/>
          </a:xfrm>
        </p:grpSpPr>
        <p:pic>
          <p:nvPicPr>
            <p:cNvPr id="1640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949830"/>
              <a:ext cx="1785950" cy="1455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2" name="TextBox 8"/>
            <p:cNvSpPr txBox="1">
              <a:spLocks noChangeArrowheads="1"/>
            </p:cNvSpPr>
            <p:nvPr/>
          </p:nvSpPr>
          <p:spPr bwMode="auto">
            <a:xfrm>
              <a:off x="500034" y="2500306"/>
              <a:ext cx="12858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солнце</a:t>
              </a:r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6143625" y="1285875"/>
            <a:ext cx="2143125" cy="2309813"/>
            <a:chOff x="6000760" y="1285860"/>
            <a:chExt cx="2143140" cy="2309170"/>
          </a:xfrm>
        </p:grpSpPr>
        <p:pic>
          <p:nvPicPr>
            <p:cNvPr id="16399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000760" y="1285860"/>
              <a:ext cx="2143140" cy="1772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00" name="TextBox 12"/>
            <p:cNvSpPr txBox="1">
              <a:spLocks noChangeArrowheads="1"/>
            </p:cNvSpPr>
            <p:nvPr/>
          </p:nvSpPr>
          <p:spPr bwMode="auto">
            <a:xfrm>
              <a:off x="6215074" y="3071810"/>
              <a:ext cx="157163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воробей</a:t>
              </a:r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6572250" y="3929063"/>
            <a:ext cx="2357438" cy="2481262"/>
            <a:chOff x="4500562" y="4113873"/>
            <a:chExt cx="2357454" cy="2481553"/>
          </a:xfrm>
        </p:grpSpPr>
        <p:pic>
          <p:nvPicPr>
            <p:cNvPr id="16397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00562" y="4113873"/>
              <a:ext cx="2357454" cy="189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8" name="TextBox 13"/>
            <p:cNvSpPr txBox="1">
              <a:spLocks noChangeArrowheads="1"/>
            </p:cNvSpPr>
            <p:nvPr/>
          </p:nvSpPr>
          <p:spPr bwMode="auto">
            <a:xfrm>
              <a:off x="4929190" y="6072206"/>
              <a:ext cx="14287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собака</a:t>
              </a: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85750" y="357188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неживая природа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500688" y="428625"/>
            <a:ext cx="3357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живая природа</a:t>
            </a: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2214563" y="1071563"/>
            <a:ext cx="2085975" cy="2166937"/>
            <a:chOff x="2857488" y="1285860"/>
            <a:chExt cx="2086243" cy="2166294"/>
          </a:xfrm>
        </p:grpSpPr>
        <p:pic>
          <p:nvPicPr>
            <p:cNvPr id="16395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57488" y="1285860"/>
              <a:ext cx="2086243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6" name="TextBox 16"/>
            <p:cNvSpPr txBox="1">
              <a:spLocks noChangeArrowheads="1"/>
            </p:cNvSpPr>
            <p:nvPr/>
          </p:nvSpPr>
          <p:spPr bwMode="auto">
            <a:xfrm>
              <a:off x="3286116" y="2928934"/>
              <a:ext cx="124514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облака</a:t>
              </a:r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547688" y="3643313"/>
            <a:ext cx="2678112" cy="2452687"/>
            <a:chOff x="547234" y="3643314"/>
            <a:chExt cx="2678924" cy="2452046"/>
          </a:xfrm>
        </p:grpSpPr>
        <p:pic>
          <p:nvPicPr>
            <p:cNvPr id="16393" name="Picture 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47234" y="3643314"/>
              <a:ext cx="2678924" cy="200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94" name="TextBox 22"/>
            <p:cNvSpPr txBox="1">
              <a:spLocks noChangeArrowheads="1"/>
            </p:cNvSpPr>
            <p:nvPr/>
          </p:nvSpPr>
          <p:spPr bwMode="auto">
            <a:xfrm>
              <a:off x="1214414" y="5572140"/>
              <a:ext cx="19288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горы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25" y="2714625"/>
            <a:ext cx="2357438" cy="9286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3643313"/>
            <a:ext cx="2357438" cy="1928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138" y="3041650"/>
            <a:ext cx="1895475" cy="2365375"/>
          </a:xfrm>
          <a:prstGeom prst="rect">
            <a:avLst/>
          </a:prstGeom>
          <a:noFill/>
        </p:spPr>
      </p:pic>
      <p:sp>
        <p:nvSpPr>
          <p:cNvPr id="6" name="Блок-схема: сопоставление 5"/>
          <p:cNvSpPr/>
          <p:nvPr/>
        </p:nvSpPr>
        <p:spPr>
          <a:xfrm rot="16200000">
            <a:off x="1214438" y="3429000"/>
            <a:ext cx="1928812" cy="2357438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00125" y="4572000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85738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ДОКУМЕНТЫ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572 -0.37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37176 L -0.52553 -0.371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3 -0.37176 L -0.52553 0.048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25" y="2714625"/>
            <a:ext cx="2357438" cy="9286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3643313"/>
            <a:ext cx="2357438" cy="1928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138" y="3103563"/>
            <a:ext cx="1895475" cy="2273300"/>
          </a:xfrm>
          <a:prstGeom prst="rect">
            <a:avLst/>
          </a:prstGeom>
          <a:noFill/>
        </p:spPr>
      </p:pic>
      <p:sp>
        <p:nvSpPr>
          <p:cNvPr id="6" name="Блок-схема: сопоставление 5"/>
          <p:cNvSpPr/>
          <p:nvPr/>
        </p:nvSpPr>
        <p:spPr>
          <a:xfrm rot="16200000">
            <a:off x="1214438" y="3429000"/>
            <a:ext cx="1928812" cy="2357438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00125" y="4572000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85738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ДОКУМЕНТЫ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572 -0.37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37176 L -0.52553 -0.371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3 -0.37176 L -0.52553 0.048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25" y="2714625"/>
            <a:ext cx="2357438" cy="9286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3643313"/>
            <a:ext cx="2357438" cy="1928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138" y="3127375"/>
            <a:ext cx="1895475" cy="2249488"/>
          </a:xfrm>
          <a:prstGeom prst="rect">
            <a:avLst/>
          </a:prstGeom>
          <a:noFill/>
        </p:spPr>
      </p:pic>
      <p:sp>
        <p:nvSpPr>
          <p:cNvPr id="6" name="Блок-схема: сопоставление 5"/>
          <p:cNvSpPr/>
          <p:nvPr/>
        </p:nvSpPr>
        <p:spPr>
          <a:xfrm rot="16200000">
            <a:off x="1214438" y="3429000"/>
            <a:ext cx="1928812" cy="2357438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00125" y="4572000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85738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ДОКУМЕНТЫ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572 -0.37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37176 L -0.52553 -0.371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3 -0.37176 L -0.52553 0.048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0"/>
            <a:ext cx="6015022" cy="11398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явления природы </a:t>
            </a:r>
            <a:endParaRPr lang="ru-RU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642938" y="1143000"/>
            <a:ext cx="3000375" cy="2084388"/>
            <a:chOff x="4857752" y="1142984"/>
            <a:chExt cx="3000396" cy="2084973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4857752" y="1142984"/>
            <a:ext cx="3000396" cy="1366932"/>
          </p:xfrm>
          <a:graphic>
            <a:graphicData uri="http://schemas.openxmlformats.org/presentationml/2006/ole">
              <p:oleObj spid="_x0000_s18434" name="CorelDRAW" r:id="rId3" imgW="2358000" imgH="1191240" progId="">
                <p:embed/>
              </p:oleObj>
            </a:graphicData>
          </a:graphic>
        </p:graphicFrame>
        <p:sp>
          <p:nvSpPr>
            <p:cNvPr id="18446" name="Прямоугольник 12"/>
            <p:cNvSpPr>
              <a:spLocks noChangeArrowheads="1"/>
            </p:cNvSpPr>
            <p:nvPr/>
          </p:nvSpPr>
          <p:spPr bwMode="auto">
            <a:xfrm>
              <a:off x="5572132" y="2643182"/>
              <a:ext cx="13885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rgbClr val="000000"/>
                  </a:solidFill>
                  <a:latin typeface="Calibri" pitchFamily="34" charset="0"/>
                </a:rPr>
                <a:t>радуга</a:t>
              </a:r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6000750" y="1000125"/>
            <a:ext cx="2546350" cy="2060575"/>
            <a:chOff x="6000760" y="1000108"/>
            <a:chExt cx="2546862" cy="2060148"/>
          </a:xfrm>
        </p:grpSpPr>
        <p:graphicFrame>
          <p:nvGraphicFramePr>
            <p:cNvPr id="18435" name="Object 3"/>
            <p:cNvGraphicFramePr>
              <a:graphicFrameLocks noChangeAspect="1"/>
            </p:cNvGraphicFramePr>
            <p:nvPr/>
          </p:nvGraphicFramePr>
          <p:xfrm>
            <a:off x="6000760" y="1000108"/>
            <a:ext cx="1928826" cy="1934891"/>
          </p:xfrm>
          <a:graphic>
            <a:graphicData uri="http://schemas.openxmlformats.org/presentationml/2006/ole">
              <p:oleObj spid="_x0000_s18435" name="CorelDRAW" r:id="rId4" imgW="2273400" imgH="2694240" progId="">
                <p:embed/>
              </p:oleObj>
            </a:graphicData>
          </a:graphic>
        </p:graphicFrame>
        <p:sp>
          <p:nvSpPr>
            <p:cNvPr id="18445" name="Прямоугольник 13"/>
            <p:cNvSpPr>
              <a:spLocks noChangeArrowheads="1"/>
            </p:cNvSpPr>
            <p:nvPr/>
          </p:nvSpPr>
          <p:spPr bwMode="auto">
            <a:xfrm>
              <a:off x="7215206" y="2500306"/>
              <a:ext cx="1332416" cy="559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rgbClr val="000000"/>
                  </a:solidFill>
                  <a:latin typeface="Calibri" pitchFamily="34" charset="0"/>
                </a:rPr>
                <a:t>дождь</a:t>
              </a:r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1" name="Группа 20"/>
          <p:cNvGrpSpPr>
            <a:grpSpLocks/>
          </p:cNvGrpSpPr>
          <p:nvPr/>
        </p:nvGrpSpPr>
        <p:grpSpPr bwMode="auto">
          <a:xfrm>
            <a:off x="1143000" y="3786188"/>
            <a:ext cx="1857375" cy="2370137"/>
            <a:chOff x="500034" y="4286256"/>
            <a:chExt cx="1857378" cy="2370725"/>
          </a:xfrm>
        </p:grpSpPr>
        <p:pic>
          <p:nvPicPr>
            <p:cNvPr id="18443" name="Picture 4" descr="C:\Program Files\Microsoft Office\Media\CntCD1\Animated\j0189254.gif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0034" y="4286256"/>
              <a:ext cx="1857378" cy="1857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4" name="Прямоугольник 14"/>
            <p:cNvSpPr>
              <a:spLocks noChangeArrowheads="1"/>
            </p:cNvSpPr>
            <p:nvPr/>
          </p:nvSpPr>
          <p:spPr bwMode="auto">
            <a:xfrm>
              <a:off x="857224" y="6072206"/>
              <a:ext cx="9364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rgbClr val="000000"/>
                  </a:solidFill>
                  <a:latin typeface="Calibri" pitchFamily="34" charset="0"/>
                </a:rPr>
                <a:t>снег</a:t>
              </a:r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5857875" y="3643313"/>
            <a:ext cx="1984375" cy="2513012"/>
            <a:chOff x="5143504" y="3929066"/>
            <a:chExt cx="1984390" cy="2513601"/>
          </a:xfrm>
        </p:grpSpPr>
        <p:pic>
          <p:nvPicPr>
            <p:cNvPr id="18441" name="Picture 3" descr="C:\Program Files\Microsoft Office\Media\CntCD1\Animated\j0303440.gif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143504" y="3929066"/>
              <a:ext cx="1984390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2" name="Прямоугольник 15"/>
            <p:cNvSpPr>
              <a:spLocks noChangeArrowheads="1"/>
            </p:cNvSpPr>
            <p:nvPr/>
          </p:nvSpPr>
          <p:spPr bwMode="auto">
            <a:xfrm>
              <a:off x="5500694" y="5857892"/>
              <a:ext cx="1309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i="1">
                  <a:solidFill>
                    <a:srgbClr val="000000"/>
                  </a:solidFill>
                  <a:latin typeface="Calibri" pitchFamily="34" charset="0"/>
                </a:rPr>
                <a:t>ветер</a:t>
              </a:r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00125" y="2714625"/>
            <a:ext cx="2357438" cy="9286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00125" y="3643313"/>
            <a:ext cx="2357438" cy="1928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9950" y="3048000"/>
            <a:ext cx="2041525" cy="2335213"/>
          </a:xfrm>
          <a:prstGeom prst="rect">
            <a:avLst/>
          </a:prstGeom>
          <a:noFill/>
        </p:spPr>
      </p:pic>
      <p:sp>
        <p:nvSpPr>
          <p:cNvPr id="8" name="Блок-схема: сопоставление 7"/>
          <p:cNvSpPr/>
          <p:nvPr/>
        </p:nvSpPr>
        <p:spPr>
          <a:xfrm rot="16200000">
            <a:off x="1214438" y="3429000"/>
            <a:ext cx="1928812" cy="2357438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000125" y="4572000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4786322"/>
            <a:ext cx="185738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ДОКУМЕНТЫ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572 -0.37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37176 L -0.52553 -0.371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3 -0.37176 L -0.52553 0.048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25" y="2714625"/>
            <a:ext cx="2357438" cy="92868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3643313"/>
            <a:ext cx="2357438" cy="1928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Прямоугольник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138" y="3127375"/>
            <a:ext cx="1895475" cy="2249488"/>
          </a:xfrm>
          <a:prstGeom prst="rect">
            <a:avLst/>
          </a:prstGeom>
          <a:noFill/>
        </p:spPr>
      </p:pic>
      <p:sp>
        <p:nvSpPr>
          <p:cNvPr id="6" name="Блок-схема: сопоставление 5"/>
          <p:cNvSpPr/>
          <p:nvPr/>
        </p:nvSpPr>
        <p:spPr>
          <a:xfrm rot="16200000">
            <a:off x="1214438" y="3429000"/>
            <a:ext cx="1928812" cy="2357438"/>
          </a:xfrm>
          <a:prstGeom prst="flowChartCol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000125" y="4572000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000125" y="3643313"/>
            <a:ext cx="2357438" cy="100012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4786322"/>
            <a:ext cx="1857388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ДОКУМЕНТЫ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572 -0.3717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2 -0.37176 L -0.52553 -0.371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553 -0.37176 L -0.52553 0.0483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7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35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CorelDRAW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User</cp:lastModifiedBy>
  <cp:revision>51</cp:revision>
  <dcterms:created xsi:type="dcterms:W3CDTF">2010-02-13T12:39:03Z</dcterms:created>
  <dcterms:modified xsi:type="dcterms:W3CDTF">2013-01-27T15:59:47Z</dcterms:modified>
</cp:coreProperties>
</file>