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16" r:id="rId2"/>
    <p:sldId id="257" r:id="rId3"/>
    <p:sldId id="315" r:id="rId4"/>
    <p:sldId id="260"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Lst>
  <p:sldSz cx="9144000" cy="6858000" type="screen4x3"/>
  <p:notesSz cx="6858000" cy="9144000"/>
  <p:custDataLst>
    <p:tags r:id="rId57"/>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85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5C13B2-EC16-46EE-8BBB-00548CCA1C3B}" type="datetimeFigureOut">
              <a:rPr lang="ru-RU" smtClean="0"/>
              <a:pPr/>
              <a:t>28.03.2013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DA6C46-8D63-4555-A036-26D5808DEE94}"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2B3F8663-F0AD-4394-BEA3-6209461093AA}" type="slidenum">
              <a:rPr lang="ru-RU" smtClean="0"/>
              <a:pPr/>
              <a:t>5</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14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15</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19</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20</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2B3F8663-F0AD-4394-BEA3-6209461093AA}" type="slidenum">
              <a:rPr lang="ru-RU" smtClean="0"/>
              <a:pPr/>
              <a:t>22</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23</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24</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25</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27</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2B3F8663-F0AD-4394-BEA3-6209461093AA}" type="slidenum">
              <a:rPr lang="ru-RU" smtClean="0"/>
              <a:pPr/>
              <a:t>28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6</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30</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2B3F8663-F0AD-4394-BEA3-6209461093AA}" type="slidenum">
              <a:rPr lang="ru-RU" smtClean="0"/>
              <a:pPr/>
              <a:t>31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32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2B3F8663-F0AD-4394-BEA3-6209461093AA}" type="slidenum">
              <a:rPr lang="ru-RU" smtClean="0"/>
              <a:pPr/>
              <a:t>33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34</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36</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37</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38</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39</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40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7</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 </a:t>
            </a:r>
          </a:p>
        </p:txBody>
      </p:sp>
      <p:sp>
        <p:nvSpPr>
          <p:cNvPr id="4" name="Номер слайда 3"/>
          <p:cNvSpPr>
            <a:spLocks noGrp="1"/>
          </p:cNvSpPr>
          <p:nvPr>
            <p:ph type="sldNum" sz="quarter" idx="10"/>
          </p:nvPr>
        </p:nvSpPr>
        <p:spPr/>
        <p:txBody>
          <a:bodyPr/>
          <a:lstStyle/>
          <a:p>
            <a:fld id="{2B3F8663-F0AD-4394-BEA3-6209461093AA}" type="slidenum">
              <a:rPr lang="ru-RU" smtClean="0"/>
              <a:pPr/>
              <a:t>41</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42</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43</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44</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45</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46</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47</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48</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49</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endParaRPr lang="ru-RU" dirty="0" smtClean="0"/>
          </a:p>
        </p:txBody>
      </p:sp>
      <p:sp>
        <p:nvSpPr>
          <p:cNvPr id="4" name="Номер слайда 3"/>
          <p:cNvSpPr>
            <a:spLocks noGrp="1"/>
          </p:cNvSpPr>
          <p:nvPr>
            <p:ph type="sldNum" sz="quarter" idx="10"/>
          </p:nvPr>
        </p:nvSpPr>
        <p:spPr/>
        <p:txBody>
          <a:bodyPr/>
          <a:lstStyle/>
          <a:p>
            <a:fld id="{2B3F8663-F0AD-4394-BEA3-6209461093AA}" type="slidenum">
              <a:rPr lang="ru-RU" smtClean="0"/>
              <a:pPr/>
              <a:t>50</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solidFill>
                  <a:schemeClr val="tx1"/>
                </a:solidFill>
              </a:rPr>
              <a:t>«Князь Петр был младшим братом княжившего в г. Муроме благоверного Павла. Однажды в семье Павла случилась беда – по наваждению дьявола к его жене стал летать змей. Горестная женщина, уступившая демонской силе, обо всем поведала мужу. Князь наказал супруге выведать у злодея тайну его смерти. Выяснилось, что погибнуть супостату «суждено от Петрова плеча и </a:t>
            </a:r>
            <a:r>
              <a:rPr lang="ru-RU" dirty="0" err="1" smtClean="0">
                <a:solidFill>
                  <a:schemeClr val="tx1"/>
                </a:solidFill>
              </a:rPr>
              <a:t>Агрикова</a:t>
            </a:r>
            <a:r>
              <a:rPr lang="ru-RU" dirty="0" smtClean="0">
                <a:solidFill>
                  <a:schemeClr val="tx1"/>
                </a:solidFill>
              </a:rPr>
              <a:t> меча». Прознав об этом, князь Петр тотчас решился убить насильника, положившись на помощь Божию. Выследив змея, Петр поразил его. Но перед смертью змей обрызгал победителя ядовитой кровью, и тело князя покрылось струпьями и язвами.</a:t>
            </a:r>
          </a:p>
          <a:p>
            <a:r>
              <a:rPr lang="ru-RU" dirty="0" smtClean="0">
                <a:solidFill>
                  <a:schemeClr val="tx1"/>
                </a:solidFill>
              </a:rPr>
              <a:t>Никто не мог исцелить Петра от тяжкой болезни. Со смирением перенося мучения, князь во всем предался Богу. И Господь направил его в рязанскую землю. Один из юношей, посланных на поиски лекаря, случайно зашел в дом, где застал за работой одинокую девушку по имени </a:t>
            </a:r>
            <a:r>
              <a:rPr lang="ru-RU" dirty="0" err="1" smtClean="0">
                <a:solidFill>
                  <a:schemeClr val="tx1"/>
                </a:solidFill>
              </a:rPr>
              <a:t>Феврония</a:t>
            </a:r>
            <a:r>
              <a:rPr lang="ru-RU" dirty="0" smtClean="0">
                <a:solidFill>
                  <a:schemeClr val="tx1"/>
                </a:solidFill>
              </a:rPr>
              <a:t>, дочь древолаза, имевшую дар прозорливости и исцелений. После всех расспросов </a:t>
            </a:r>
            <a:r>
              <a:rPr lang="ru-RU" dirty="0" err="1" smtClean="0">
                <a:solidFill>
                  <a:schemeClr val="tx1"/>
                </a:solidFill>
              </a:rPr>
              <a:t>Феврония</a:t>
            </a:r>
            <a:r>
              <a:rPr lang="ru-RU" dirty="0" smtClean="0">
                <a:solidFill>
                  <a:schemeClr val="tx1"/>
                </a:solidFill>
              </a:rPr>
              <a:t> наказала слуге: «Приведи князя твоего сюда. Если будет он чистосердечным и смиренным в словах своих, то будет здоров!».</a:t>
            </a:r>
          </a:p>
          <a:p>
            <a:r>
              <a:rPr lang="ru-RU" dirty="0" smtClean="0">
                <a:solidFill>
                  <a:schemeClr val="tx1"/>
                </a:solidFill>
              </a:rPr>
              <a:t>Князя, который сам ходить уже не мог, привезли к дому, и он послал спросить, кто хочет его вылечить. И обещал тому, если вылечит, – большую награду. «Я хочу его вылечить, – без обиняков ответила </a:t>
            </a:r>
            <a:r>
              <a:rPr lang="ru-RU" dirty="0" err="1" smtClean="0">
                <a:solidFill>
                  <a:schemeClr val="tx1"/>
                </a:solidFill>
              </a:rPr>
              <a:t>Феврония</a:t>
            </a:r>
            <a:r>
              <a:rPr lang="ru-RU" dirty="0" smtClean="0">
                <a:solidFill>
                  <a:schemeClr val="tx1"/>
                </a:solidFill>
              </a:rPr>
              <a:t>, – но награды никакой от него не требую. Вот к нему слово мое: если я не стану супругой ему, то не подобает мне лечить его». Петр пообещал жениться, но в душе слукавил: гордость княжеского рода мешала ему согласиться на подобный брак. </a:t>
            </a:r>
            <a:r>
              <a:rPr lang="ru-RU" dirty="0" err="1" smtClean="0">
                <a:solidFill>
                  <a:schemeClr val="tx1"/>
                </a:solidFill>
              </a:rPr>
              <a:t>Феврония</a:t>
            </a:r>
            <a:r>
              <a:rPr lang="ru-RU" dirty="0" smtClean="0">
                <a:solidFill>
                  <a:schemeClr val="tx1"/>
                </a:solidFill>
              </a:rPr>
              <a:t> зачерпнула хлебной закваски, дунула на нее и велела князю вымыться в бане и смазать все </a:t>
            </a:r>
            <a:r>
              <a:rPr lang="ru-RU" dirty="0" err="1" smtClean="0">
                <a:solidFill>
                  <a:schemeClr val="tx1"/>
                </a:solidFill>
              </a:rPr>
              <a:t>струпы</a:t>
            </a:r>
            <a:r>
              <a:rPr lang="ru-RU" dirty="0" smtClean="0">
                <a:solidFill>
                  <a:schemeClr val="tx1"/>
                </a:solidFill>
              </a:rPr>
              <a:t>, кроме одного. </a:t>
            </a:r>
            <a:r>
              <a:rPr lang="ru-RU" dirty="0" err="1" smtClean="0">
                <a:solidFill>
                  <a:schemeClr val="tx1"/>
                </a:solidFill>
              </a:rPr>
              <a:t>Феврония</a:t>
            </a:r>
            <a:r>
              <a:rPr lang="ru-RU" dirty="0" smtClean="0">
                <a:solidFill>
                  <a:schemeClr val="tx1"/>
                </a:solidFill>
              </a:rPr>
              <a:t>, зная, что болезни попускаются Богом во испытание и за грехи, назначила лечение для плоти, подразумевая духовный смысл. Поскольку </a:t>
            </a:r>
            <a:r>
              <a:rPr lang="ru-RU" dirty="0" err="1" smtClean="0">
                <a:solidFill>
                  <a:schemeClr val="tx1"/>
                </a:solidFill>
              </a:rPr>
              <a:t>Феврония</a:t>
            </a:r>
            <a:r>
              <a:rPr lang="ru-RU" dirty="0" smtClean="0">
                <a:solidFill>
                  <a:schemeClr val="tx1"/>
                </a:solidFill>
              </a:rPr>
              <a:t> прозрела лукавство и гордость Петра, она велела ему оставить несмазанным один струп как свидетельство греха. Вскоре от этого струпа вся болезнь возобновилась, и князь вернулся к </a:t>
            </a:r>
            <a:r>
              <a:rPr lang="ru-RU" dirty="0" err="1" smtClean="0">
                <a:solidFill>
                  <a:schemeClr val="tx1"/>
                </a:solidFill>
              </a:rPr>
              <a:t>Февронии</a:t>
            </a:r>
            <a:r>
              <a:rPr lang="ru-RU" dirty="0" smtClean="0">
                <a:solidFill>
                  <a:schemeClr val="tx1"/>
                </a:solidFill>
              </a:rPr>
              <a:t>. Во второй раз он сдержал свое слово. «И прибыли они в вотчину свою, город Муром, и начали жить благочестиво, ни в чем не преступая Божии заповеди».</a:t>
            </a:r>
          </a:p>
        </p:txBody>
      </p:sp>
      <p:sp>
        <p:nvSpPr>
          <p:cNvPr id="4" name="Номер слайда 3"/>
          <p:cNvSpPr>
            <a:spLocks noGrp="1"/>
          </p:cNvSpPr>
          <p:nvPr>
            <p:ph type="sldNum" sz="quarter" idx="10"/>
          </p:nvPr>
        </p:nvSpPr>
        <p:spPr/>
        <p:txBody>
          <a:bodyPr/>
          <a:lstStyle/>
          <a:p>
            <a:fld id="{2B3F8663-F0AD-4394-BEA3-6209461093AA}" type="slidenum">
              <a:rPr lang="ru-RU" smtClean="0"/>
              <a:pPr/>
              <a:t>8</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51</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52</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u="sng" kern="1200" baseline="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2B3F8663-F0AD-4394-BEA3-6209461093AA}" type="slidenum">
              <a:rPr lang="ru-RU" smtClean="0"/>
              <a:pPr/>
              <a:t>53</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b="0"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10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u="none"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2B3F8663-F0AD-4394-BEA3-6209461093AA}" type="slidenum">
              <a:rPr lang="ru-RU" smtClean="0"/>
              <a:pPr/>
              <a:t>11</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12</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B3F8663-F0AD-4394-BEA3-6209461093AA}" type="slidenum">
              <a:rPr lang="ru-RU" smtClean="0"/>
              <a:pPr/>
              <a:t>13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Прямоугольник 7"/>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2" name="Заголовок 1"/>
          <p:cNvSpPr>
            <a:spLocks noGrp="1"/>
          </p:cNvSpPr>
          <p:nvPr>
            <p:ph type="ctrTitle"/>
          </p:nvPr>
        </p:nvSpPr>
        <p:spPr>
          <a:xfrm>
            <a:off x="685800" y="2130425"/>
            <a:ext cx="7772400" cy="1470025"/>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50000"/>
                  </a:schemeClr>
                </a:solidFill>
                <a:effectLst>
                  <a:outerShdw blurRad="76200" dist="50800" dir="5400000" algn="tl" rotWithShape="0">
                    <a:srgbClr val="000000">
                      <a:alpha val="65000"/>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371600" y="3886200"/>
            <a:ext cx="6400800" cy="1752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a:buNone/>
              <a:defRPr b="1" cap="none" spc="50">
                <a:ln w="11430"/>
                <a:solidFill>
                  <a:schemeClr val="tx2">
                    <a:lumMod val="75000"/>
                  </a:schemeClr>
                </a:solidFill>
                <a:effectLst>
                  <a:outerShdw blurRad="76200" dist="50800" dir="5400000" algn="tl" rotWithShape="0">
                    <a:srgbClr val="000000">
                      <a:alpha val="65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2" name="Заголовок 1"/>
          <p:cNvSpPr>
            <a:spLocks noGrp="1"/>
          </p:cNvSpPr>
          <p:nvPr>
            <p:ph type="title"/>
          </p:nvPr>
        </p:nvSpPr>
        <p:spPr>
          <a:xfrm>
            <a:off x="457200" y="273050"/>
            <a:ext cx="3008313" cy="1162050"/>
          </a:xfr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2000" b="1" cap="none" spc="50">
                <a:ln w="11430"/>
                <a:solidFill>
                  <a:schemeClr val="tx2">
                    <a:lumMod val="50000"/>
                  </a:schemeClr>
                </a:solidFill>
                <a:effectLst>
                  <a:outerShdw blurRad="76200" dist="50800" dir="5400000" algn="tl" rotWithShape="0">
                    <a:srgbClr val="000000">
                      <a:alpha val="65000"/>
                    </a:srgbClr>
                  </a:outerShdw>
                </a:effectLst>
              </a:defRPr>
            </a:lvl1pPr>
          </a:lstStyle>
          <a:p>
            <a:r>
              <a:rPr lang="ru-RU" dirty="0" smtClean="0"/>
              <a:t>Образец заголовка</a:t>
            </a:r>
            <a:endParaRPr lang="ru-RU" dirty="0"/>
          </a:p>
        </p:txBody>
      </p:sp>
      <p:sp>
        <p:nvSpPr>
          <p:cNvPr id="3" name="Содержимое 2"/>
          <p:cNvSpPr>
            <a:spLocks noGrp="1"/>
          </p:cNvSpPr>
          <p:nvPr>
            <p:ph idx="1"/>
          </p:nvPr>
        </p:nvSpPr>
        <p:spPr>
          <a:xfrm>
            <a:off x="3575050" y="273050"/>
            <a:ext cx="5111750" cy="5853113"/>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sz="3200" b="1" cap="none" spc="50">
                <a:ln w="11430"/>
                <a:solidFill>
                  <a:schemeClr val="tx2">
                    <a:lumMod val="75000"/>
                  </a:schemeClr>
                </a:solidFill>
                <a:effectLst>
                  <a:outerShdw blurRad="76200" dist="50800" dir="5400000" algn="tl" rotWithShape="0">
                    <a:srgbClr val="000000">
                      <a:alpha val="65000"/>
                    </a:srgbClr>
                  </a:outerShdw>
                </a:effectLst>
              </a:defRPr>
            </a:lvl1pPr>
            <a:lvl2pPr>
              <a:defRPr sz="2800" b="1" cap="none" spc="50">
                <a:ln w="11430"/>
                <a:solidFill>
                  <a:schemeClr val="tx2">
                    <a:lumMod val="75000"/>
                  </a:schemeClr>
                </a:solidFill>
                <a:effectLst>
                  <a:outerShdw blurRad="76200" dist="50800" dir="5400000" algn="tl" rotWithShape="0">
                    <a:srgbClr val="000000">
                      <a:alpha val="65000"/>
                    </a:srgbClr>
                  </a:outerShdw>
                </a:effectLst>
              </a:defRPr>
            </a:lvl2pPr>
            <a:lvl3pPr>
              <a:defRPr sz="2400" b="1" cap="none" spc="50">
                <a:ln w="11430"/>
                <a:solidFill>
                  <a:schemeClr val="tx2">
                    <a:lumMod val="75000"/>
                  </a:schemeClr>
                </a:solidFill>
                <a:effectLst>
                  <a:outerShdw blurRad="76200" dist="50800" dir="5400000" algn="tl" rotWithShape="0">
                    <a:srgbClr val="000000">
                      <a:alpha val="65000"/>
                    </a:srgbClr>
                  </a:outerShdw>
                </a:effectLst>
              </a:defRPr>
            </a:lvl3pPr>
            <a:lvl4pPr>
              <a:defRPr sz="2000" b="1" cap="none" spc="50">
                <a:ln w="11430"/>
                <a:solidFill>
                  <a:schemeClr val="tx2">
                    <a:lumMod val="75000"/>
                  </a:schemeClr>
                </a:solidFill>
                <a:effectLst>
                  <a:outerShdw blurRad="76200" dist="50800" dir="5400000" algn="tl" rotWithShape="0">
                    <a:srgbClr val="000000">
                      <a:alpha val="65000"/>
                    </a:srgbClr>
                  </a:outerShdw>
                </a:effectLst>
              </a:defRPr>
            </a:lvl4pPr>
            <a:lvl5pPr>
              <a:defRPr sz="2000" b="1" cap="none" spc="50">
                <a:ln w="11430"/>
                <a:solidFill>
                  <a:schemeClr val="tx2">
                    <a:lumMod val="75000"/>
                  </a:schemeClr>
                </a:solidFill>
                <a:effectLst>
                  <a:outerShdw blurRad="76200" dist="50800" dir="5400000" algn="tl" rotWithShape="0">
                    <a:srgbClr val="000000">
                      <a:alpha val="65000"/>
                    </a:srgbClr>
                  </a:outerShdw>
                </a:effectLst>
              </a:defRPr>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Текст 3"/>
          <p:cNvSpPr>
            <a:spLocks noGrp="1"/>
          </p:cNvSpPr>
          <p:nvPr>
            <p:ph type="body" sz="half" idx="2"/>
          </p:nvPr>
        </p:nvSpPr>
        <p:spPr>
          <a:xfrm>
            <a:off x="457200" y="1435100"/>
            <a:ext cx="3008313" cy="4691063"/>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buNone/>
              <a:defRPr sz="1400" b="1" cap="none" spc="50">
                <a:ln w="11430"/>
                <a:solidFill>
                  <a:schemeClr val="tx2">
                    <a:lumMod val="50000"/>
                  </a:schemeClr>
                </a:solidFill>
                <a:effectLst>
                  <a:outerShdw blurRad="76200" dist="50800" dir="5400000" algn="tl" rotWithShape="0">
                    <a:srgbClr val="000000">
                      <a:alpha val="65000"/>
                    </a:srgb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Заголовок 1"/>
          <p:cNvSpPr>
            <a:spLocks noGrp="1"/>
          </p:cNvSpPr>
          <p:nvPr>
            <p:ph type="title"/>
          </p:nvPr>
        </p:nvSpPr>
        <p:spPr>
          <a:xfrm>
            <a:off x="1792288" y="4800600"/>
            <a:ext cx="5486400" cy="566738"/>
          </a:xfr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2000" b="1" cap="none" spc="50">
                <a:ln w="11430"/>
                <a:solidFill>
                  <a:schemeClr val="tx2">
                    <a:lumMod val="75000"/>
                  </a:schemeClr>
                </a:solidFill>
                <a:effectLst>
                  <a:outerShdw blurRad="76200" dist="50800" dir="5400000" algn="tl" rotWithShape="0">
                    <a:srgbClr val="000000">
                      <a:alpha val="65000"/>
                    </a:srgbClr>
                  </a:outerShdw>
                </a:effectLst>
              </a:defRPr>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buNone/>
              <a:defRPr sz="3200" b="1" cap="none" spc="50">
                <a:ln w="11430"/>
                <a:solidFill>
                  <a:schemeClr val="tx2">
                    <a:lumMod val="75000"/>
                  </a:schemeClr>
                </a:solidFill>
                <a:effectLst>
                  <a:outerShdw blurRad="76200" dist="50800" dir="5400000" algn="tl" rotWithShape="0">
                    <a:srgbClr val="000000">
                      <a:alpha val="65000"/>
                    </a:srgbClr>
                  </a:outerShdw>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Заголовок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75000"/>
                  </a:schemeClr>
                </a:solidFill>
                <a:effectLst>
                  <a:outerShdw blurRad="76200" dist="50800" dir="5400000" algn="tl" rotWithShape="0">
                    <a:srgbClr val="000000">
                      <a:alpha val="65000"/>
                    </a:srgbClr>
                  </a:outerShdw>
                </a:effectLst>
              </a:defRPr>
            </a:lvl1p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75000"/>
                  </a:schemeClr>
                </a:solidFill>
                <a:effectLst>
                  <a:outerShdw blurRad="76200" dist="50800" dir="5400000" algn="tl" rotWithShape="0">
                    <a:srgbClr val="000000">
                      <a:alpha val="65000"/>
                    </a:srgbClr>
                  </a:outerShdw>
                </a:effectLst>
              </a:defRPr>
            </a:lvl1pPr>
            <a:lvl2pPr>
              <a:defRPr b="1" cap="none" spc="50">
                <a:ln w="11430"/>
                <a:solidFill>
                  <a:schemeClr val="tx2">
                    <a:lumMod val="75000"/>
                  </a:schemeClr>
                </a:solidFill>
                <a:effectLst>
                  <a:outerShdw blurRad="76200" dist="50800" dir="5400000" algn="tl" rotWithShape="0">
                    <a:srgbClr val="000000">
                      <a:alpha val="65000"/>
                    </a:srgbClr>
                  </a:outerShdw>
                </a:effectLst>
              </a:defRPr>
            </a:lvl2pPr>
            <a:lvl3pPr>
              <a:defRPr b="1" cap="none" spc="50">
                <a:ln w="11430"/>
                <a:solidFill>
                  <a:schemeClr val="tx2">
                    <a:lumMod val="75000"/>
                  </a:schemeClr>
                </a:solidFill>
                <a:effectLst>
                  <a:outerShdw blurRad="76200" dist="50800" dir="5400000" algn="tl" rotWithShape="0">
                    <a:srgbClr val="000000">
                      <a:alpha val="65000"/>
                    </a:srgbClr>
                  </a:outerShdw>
                </a:effectLst>
              </a:defRPr>
            </a:lvl3pPr>
            <a:lvl4pPr>
              <a:defRPr b="1" cap="none" spc="50">
                <a:ln w="11430"/>
                <a:solidFill>
                  <a:schemeClr val="tx2">
                    <a:lumMod val="75000"/>
                  </a:schemeClr>
                </a:solidFill>
                <a:effectLst>
                  <a:outerShdw blurRad="76200" dist="50800" dir="5400000" algn="tl" rotWithShape="0">
                    <a:srgbClr val="000000">
                      <a:alpha val="65000"/>
                    </a:srgbClr>
                  </a:outerShdw>
                </a:effectLst>
              </a:defRPr>
            </a:lvl4pPr>
            <a:lvl5pPr>
              <a:defRPr b="1" cap="none" spc="50">
                <a:ln w="11430"/>
                <a:solidFill>
                  <a:schemeClr val="tx2">
                    <a:lumMod val="75000"/>
                  </a:schemeClr>
                </a:solidFill>
                <a:effectLst>
                  <a:outerShdw blurRad="76200" dist="50800" dir="5400000" algn="tl" rotWithShape="0">
                    <a:srgbClr val="000000">
                      <a:alpha val="65000"/>
                    </a:srgbClr>
                  </a:outerShdw>
                </a:effectLst>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b="1" cap="none" spc="50" dirty="0">
              <a:ln w="11430"/>
              <a:solidFill>
                <a:schemeClr val="tx2">
                  <a:lumMod val="75000"/>
                </a:schemeClr>
              </a:solidFill>
              <a:effectLst>
                <a:outerShdw blurRad="76200" dist="50800" dir="5400000" algn="tl" rotWithShape="0">
                  <a:srgbClr val="000000">
                    <a:alpha val="65000"/>
                  </a:srgbClr>
                </a:outerShdw>
              </a:effectLst>
            </a:endParaRPr>
          </a:p>
        </p:txBody>
      </p:sp>
      <p:sp>
        <p:nvSpPr>
          <p:cNvPr id="2" name="Вертикальный заголовок 1"/>
          <p:cNvSpPr>
            <a:spLocks noGrp="1"/>
          </p:cNvSpPr>
          <p:nvPr>
            <p:ph type="title" orient="vert"/>
          </p:nvPr>
        </p:nvSpPr>
        <p:spPr>
          <a:xfrm>
            <a:off x="6629400" y="274638"/>
            <a:ext cx="2057400" cy="5851525"/>
          </a:xfrm>
        </p:spPr>
        <p:txBody>
          <a:bodyPr vert="eaVer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75000"/>
                  </a:schemeClr>
                </a:solidFill>
                <a:effectLst>
                  <a:outerShdw blurRad="76200" dist="50800" dir="5400000" algn="tl" rotWithShape="0">
                    <a:srgbClr val="000000">
                      <a:alpha val="65000"/>
                    </a:srgbClr>
                  </a:outerShdw>
                </a:effectLst>
              </a:defRPr>
            </a:lvl1pPr>
          </a:lstStyle>
          <a:p>
            <a:r>
              <a:rPr lang="ru-RU" dirty="0" smtClean="0"/>
              <a:t>Образец заголовка</a:t>
            </a:r>
            <a:endParaRPr lang="ru-RU" dirty="0"/>
          </a:p>
        </p:txBody>
      </p:sp>
      <p:sp>
        <p:nvSpPr>
          <p:cNvPr id="3" name="Вертикальный текст 2"/>
          <p:cNvSpPr>
            <a:spLocks noGrp="1"/>
          </p:cNvSpPr>
          <p:nvPr>
            <p:ph type="body" orient="vert" idx="1"/>
          </p:nvPr>
        </p:nvSpPr>
        <p:spPr>
          <a:xfrm>
            <a:off x="457200" y="274638"/>
            <a:ext cx="6019800" cy="5851525"/>
          </a:xfrm>
        </p:spPr>
        <p:txBody>
          <a:bodyPr vert="eaVer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75000"/>
                  </a:schemeClr>
                </a:solidFill>
                <a:effectLst>
                  <a:outerShdw blurRad="76200" dist="50800" dir="5400000" algn="tl" rotWithShape="0">
                    <a:srgbClr val="000000">
                      <a:alpha val="65000"/>
                    </a:srgbClr>
                  </a:outerShdw>
                </a:effectLst>
              </a:defRPr>
            </a:lvl1pPr>
            <a:lvl2pPr>
              <a:defRPr b="1" cap="none" spc="50">
                <a:ln w="11430"/>
                <a:solidFill>
                  <a:schemeClr val="tx2">
                    <a:lumMod val="75000"/>
                  </a:schemeClr>
                </a:solidFill>
                <a:effectLst>
                  <a:outerShdw blurRad="76200" dist="50800" dir="5400000" algn="tl" rotWithShape="0">
                    <a:srgbClr val="000000">
                      <a:alpha val="65000"/>
                    </a:srgbClr>
                  </a:outerShdw>
                </a:effectLst>
              </a:defRPr>
            </a:lvl2pPr>
            <a:lvl3pPr>
              <a:defRPr b="1" cap="none" spc="50">
                <a:ln w="11430"/>
                <a:solidFill>
                  <a:schemeClr val="tx2">
                    <a:lumMod val="75000"/>
                  </a:schemeClr>
                </a:solidFill>
                <a:effectLst>
                  <a:outerShdw blurRad="76200" dist="50800" dir="5400000" algn="tl" rotWithShape="0">
                    <a:srgbClr val="000000">
                      <a:alpha val="65000"/>
                    </a:srgbClr>
                  </a:outerShdw>
                </a:effectLst>
              </a:defRPr>
            </a:lvl3pPr>
            <a:lvl4pPr>
              <a:defRPr b="1" cap="none" spc="50">
                <a:ln w="11430"/>
                <a:solidFill>
                  <a:schemeClr val="tx2">
                    <a:lumMod val="75000"/>
                  </a:schemeClr>
                </a:solidFill>
                <a:effectLst>
                  <a:outerShdw blurRad="76200" dist="50800" dir="5400000" algn="tl" rotWithShape="0">
                    <a:srgbClr val="000000">
                      <a:alpha val="65000"/>
                    </a:srgbClr>
                  </a:outerShdw>
                </a:effectLst>
              </a:defRPr>
            </a:lvl4pPr>
            <a:lvl5pPr>
              <a:defRPr b="1" cap="none" spc="50">
                <a:ln w="11430"/>
                <a:solidFill>
                  <a:schemeClr val="tx2">
                    <a:lumMod val="75000"/>
                  </a:schemeClr>
                </a:solidFill>
                <a:effectLst>
                  <a:outerShdw blurRad="76200" dist="50800" dir="5400000" algn="tl" rotWithShape="0">
                    <a:srgbClr val="000000">
                      <a:alpha val="65000"/>
                    </a:srgbClr>
                  </a:outerShdw>
                </a:effectLst>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8" name="Прямоугольник 7"/>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2" name="Заголовок 1"/>
          <p:cNvSpPr>
            <a:spLocks noGrp="1"/>
          </p:cNvSpPr>
          <p:nvPr>
            <p:ph type="ctrTitle"/>
          </p:nvPr>
        </p:nvSpPr>
        <p:spPr>
          <a:xfrm>
            <a:off x="685800" y="2130425"/>
            <a:ext cx="7772400" cy="1470025"/>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50000"/>
                  </a:schemeClr>
                </a:solidFill>
                <a:effectLst>
                  <a:outerShdw blurRad="76200" dist="50800" dir="5400000" algn="tl" rotWithShape="0">
                    <a:srgbClr val="000000">
                      <a:alpha val="65000"/>
                    </a:srgbClr>
                  </a:outerShdw>
                </a:effectLst>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1371600" y="3886200"/>
            <a:ext cx="6400800" cy="1752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a:buNone/>
              <a:defRPr b="1" cap="none" spc="50">
                <a:ln w="11430"/>
                <a:solidFill>
                  <a:schemeClr val="tx2">
                    <a:lumMod val="75000"/>
                  </a:schemeClr>
                </a:solidFill>
                <a:effectLst>
                  <a:outerShdw blurRad="76200" dist="50800" dir="5400000" algn="tl" rotWithShape="0">
                    <a:srgbClr val="000000">
                      <a:alpha val="65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4" name="Дата 3"/>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pic>
        <p:nvPicPr>
          <p:cNvPr id="2052" name="Picture 4" descr="I:\что читать в интернете\р\reading10.png"/>
          <p:cNvPicPr>
            <a:picLocks noChangeAspect="1" noChangeArrowheads="1"/>
          </p:cNvPicPr>
          <p:nvPr userDrawn="1"/>
        </p:nvPicPr>
        <p:blipFill>
          <a:blip r:embed="rId2" cstate="email"/>
          <a:srcRect/>
          <a:stretch>
            <a:fillRect/>
          </a:stretch>
        </p:blipFill>
        <p:spPr bwMode="auto">
          <a:xfrm>
            <a:off x="0" y="0"/>
            <a:ext cx="1371600" cy="90805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2" name="Заголовок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algn="ctr" defTabSz="914400" rtl="0" eaLnBrk="1" latinLnBrk="0" hangingPunct="1">
              <a:defRPr lang="ru-RU" sz="5400" b="1" kern="1200" cap="none" spc="50" dirty="0">
                <a:ln w="11430"/>
                <a:solidFill>
                  <a:schemeClr val="tx2">
                    <a:lumMod val="50000"/>
                  </a:schemeClr>
                </a:solidFill>
                <a:effectLst>
                  <a:outerShdw blurRad="76200" dist="50800" dir="5400000" algn="tl" rotWithShape="0">
                    <a:srgbClr val="000000">
                      <a:alpha val="65000"/>
                    </a:srgbClr>
                  </a:outerShdw>
                </a:effectLst>
                <a:latin typeface="+mn-lt"/>
                <a:ea typeface="+mn-ea"/>
                <a:cs typeface="+mn-cs"/>
              </a:defRPr>
            </a:lvl1pPr>
          </a:lstStyle>
          <a:p>
            <a:endParaRPr lang="ru-RU" sz="5400" b="1" cap="none" spc="50" dirty="0">
              <a:ln w="11430"/>
              <a:solidFill>
                <a:schemeClr val="tx2">
                  <a:lumMod val="75000"/>
                </a:schemeClr>
              </a:solidFill>
              <a:effectLst>
                <a:outerShdw blurRad="76200" dist="50800" dir="5400000" algn="tl" rotWithShape="0">
                  <a:srgbClr val="000000">
                    <a:alpha val="65000"/>
                  </a:srgbClr>
                </a:outerShdw>
              </a:effectLst>
            </a:endParaRPr>
          </a:p>
        </p:txBody>
      </p:sp>
      <p:sp>
        <p:nvSpPr>
          <p:cNvPr id="3" name="Содержимое 2"/>
          <p:cNvSpPr>
            <a:spLocks noGrp="1"/>
          </p:cNvSpPr>
          <p:nvPr>
            <p:ph idx="1"/>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75000"/>
                  </a:schemeClr>
                </a:solidFill>
                <a:effectLst>
                  <a:outerShdw blurRad="76200" dist="50800" dir="5400000" algn="tl" rotWithShape="0">
                    <a:srgbClr val="000000">
                      <a:alpha val="65000"/>
                    </a:srgbClr>
                  </a:outerShdw>
                </a:effectLst>
              </a:defRPr>
            </a:lvl1pPr>
            <a:lvl2pPr>
              <a:defRPr b="1" cap="none" spc="50">
                <a:ln w="11430"/>
                <a:solidFill>
                  <a:schemeClr val="tx2">
                    <a:lumMod val="75000"/>
                  </a:schemeClr>
                </a:solidFill>
                <a:effectLst>
                  <a:outerShdw blurRad="76200" dist="50800" dir="5400000" algn="tl" rotWithShape="0">
                    <a:srgbClr val="000000">
                      <a:alpha val="65000"/>
                    </a:srgbClr>
                  </a:outerShdw>
                </a:effectLst>
              </a:defRPr>
            </a:lvl2pPr>
            <a:lvl3pPr>
              <a:defRPr b="1" cap="none" spc="50">
                <a:ln w="11430"/>
                <a:solidFill>
                  <a:schemeClr val="tx2">
                    <a:lumMod val="75000"/>
                  </a:schemeClr>
                </a:solidFill>
                <a:effectLst>
                  <a:outerShdw blurRad="76200" dist="50800" dir="5400000" algn="tl" rotWithShape="0">
                    <a:srgbClr val="000000">
                      <a:alpha val="65000"/>
                    </a:srgbClr>
                  </a:outerShdw>
                </a:effectLst>
              </a:defRPr>
            </a:lvl3pPr>
            <a:lvl4pPr>
              <a:defRPr b="1" cap="none" spc="50">
                <a:ln w="11430"/>
                <a:solidFill>
                  <a:schemeClr val="tx2">
                    <a:lumMod val="75000"/>
                  </a:schemeClr>
                </a:solidFill>
                <a:effectLst>
                  <a:outerShdw blurRad="76200" dist="50800" dir="5400000" algn="tl" rotWithShape="0">
                    <a:srgbClr val="000000">
                      <a:alpha val="65000"/>
                    </a:srgbClr>
                  </a:outerShdw>
                </a:effectLst>
              </a:defRPr>
            </a:lvl4pPr>
            <a:lvl5pPr>
              <a:defRPr b="1" cap="none" spc="50">
                <a:ln w="11430"/>
                <a:solidFill>
                  <a:schemeClr val="tx2">
                    <a:lumMod val="75000"/>
                  </a:schemeClr>
                </a:solidFill>
                <a:effectLst>
                  <a:outerShdw blurRad="76200" dist="50800" dir="5400000" algn="tl" rotWithShape="0">
                    <a:srgbClr val="000000">
                      <a:alpha val="65000"/>
                    </a:srgbClr>
                  </a:outerShdw>
                </a:effectLst>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Заголовок 1"/>
          <p:cNvSpPr>
            <a:spLocks noGrp="1"/>
          </p:cNvSpPr>
          <p:nvPr>
            <p:ph type="title"/>
          </p:nvPr>
        </p:nvSpPr>
        <p:spPr>
          <a:xfrm>
            <a:off x="722313" y="4406900"/>
            <a:ext cx="7772400" cy="1362075"/>
          </a:xfrm>
        </p:spPr>
        <p:txBody>
          <a:bodyPr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4000" b="1" cap="none" spc="50">
                <a:ln w="11430"/>
                <a:solidFill>
                  <a:schemeClr val="tx2">
                    <a:lumMod val="75000"/>
                  </a:schemeClr>
                </a:solidFill>
                <a:effectLst>
                  <a:outerShdw blurRad="76200" dist="50800" dir="5400000" algn="tl" rotWithShape="0">
                    <a:srgbClr val="000000">
                      <a:alpha val="65000"/>
                    </a:srgbClr>
                  </a:outerShdw>
                </a:effectLst>
              </a:defRPr>
            </a:lvl1pPr>
          </a:lstStyle>
          <a:p>
            <a:r>
              <a:rPr lang="ru-RU" dirty="0" smtClean="0"/>
              <a:t>Образец заголовка</a:t>
            </a:r>
            <a:endParaRPr lang="ru-RU" dirty="0"/>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Прямоугольник 7"/>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2" name="Заголовок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75000"/>
                  </a:schemeClr>
                </a:solidFill>
                <a:effectLst>
                  <a:outerShdw blurRad="76200" dist="50800" dir="5400000" algn="tl" rotWithShape="0">
                    <a:srgbClr val="000000">
                      <a:alpha val="65000"/>
                    </a:srgbClr>
                  </a:outerShdw>
                </a:effectLst>
              </a:defRPr>
            </a:lvl1p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sz="2800" b="1" cap="none" spc="50">
                <a:ln w="11430"/>
                <a:solidFill>
                  <a:schemeClr val="tx2">
                    <a:lumMod val="75000"/>
                  </a:schemeClr>
                </a:solidFill>
                <a:effectLst>
                  <a:outerShdw blurRad="76200" dist="50800" dir="5400000" algn="tl" rotWithShape="0">
                    <a:srgbClr val="000000">
                      <a:alpha val="65000"/>
                    </a:srgbClr>
                  </a:outerShdw>
                </a:effectLst>
              </a:defRPr>
            </a:lvl1pPr>
            <a:lvl2pPr>
              <a:defRPr sz="2400" b="1" cap="none" spc="50">
                <a:ln w="11430"/>
                <a:solidFill>
                  <a:schemeClr val="tx2">
                    <a:lumMod val="75000"/>
                  </a:schemeClr>
                </a:solidFill>
                <a:effectLst>
                  <a:outerShdw blurRad="76200" dist="50800" dir="5400000" algn="tl" rotWithShape="0">
                    <a:srgbClr val="000000">
                      <a:alpha val="65000"/>
                    </a:srgbClr>
                  </a:outerShdw>
                </a:effectLst>
              </a:defRPr>
            </a:lvl2pPr>
            <a:lvl3pPr>
              <a:defRPr sz="2000" b="1" cap="none" spc="50">
                <a:ln w="11430"/>
                <a:solidFill>
                  <a:schemeClr val="tx2">
                    <a:lumMod val="75000"/>
                  </a:schemeClr>
                </a:solidFill>
                <a:effectLst>
                  <a:outerShdw blurRad="76200" dist="50800" dir="5400000" algn="tl" rotWithShape="0">
                    <a:srgbClr val="000000">
                      <a:alpha val="65000"/>
                    </a:srgbClr>
                  </a:outerShdw>
                </a:effectLst>
              </a:defRPr>
            </a:lvl3pPr>
            <a:lvl4pPr>
              <a:defRPr sz="1800" b="1" cap="none" spc="50">
                <a:ln w="11430"/>
                <a:solidFill>
                  <a:schemeClr val="tx2">
                    <a:lumMod val="75000"/>
                  </a:schemeClr>
                </a:solidFill>
                <a:effectLst>
                  <a:outerShdw blurRad="76200" dist="50800" dir="5400000" algn="tl" rotWithShape="0">
                    <a:srgbClr val="000000">
                      <a:alpha val="65000"/>
                    </a:srgbClr>
                  </a:outerShdw>
                </a:effectLst>
              </a:defRPr>
            </a:lvl4pPr>
            <a:lvl5pPr>
              <a:defRPr sz="1800" b="1" cap="none" spc="50">
                <a:ln w="11430"/>
                <a:solidFill>
                  <a:schemeClr val="tx2">
                    <a:lumMod val="75000"/>
                  </a:schemeClr>
                </a:solidFill>
                <a:effectLst>
                  <a:outerShdw blurRad="76200" dist="50800" dir="5400000" algn="tl" rotWithShape="0">
                    <a:srgbClr val="000000">
                      <a:alpha val="65000"/>
                    </a:srgbClr>
                  </a:outerShdw>
                </a:effectLst>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sz="2800" b="1" cap="none" spc="50">
                <a:ln w="11430"/>
                <a:solidFill>
                  <a:schemeClr val="tx2">
                    <a:lumMod val="75000"/>
                  </a:schemeClr>
                </a:solidFill>
                <a:effectLst>
                  <a:outerShdw blurRad="76200" dist="50800" dir="5400000" algn="tl" rotWithShape="0">
                    <a:srgbClr val="000000">
                      <a:alpha val="65000"/>
                    </a:srgbClr>
                  </a:outerShdw>
                </a:effectLst>
              </a:defRPr>
            </a:lvl1pPr>
            <a:lvl2pPr>
              <a:defRPr sz="2400" b="1" cap="none" spc="50">
                <a:ln w="11430"/>
                <a:solidFill>
                  <a:schemeClr val="tx2">
                    <a:lumMod val="75000"/>
                  </a:schemeClr>
                </a:solidFill>
                <a:effectLst>
                  <a:outerShdw blurRad="76200" dist="50800" dir="5400000" algn="tl" rotWithShape="0">
                    <a:srgbClr val="000000">
                      <a:alpha val="65000"/>
                    </a:srgbClr>
                  </a:outerShdw>
                </a:effectLst>
              </a:defRPr>
            </a:lvl2pPr>
            <a:lvl3pPr>
              <a:defRPr sz="2000" b="1" cap="none" spc="50">
                <a:ln w="11430"/>
                <a:solidFill>
                  <a:schemeClr val="tx2">
                    <a:lumMod val="75000"/>
                  </a:schemeClr>
                </a:solidFill>
                <a:effectLst>
                  <a:outerShdw blurRad="76200" dist="50800" dir="5400000" algn="tl" rotWithShape="0">
                    <a:srgbClr val="000000">
                      <a:alpha val="65000"/>
                    </a:srgbClr>
                  </a:outerShdw>
                </a:effectLst>
              </a:defRPr>
            </a:lvl3pPr>
            <a:lvl4pPr>
              <a:defRPr sz="1800" b="1" cap="none" spc="50">
                <a:ln w="11430"/>
                <a:solidFill>
                  <a:schemeClr val="tx2">
                    <a:lumMod val="75000"/>
                  </a:schemeClr>
                </a:solidFill>
                <a:effectLst>
                  <a:outerShdw blurRad="76200" dist="50800" dir="5400000" algn="tl" rotWithShape="0">
                    <a:srgbClr val="000000">
                      <a:alpha val="65000"/>
                    </a:srgbClr>
                  </a:outerShdw>
                </a:effectLst>
              </a:defRPr>
            </a:lvl4pPr>
            <a:lvl5pPr>
              <a:defRPr sz="1800" b="1" cap="none" spc="50">
                <a:ln w="11430"/>
                <a:solidFill>
                  <a:schemeClr val="tx2">
                    <a:lumMod val="75000"/>
                  </a:schemeClr>
                </a:solidFill>
                <a:effectLst>
                  <a:outerShdw blurRad="76200" dist="50800" dir="5400000" algn="tl" rotWithShape="0">
                    <a:srgbClr val="000000">
                      <a:alpha val="65000"/>
                    </a:srgbClr>
                  </a:outerShdw>
                </a:effectLst>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Заголовок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75000"/>
                  </a:schemeClr>
                </a:solidFill>
                <a:effectLst>
                  <a:outerShdw blurRad="76200" dist="50800" dir="5400000" algn="tl" rotWithShape="0">
                    <a:srgbClr val="000000">
                      <a:alpha val="65000"/>
                    </a:srgbClr>
                  </a:outerShdw>
                </a:effectLst>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buNone/>
              <a:defRPr sz="2400" b="1" cap="none" spc="50">
                <a:ln w="11430"/>
                <a:solidFill>
                  <a:schemeClr val="tx2">
                    <a:lumMod val="75000"/>
                  </a:schemeClr>
                </a:solidFill>
                <a:effectLst>
                  <a:outerShdw blurRad="76200" dist="50800" dir="5400000" algn="tl" rotWithShape="0">
                    <a:srgbClr val="000000">
                      <a:alpha val="65000"/>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sz="2400" b="1" cap="none" spc="50">
                <a:ln w="11430"/>
                <a:solidFill>
                  <a:schemeClr val="tx2">
                    <a:lumMod val="75000"/>
                  </a:schemeClr>
                </a:solidFill>
                <a:effectLst>
                  <a:outerShdw blurRad="76200" dist="50800" dir="5400000" algn="tl" rotWithShape="0">
                    <a:srgbClr val="000000">
                      <a:alpha val="65000"/>
                    </a:srgbClr>
                  </a:outerShdw>
                </a:effectLst>
              </a:defRPr>
            </a:lvl1pPr>
            <a:lvl2pPr>
              <a:defRPr sz="2000" b="1" cap="none" spc="50">
                <a:ln w="11430"/>
                <a:solidFill>
                  <a:schemeClr val="tx2">
                    <a:lumMod val="75000"/>
                  </a:schemeClr>
                </a:solidFill>
                <a:effectLst>
                  <a:outerShdw blurRad="76200" dist="50800" dir="5400000" algn="tl" rotWithShape="0">
                    <a:srgbClr val="000000">
                      <a:alpha val="65000"/>
                    </a:srgbClr>
                  </a:outerShdw>
                </a:effectLst>
              </a:defRPr>
            </a:lvl2pPr>
            <a:lvl3pPr>
              <a:defRPr sz="1800" b="1" cap="none" spc="50">
                <a:ln w="11430"/>
                <a:solidFill>
                  <a:schemeClr val="tx2">
                    <a:lumMod val="75000"/>
                  </a:schemeClr>
                </a:solidFill>
                <a:effectLst>
                  <a:outerShdw blurRad="76200" dist="50800" dir="5400000" algn="tl" rotWithShape="0">
                    <a:srgbClr val="000000">
                      <a:alpha val="65000"/>
                    </a:srgbClr>
                  </a:outerShdw>
                </a:effectLst>
              </a:defRPr>
            </a:lvl3pPr>
            <a:lvl4pPr>
              <a:defRPr sz="1600" b="1" cap="none" spc="50">
                <a:ln w="11430"/>
                <a:solidFill>
                  <a:schemeClr val="tx2">
                    <a:lumMod val="75000"/>
                  </a:schemeClr>
                </a:solidFill>
                <a:effectLst>
                  <a:outerShdw blurRad="76200" dist="50800" dir="5400000" algn="tl" rotWithShape="0">
                    <a:srgbClr val="000000">
                      <a:alpha val="65000"/>
                    </a:srgbClr>
                  </a:outerShdw>
                </a:effectLst>
              </a:defRPr>
            </a:lvl4pPr>
            <a:lvl5pPr>
              <a:defRPr sz="1600" b="1" cap="none" spc="50">
                <a:ln w="11430"/>
                <a:solidFill>
                  <a:schemeClr val="tx2">
                    <a:lumMod val="75000"/>
                  </a:schemeClr>
                </a:solidFill>
                <a:effectLst>
                  <a:outerShdw blurRad="76200" dist="50800" dir="5400000" algn="tl" rotWithShape="0">
                    <a:srgbClr val="000000">
                      <a:alpha val="65000"/>
                    </a:srgbClr>
                  </a:outerShdw>
                </a:effectLst>
              </a:defRPr>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buNone/>
              <a:defRPr sz="2400" b="1" cap="none" spc="50">
                <a:ln w="11430"/>
                <a:solidFill>
                  <a:schemeClr val="tx2">
                    <a:lumMod val="75000"/>
                  </a:schemeClr>
                </a:solidFill>
                <a:effectLst>
                  <a:outerShdw blurRad="76200" dist="50800" dir="5400000" algn="tl" rotWithShape="0">
                    <a:srgbClr val="000000">
                      <a:alpha val="65000"/>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6" name="Содержимое 5"/>
          <p:cNvSpPr>
            <a:spLocks noGrp="1"/>
          </p:cNvSpPr>
          <p:nvPr>
            <p:ph sz="quarter" idx="4"/>
          </p:nvPr>
        </p:nvSpPr>
        <p:spPr>
          <a:xfrm>
            <a:off x="4645025" y="2174875"/>
            <a:ext cx="4041775" cy="3951288"/>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sz="2400" b="1" cap="none" spc="50">
                <a:ln w="11430"/>
                <a:solidFill>
                  <a:schemeClr val="tx2">
                    <a:lumMod val="75000"/>
                  </a:schemeClr>
                </a:solidFill>
                <a:effectLst>
                  <a:outerShdw blurRad="76200" dist="50800" dir="5400000" algn="tl" rotWithShape="0">
                    <a:srgbClr val="000000">
                      <a:alpha val="65000"/>
                    </a:srgbClr>
                  </a:outerShdw>
                </a:effectLst>
              </a:defRPr>
            </a:lvl1pPr>
            <a:lvl2pPr>
              <a:defRPr sz="2000" b="1" cap="none" spc="50">
                <a:ln w="11430"/>
                <a:solidFill>
                  <a:schemeClr val="tx2">
                    <a:lumMod val="75000"/>
                  </a:schemeClr>
                </a:solidFill>
                <a:effectLst>
                  <a:outerShdw blurRad="76200" dist="50800" dir="5400000" algn="tl" rotWithShape="0">
                    <a:srgbClr val="000000">
                      <a:alpha val="65000"/>
                    </a:srgbClr>
                  </a:outerShdw>
                </a:effectLst>
              </a:defRPr>
            </a:lvl2pPr>
            <a:lvl3pPr>
              <a:defRPr sz="1800" b="1" cap="none" spc="50">
                <a:ln w="11430"/>
                <a:solidFill>
                  <a:schemeClr val="tx2">
                    <a:lumMod val="75000"/>
                  </a:schemeClr>
                </a:solidFill>
                <a:effectLst>
                  <a:outerShdw blurRad="76200" dist="50800" dir="5400000" algn="tl" rotWithShape="0">
                    <a:srgbClr val="000000">
                      <a:alpha val="65000"/>
                    </a:srgbClr>
                  </a:outerShdw>
                </a:effectLst>
              </a:defRPr>
            </a:lvl3pPr>
            <a:lvl4pPr>
              <a:defRPr sz="1600" b="1" cap="none" spc="50">
                <a:ln w="11430"/>
                <a:solidFill>
                  <a:schemeClr val="tx2">
                    <a:lumMod val="75000"/>
                  </a:schemeClr>
                </a:solidFill>
                <a:effectLst>
                  <a:outerShdw blurRad="76200" dist="50800" dir="5400000" algn="tl" rotWithShape="0">
                    <a:srgbClr val="000000">
                      <a:alpha val="65000"/>
                    </a:srgbClr>
                  </a:outerShdw>
                </a:effectLst>
              </a:defRPr>
            </a:lvl4pPr>
            <a:lvl5pPr>
              <a:defRPr sz="1600" b="1" cap="none" spc="50">
                <a:ln w="11430"/>
                <a:solidFill>
                  <a:schemeClr val="tx2">
                    <a:lumMod val="75000"/>
                  </a:schemeClr>
                </a:solidFill>
                <a:effectLst>
                  <a:outerShdw blurRad="76200" dist="50800" dir="5400000" algn="tl" rotWithShape="0">
                    <a:srgbClr val="000000">
                      <a:alpha val="65000"/>
                    </a:srgbClr>
                  </a:outerShdw>
                </a:effectLst>
              </a:defRPr>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Дата 6"/>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Прямоугольник 5"/>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Заголовок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75000"/>
                  </a:schemeClr>
                </a:solidFill>
                <a:effectLst>
                  <a:outerShdw blurRad="76200" dist="50800" dir="5400000" algn="tl" rotWithShape="0">
                    <a:srgbClr val="000000">
                      <a:alpha val="65000"/>
                    </a:srgbClr>
                  </a:outerShdw>
                </a:effectLst>
              </a:defRPr>
            </a:lvl1p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Только заголовок">
    <p:spTree>
      <p:nvGrpSpPr>
        <p:cNvPr id="1" name=""/>
        <p:cNvGrpSpPr/>
        <p:nvPr/>
      </p:nvGrpSpPr>
      <p:grpSpPr>
        <a:xfrm>
          <a:off x="0" y="0"/>
          <a:ext cx="0" cy="0"/>
          <a:chOff x="0" y="0"/>
          <a:chExt cx="0" cy="0"/>
        </a:xfrm>
      </p:grpSpPr>
      <p:sp>
        <p:nvSpPr>
          <p:cNvPr id="6" name="Прямоугольник 5"/>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Заголовок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chemeClr val="tx2">
                    <a:lumMod val="75000"/>
                  </a:schemeClr>
                </a:solidFill>
                <a:effectLst>
                  <a:outerShdw blurRad="76200" dist="50800" dir="5400000" algn="tl" rotWithShape="0">
                    <a:srgbClr val="000000">
                      <a:alpha val="65000"/>
                    </a:srgbClr>
                  </a:outerShdw>
                </a:effectLst>
              </a:defRPr>
            </a:lvl1p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pic>
        <p:nvPicPr>
          <p:cNvPr id="1026" name="Picture 2" descr="I:\что читать в интернете\р\Р1.png"/>
          <p:cNvPicPr>
            <a:picLocks noChangeAspect="1" noChangeArrowheads="1"/>
          </p:cNvPicPr>
          <p:nvPr userDrawn="1"/>
        </p:nvPicPr>
        <p:blipFill>
          <a:blip r:embed="rId2" cstate="email"/>
          <a:srcRect/>
          <a:stretch>
            <a:fillRect/>
          </a:stretch>
        </p:blipFill>
        <p:spPr bwMode="auto">
          <a:xfrm>
            <a:off x="0" y="0"/>
            <a:ext cx="1071538" cy="6858000"/>
          </a:xfrm>
          <a:prstGeom prst="rect">
            <a:avLst/>
          </a:prstGeom>
          <a:noFill/>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Прямоугольник 4"/>
          <p:cNvSpPr/>
          <p:nvPr userDrawn="1"/>
        </p:nvSpPr>
        <p:spPr>
          <a:xfrm>
            <a:off x="0" y="0"/>
            <a:ext cx="9144000" cy="6858000"/>
          </a:xfrm>
          <a:prstGeom prst="rect">
            <a:avLst/>
          </a:prstGeom>
          <a:gradFill>
            <a:gsLst>
              <a:gs pos="0">
                <a:schemeClr val="accent3">
                  <a:tint val="50000"/>
                  <a:satMod val="300000"/>
                  <a:alpha val="0"/>
                </a:schemeClr>
              </a:gs>
              <a:gs pos="52000">
                <a:schemeClr val="accent3">
                  <a:tint val="37000"/>
                  <a:satMod val="300000"/>
                  <a:alpha val="67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2" name="Дата 1"/>
          <p:cNvSpPr>
            <a:spLocks noGrp="1"/>
          </p:cNvSpPr>
          <p:nvPr>
            <p:ph type="dt" sz="half" idx="10"/>
          </p:nvPr>
        </p:nvSpPr>
        <p:spPr/>
        <p:txBody>
          <a:bodyPr/>
          <a:lstStyle/>
          <a:p>
            <a:fld id="{5B106E36-FD25-4E2D-B0AA-010F637433A0}" type="datetimeFigureOut">
              <a:rPr lang="ru-RU" smtClean="0"/>
              <a:pPr/>
              <a:t>28.03.2013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D:\алт край\заготовки\Рисунок4.jpg"/>
          <p:cNvPicPr>
            <a:picLocks noChangeAspect="1" noChangeArrowheads="1"/>
          </p:cNvPicPr>
          <p:nvPr userDrawn="1"/>
        </p:nvPicPr>
        <p:blipFill>
          <a:blip r:embed="rId15" cstate="email"/>
          <a:srcRect/>
          <a:stretch>
            <a:fillRect/>
          </a:stretch>
        </p:blipFill>
        <p:spPr bwMode="auto">
          <a:xfrm>
            <a:off x="1" y="0"/>
            <a:ext cx="9143999" cy="6858000"/>
          </a:xfrm>
          <a:prstGeom prst="rect">
            <a:avLst/>
          </a:prstGeom>
          <a:noFill/>
        </p:spPr>
      </p:pic>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28.03.2013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60" r:id="rId8"/>
    <p:sldLayoutId id="2147483655"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914400" rtl="0" eaLnBrk="1" latinLnBrk="0" hangingPunct="1">
        <a:spcBef>
          <a:spcPct val="0"/>
        </a:spcBef>
        <a:buNone/>
        <a:defRPr sz="4400" b="1" kern="1200"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cap="none" spc="0">
          <a:ln w="11430"/>
          <a:solidFill>
            <a:srgbClr val="FF0000"/>
          </a:solidFill>
          <a:effectLst>
            <a:outerShdw blurRad="50800" dist="39000" dir="5460000" algn="tl">
              <a:srgbClr val="000000">
                <a:alpha val="38000"/>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cap="none" spc="0">
          <a:ln w="11430"/>
          <a:solidFill>
            <a:srgbClr val="FF0000"/>
          </a:solidFill>
          <a:effectLst>
            <a:outerShdw blurRad="50800" dist="39000" dir="5460000" algn="tl">
              <a:srgbClr val="000000">
                <a:alpha val="38000"/>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cap="none" spc="0">
          <a:ln w="11430"/>
          <a:solidFill>
            <a:srgbClr val="FF0000"/>
          </a:solidFill>
          <a:effectLst>
            <a:outerShdw blurRad="50800" dist="39000" dir="5460000" algn="tl">
              <a:srgbClr val="000000">
                <a:alpha val="38000"/>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cap="none" spc="0">
          <a:ln w="11430"/>
          <a:solidFill>
            <a:srgbClr val="FF0000"/>
          </a:solidFill>
          <a:effectLst>
            <a:outerShdw blurRad="50800" dist="39000" dir="5460000" algn="tl">
              <a:srgbClr val="000000">
                <a:alpha val="38000"/>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cap="none" spc="0">
          <a:ln w="11430"/>
          <a:solidFill>
            <a:srgbClr val="FF0000"/>
          </a:solidFill>
          <a:effectLst>
            <a:outerShdw blurRad="50800" dist="39000" dir="5460000" algn="tl">
              <a:srgbClr val="000000">
                <a:alpha val="38000"/>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 Target="slide2.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hyperlink" Target="http://img-fotki.yandex.ru/get/5413/9036940.5/0_5cd1a_6e60b6c1_XL" TargetMode="External"/><Relationship Id="rId13" Type="http://schemas.openxmlformats.org/officeDocument/2006/relationships/slide" Target="slide3.xml"/><Relationship Id="rId3" Type="http://schemas.openxmlformats.org/officeDocument/2006/relationships/hyperlink" Target="http://www.uslugialtaya.ru/wp-content/uploads/2011/04/%D0%94%D0%BE%D0%BC-%D0%90%D1%81%D1%81%D0%B0%D0%BD%D0%BE%D0%B2%D0%B0.-1910-1915%D0%B3%D0%B3..jpg" TargetMode="External"/><Relationship Id="rId7" Type="http://schemas.openxmlformats.org/officeDocument/2006/relationships/image" Target="../media/image28.jpeg"/><Relationship Id="rId12"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7.jpeg"/><Relationship Id="rId11" Type="http://schemas.openxmlformats.org/officeDocument/2006/relationships/image" Target="../media/image30.jpeg"/><Relationship Id="rId5" Type="http://schemas.openxmlformats.org/officeDocument/2006/relationships/image" Target="../media/image26.jpeg"/><Relationship Id="rId10" Type="http://schemas.openxmlformats.org/officeDocument/2006/relationships/hyperlink" Target="http://tourism.kspi.kz/foto/monuments/17.jpg" TargetMode="External"/><Relationship Id="rId4" Type="http://schemas.openxmlformats.org/officeDocument/2006/relationships/image" Target="../media/image25.jpeg"/><Relationship Id="rId9" Type="http://schemas.openxmlformats.org/officeDocument/2006/relationships/image" Target="../media/image29.jpeg"/><Relationship Id="rId14"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slide" Target="slide5.xml"/><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slide" Target="slide3.xml"/><Relationship Id="rId10" Type="http://schemas.openxmlformats.org/officeDocument/2006/relationships/image" Target="../media/image35.jpeg"/><Relationship Id="rId4" Type="http://schemas.openxmlformats.org/officeDocument/2006/relationships/slide" Target="slide4.xml"/><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altai-photo.ru/_sf/0/30115391.jpg" TargetMode="External"/><Relationship Id="rId7" Type="http://schemas.openxmlformats.org/officeDocument/2006/relationships/hyperlink" Target="http://altai-photo.ru/_sf/0/10313147.jpg"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0.jpeg"/><Relationship Id="rId11" Type="http://schemas.openxmlformats.org/officeDocument/2006/relationships/slide" Target="slide5.xml"/><Relationship Id="rId5" Type="http://schemas.openxmlformats.org/officeDocument/2006/relationships/hyperlink" Target="http://altai-photo.ru/_sf/0/47339290.jpg" TargetMode="External"/><Relationship Id="rId10" Type="http://schemas.openxmlformats.org/officeDocument/2006/relationships/slide" Target="slide3.xml"/><Relationship Id="rId4" Type="http://schemas.openxmlformats.org/officeDocument/2006/relationships/image" Target="../media/image39.jpeg"/><Relationship Id="rId9"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gif"/><Relationship Id="rId3" Type="http://schemas.openxmlformats.org/officeDocument/2006/relationships/hyperlink" Target="http://www.proza.ru/pics/2011/08/13/1268.jpg" TargetMode="External"/><Relationship Id="rId7" Type="http://schemas.openxmlformats.org/officeDocument/2006/relationships/hyperlink" Target="http://www.econom22.ru/tourism/goldringaltay/image016.jpg" TargetMode="External"/><Relationship Id="rId12"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3.jpeg"/><Relationship Id="rId11" Type="http://schemas.openxmlformats.org/officeDocument/2006/relationships/slide" Target="slide3.xml"/><Relationship Id="rId5" Type="http://schemas.openxmlformats.org/officeDocument/2006/relationships/hyperlink" Target="http://www.altai-turist.ru/img/belokurixa.jpg" TargetMode="External"/><Relationship Id="rId10" Type="http://schemas.openxmlformats.org/officeDocument/2006/relationships/slide" Target="slide4.xml"/><Relationship Id="rId4" Type="http://schemas.openxmlformats.org/officeDocument/2006/relationships/image" Target="../media/image42.jpeg"/><Relationship Id="rId9" Type="http://schemas.openxmlformats.org/officeDocument/2006/relationships/slide" Target="slide5.xml"/></Relationships>
</file>

<file path=ppt/slides/_rels/slide14.xml.rels><?xml version="1.0" encoding="UTF-8" standalone="yes"?>
<Relationships xmlns="http://schemas.openxmlformats.org/package/2006/relationships"><Relationship Id="rId8" Type="http://schemas.openxmlformats.org/officeDocument/2006/relationships/hyperlink" Target="http://pics.livejournal.com/ann_and_yang/pic/0000phf5" TargetMode="External"/><Relationship Id="rId3" Type="http://schemas.openxmlformats.org/officeDocument/2006/relationships/image" Target="../media/image45.jpeg"/><Relationship Id="rId7"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image" Target="../media/image49.jpeg"/><Relationship Id="rId5" Type="http://schemas.openxmlformats.org/officeDocument/2006/relationships/slide" Target="slide4.xml"/><Relationship Id="rId10" Type="http://schemas.openxmlformats.org/officeDocument/2006/relationships/image" Target="../media/image48.jpeg"/><Relationship Id="rId4" Type="http://schemas.openxmlformats.org/officeDocument/2006/relationships/slide" Target="slide5.xml"/><Relationship Id="rId9"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hyperlink" Target="http://www.agkm.ru/zemlyaki/selo.jpg" TargetMode="External"/><Relationship Id="rId18" Type="http://schemas.openxmlformats.org/officeDocument/2006/relationships/image" Target="../media/image53.jpeg"/><Relationship Id="rId3" Type="http://schemas.openxmlformats.org/officeDocument/2006/relationships/slide" Target="slide22.xml"/><Relationship Id="rId7" Type="http://schemas.openxmlformats.org/officeDocument/2006/relationships/slide" Target="slide19.xml"/><Relationship Id="rId12" Type="http://schemas.openxmlformats.org/officeDocument/2006/relationships/image" Target="../media/image50.jpeg"/><Relationship Id="rId17" Type="http://schemas.openxmlformats.org/officeDocument/2006/relationships/hyperlink" Target="http://www.topcar-t.ru/assets/galleries/321/srostky_1_10_.jpg" TargetMode="External"/><Relationship Id="rId2" Type="http://schemas.openxmlformats.org/officeDocument/2006/relationships/notesSlide" Target="../notesSlides/notesSlide11.xml"/><Relationship Id="rId16" Type="http://schemas.openxmlformats.org/officeDocument/2006/relationships/image" Target="../media/image52.jpeg"/><Relationship Id="rId20" Type="http://schemas.openxmlformats.org/officeDocument/2006/relationships/slide" Target="slide16.xml"/><Relationship Id="rId1" Type="http://schemas.openxmlformats.org/officeDocument/2006/relationships/slideLayout" Target="../slideLayouts/slideLayout9.xml"/><Relationship Id="rId6" Type="http://schemas.openxmlformats.org/officeDocument/2006/relationships/slide" Target="slide18.xml"/><Relationship Id="rId11" Type="http://schemas.openxmlformats.org/officeDocument/2006/relationships/hyperlink" Target="http://www.ogoniok.ru/common/archive/2004/4856/29-52-53/29-52-1b.jpg" TargetMode="External"/><Relationship Id="rId5" Type="http://schemas.openxmlformats.org/officeDocument/2006/relationships/slide" Target="slide17.xml"/><Relationship Id="rId15" Type="http://schemas.openxmlformats.org/officeDocument/2006/relationships/hyperlink" Target="http://www.altairegion22.ru/upload/import_images/gallery/general/640.3_127.JPG" TargetMode="External"/><Relationship Id="rId10" Type="http://schemas.openxmlformats.org/officeDocument/2006/relationships/slide" Target="slide3.xml"/><Relationship Id="rId19" Type="http://schemas.openxmlformats.org/officeDocument/2006/relationships/image" Target="../media/image54.png"/><Relationship Id="rId4" Type="http://schemas.openxmlformats.org/officeDocument/2006/relationships/slide" Target="slide20.xml"/><Relationship Id="rId9" Type="http://schemas.openxmlformats.org/officeDocument/2006/relationships/slide" Target="slide4.xml"/><Relationship Id="rId1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gotoaltai.ru/netcat_files/Image/biy3b(1).jpg" TargetMode="Externa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5.xm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image" Target="../media/image56.jpeg"/><Relationship Id="rId4" Type="http://schemas.openxmlformats.org/officeDocument/2006/relationships/hyperlink" Target="http://www.naaltai.ru/photos/data/images/ad2846bfa6e569bb04978d9ae02917d5.jpg" TargetMode="External"/></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8.png"/><Relationship Id="rId7" Type="http://schemas.openxmlformats.org/officeDocument/2006/relationships/slide" Target="slide15.xml"/><Relationship Id="rId2"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slide" Target="slide4.xml"/><Relationship Id="rId4" Type="http://schemas.openxmlformats.org/officeDocument/2006/relationships/image" Target="../media/image63.png"/><Relationship Id="rId9"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 Target="slide3.xml"/><Relationship Id="rId1" Type="http://schemas.openxmlformats.org/officeDocument/2006/relationships/slideLayout" Target="../slideLayouts/slideLayout8.xml"/><Relationship Id="rId5" Type="http://schemas.openxmlformats.org/officeDocument/2006/relationships/image" Target="../media/image5.gif"/><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http://www.museum.ru/imgB.asp?4632" TargetMode="External"/><Relationship Id="rId7"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9.jpeg"/><Relationship Id="rId11" Type="http://schemas.openxmlformats.org/officeDocument/2006/relationships/image" Target="../media/image4.gif"/><Relationship Id="rId5" Type="http://schemas.openxmlformats.org/officeDocument/2006/relationships/image" Target="../media/image68.jpeg"/><Relationship Id="rId10" Type="http://schemas.openxmlformats.org/officeDocument/2006/relationships/slide" Target="slide21.xml"/><Relationship Id="rId4" Type="http://schemas.openxmlformats.org/officeDocument/2006/relationships/image" Target="../media/image67.jpeg"/><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1.png"/><Relationship Id="rId7" Type="http://schemas.openxmlformats.org/officeDocument/2006/relationships/slide" Target="slide15.xml"/><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slide" Target="slide4.xml"/></Relationships>
</file>

<file path=ppt/slides/_rels/slide22.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slide" Target="slide3.xml"/><Relationship Id="rId3" Type="http://schemas.openxmlformats.org/officeDocument/2006/relationships/hyperlink" Target="http://www.museum.ru/imgB.asp?4634" TargetMode="External"/><Relationship Id="rId7" Type="http://schemas.openxmlformats.org/officeDocument/2006/relationships/hyperlink" Target="http://www.pravmir.ru/wp-content/uploads/2009/07/shukshin240.jpg" TargetMode="External"/><Relationship Id="rId12"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76.jpeg"/><Relationship Id="rId11" Type="http://schemas.openxmlformats.org/officeDocument/2006/relationships/image" Target="../media/image79.jpeg"/><Relationship Id="rId5" Type="http://schemas.openxmlformats.org/officeDocument/2006/relationships/hyperlink" Target="http://www.museum.ru/imgB.asp?885" TargetMode="External"/><Relationship Id="rId10" Type="http://schemas.openxmlformats.org/officeDocument/2006/relationships/image" Target="../media/image78.jpeg"/><Relationship Id="rId4" Type="http://schemas.openxmlformats.org/officeDocument/2006/relationships/image" Target="../media/image75.jpeg"/><Relationship Id="rId9" Type="http://schemas.openxmlformats.org/officeDocument/2006/relationships/hyperlink" Target="http://www.pravmir.ru/wp-content/uploads/2009/07/piket2.jpg" TargetMode="External"/><Relationship Id="rId14"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80.jpeg"/><Relationship Id="rId7" Type="http://schemas.openxmlformats.org/officeDocument/2006/relationships/slide" Target="slide24.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slide" Target="slide3.xml"/><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slide" Target="slide4.xml"/></Relationships>
</file>

<file path=ppt/slides/_rels/slide2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hyperlink" Target="http://turometr.s3.amazonaws.com/images/gallery/01/21/11/2010/10/19/71b139__f9ac222c5d_600.jpg" TargetMode="External"/><Relationship Id="rId7"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ilia-romantic.narod.ru/alt2008/20080714_1724s.jpg" TargetMode="External"/><Relationship Id="rId5" Type="http://schemas.openxmlformats.org/officeDocument/2006/relationships/slide" Target="slide3.xml"/><Relationship Id="rId10" Type="http://schemas.openxmlformats.org/officeDocument/2006/relationships/slide" Target="slide23.xml"/><Relationship Id="rId4" Type="http://schemas.openxmlformats.org/officeDocument/2006/relationships/image" Target="../media/image83.jpeg"/><Relationship Id="rId9" Type="http://schemas.openxmlformats.org/officeDocument/2006/relationships/slide" Target="slide4.xml"/></Relationships>
</file>

<file path=ppt/slides/_rels/slide25.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3.xml"/><Relationship Id="rId7"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7.xm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image" Target="../media/image89.jpeg"/><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90.jpeg"/><Relationship Id="rId7" Type="http://schemas.openxmlformats.org/officeDocument/2006/relationships/slide" Target="slide28.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slide" Target="slide26.xml"/><Relationship Id="rId5" Type="http://schemas.openxmlformats.org/officeDocument/2006/relationships/slide" Target="slide4.xml"/><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8" Type="http://schemas.openxmlformats.org/officeDocument/2006/relationships/hyperlink" Target="http://radikal.ru/F/s004.radikal.ru/i206/1101/46/9b67b11a37c5.jpg.html" TargetMode="External"/><Relationship Id="rId3" Type="http://schemas.openxmlformats.org/officeDocument/2006/relationships/slide" Target="slide3.xml"/><Relationship Id="rId7"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image" Target="../media/image91.jpeg"/><Relationship Id="rId10" Type="http://schemas.openxmlformats.org/officeDocument/2006/relationships/slide" Target="slide26.xml"/><Relationship Id="rId4" Type="http://schemas.openxmlformats.org/officeDocument/2006/relationships/hyperlink" Target="http://www.naaltay.ru/images/alt_07.jpg" TargetMode="External"/><Relationship Id="rId9" Type="http://schemas.openxmlformats.org/officeDocument/2006/relationships/image" Target="../media/image93.jpeg"/></Relationships>
</file>

<file path=ppt/slides/_rels/slide2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5.jpeg"/><Relationship Id="rId7" Type="http://schemas.openxmlformats.org/officeDocument/2006/relationships/image" Target="../media/image97.jpeg"/><Relationship Id="rId2" Type="http://schemas.openxmlformats.org/officeDocument/2006/relationships/image" Target="../media/image94.jpeg"/><Relationship Id="rId1" Type="http://schemas.openxmlformats.org/officeDocument/2006/relationships/slideLayout" Target="../slideLayouts/slideLayout9.xml"/><Relationship Id="rId6" Type="http://schemas.openxmlformats.org/officeDocument/2006/relationships/hyperlink" Target="http://a.imageshack.us/img32/5563/16182348.jpg" TargetMode="External"/><Relationship Id="rId5" Type="http://schemas.openxmlformats.org/officeDocument/2006/relationships/image" Target="../media/image96.jpeg"/><Relationship Id="rId4" Type="http://schemas.openxmlformats.org/officeDocument/2006/relationships/slide" Target="slide3.xml"/><Relationship Id="rId9"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slide" Target="slide54.xml"/><Relationship Id="rId5" Type="http://schemas.openxmlformats.org/officeDocument/2006/relationships/image" Target="../media/image7.jpeg"/><Relationship Id="rId4" Type="http://schemas.openxmlformats.org/officeDocument/2006/relationships/slide" Target="slide35.xml"/><Relationship Id="rId9" Type="http://schemas.openxmlformats.org/officeDocument/2006/relationships/image" Target="../media/image5.gif"/></Relationships>
</file>

<file path=ppt/slides/_rels/slide30.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98.png"/><Relationship Id="rId7" Type="http://schemas.openxmlformats.org/officeDocument/2006/relationships/slide" Target="slide31.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slide" Target="slide3.xml"/><Relationship Id="rId4" Type="http://schemas.openxmlformats.org/officeDocument/2006/relationships/image" Target="../media/image99.png"/><Relationship Id="rId9" Type="http://schemas.openxmlformats.org/officeDocument/2006/relationships/slide" Target="sl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7.jpeg"/><Relationship Id="rId3" Type="http://schemas.openxmlformats.org/officeDocument/2006/relationships/slide" Target="slide4.xml"/><Relationship Id="rId7" Type="http://schemas.openxmlformats.org/officeDocument/2006/relationships/hyperlink" Target="http://avtoturist.my1.ru/images/ekskursii/biolit/biolit_10.JPG" TargetMode="External"/><Relationship Id="rId12" Type="http://schemas.openxmlformats.org/officeDocument/2006/relationships/image" Target="../media/image106.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image" Target="../media/image105.jpeg"/><Relationship Id="rId5" Type="http://schemas.openxmlformats.org/officeDocument/2006/relationships/image" Target="../media/image102.jpeg"/><Relationship Id="rId15" Type="http://schemas.openxmlformats.org/officeDocument/2006/relationships/slide" Target="slide30.xml"/><Relationship Id="rId10" Type="http://schemas.openxmlformats.org/officeDocument/2006/relationships/image" Target="../media/image104.jpeg"/><Relationship Id="rId4" Type="http://schemas.openxmlformats.org/officeDocument/2006/relationships/hyperlink" Target="http://avtoturist.my1.ru/images/ekskursii/biolit/biolit_7.JPG" TargetMode="External"/><Relationship Id="rId9" Type="http://schemas.openxmlformats.org/officeDocument/2006/relationships/hyperlink" Target="http://www.da-club.ru/img/big/2504102101.jpg" TargetMode="External"/><Relationship Id="rId14" Type="http://schemas.openxmlformats.org/officeDocument/2006/relationships/slide" Target="slide6.xml"/></Relationships>
</file>

<file path=ppt/slides/_rels/slide3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08.jpeg"/><Relationship Id="rId7" Type="http://schemas.openxmlformats.org/officeDocument/2006/relationships/slide" Target="slide34.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xml"/><Relationship Id="rId7" Type="http://schemas.openxmlformats.org/officeDocument/2006/relationships/image" Target="../media/image114.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35.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7.png"/><Relationship Id="rId12" Type="http://schemas.openxmlformats.org/officeDocument/2006/relationships/slide" Target="slide50.xml"/><Relationship Id="rId2" Type="http://schemas.openxmlformats.org/officeDocument/2006/relationships/slide" Target="slide48.xml"/><Relationship Id="rId1" Type="http://schemas.openxmlformats.org/officeDocument/2006/relationships/slideLayout" Target="../slideLayouts/slideLayout8.xml"/><Relationship Id="rId6" Type="http://schemas.openxmlformats.org/officeDocument/2006/relationships/slide" Target="slide43.xml"/><Relationship Id="rId11" Type="http://schemas.openxmlformats.org/officeDocument/2006/relationships/image" Target="../media/image119.png"/><Relationship Id="rId5" Type="http://schemas.openxmlformats.org/officeDocument/2006/relationships/image" Target="../media/image116.png"/><Relationship Id="rId10" Type="http://schemas.openxmlformats.org/officeDocument/2006/relationships/slide" Target="slide51.xml"/><Relationship Id="rId4" Type="http://schemas.openxmlformats.org/officeDocument/2006/relationships/slide" Target="slide36.xml"/><Relationship Id="rId9" Type="http://schemas.openxmlformats.org/officeDocument/2006/relationships/image" Target="../media/image118.jpeg"/><Relationship Id="rId14" Type="http://schemas.openxmlformats.org/officeDocument/2006/relationships/slide" Target="slide3.xml"/></Relationships>
</file>

<file path=ppt/slides/_rels/slide3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 Target="slide3.xml"/><Relationship Id="rId7" Type="http://schemas.openxmlformats.org/officeDocument/2006/relationships/slide" Target="slide37.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slide" Target="slide35.xml"/><Relationship Id="rId5" Type="http://schemas.openxmlformats.org/officeDocument/2006/relationships/image" Target="../media/image122.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123.png"/><Relationship Id="rId7" Type="http://schemas.openxmlformats.org/officeDocument/2006/relationships/slide" Target="slide35.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25.png"/><Relationship Id="rId11" Type="http://schemas.openxmlformats.org/officeDocument/2006/relationships/image" Target="../media/image5.gif"/><Relationship Id="rId5" Type="http://schemas.openxmlformats.org/officeDocument/2006/relationships/image" Target="../media/image124.png"/><Relationship Id="rId10" Type="http://schemas.openxmlformats.org/officeDocument/2006/relationships/slide" Target="slide36.xml"/><Relationship Id="rId4" Type="http://schemas.openxmlformats.org/officeDocument/2006/relationships/slide" Target="slide3.xml"/><Relationship Id="rId9" Type="http://schemas.openxmlformats.org/officeDocument/2006/relationships/image" Target="../media/image4.gif"/></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126.png"/><Relationship Id="rId7" Type="http://schemas.openxmlformats.org/officeDocument/2006/relationships/image" Target="../media/image4.gif"/><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slide" Target="slide39.xml"/><Relationship Id="rId5" Type="http://schemas.openxmlformats.org/officeDocument/2006/relationships/slide" Target="slide35.xml"/><Relationship Id="rId4" Type="http://schemas.openxmlformats.org/officeDocument/2006/relationships/slide" Target="slide3.xml"/><Relationship Id="rId9" Type="http://schemas.openxmlformats.org/officeDocument/2006/relationships/image" Target="../media/image5.gif"/></Relationships>
</file>

<file path=ppt/slides/_rels/slide39.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127.jpeg"/><Relationship Id="rId7" Type="http://schemas.openxmlformats.org/officeDocument/2006/relationships/slide" Target="slide35.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29.png"/><Relationship Id="rId11" Type="http://schemas.openxmlformats.org/officeDocument/2006/relationships/image" Target="../media/image5.gif"/><Relationship Id="rId5" Type="http://schemas.openxmlformats.org/officeDocument/2006/relationships/image" Target="../media/image128.png"/><Relationship Id="rId10" Type="http://schemas.openxmlformats.org/officeDocument/2006/relationships/slide" Target="slide38.xml"/><Relationship Id="rId4" Type="http://schemas.openxmlformats.org/officeDocument/2006/relationships/slide" Target="slide3.xml"/><Relationship Id="rId9" Type="http://schemas.openxmlformats.org/officeDocument/2006/relationships/image" Target="../media/image4.gif"/></Relationships>
</file>

<file path=ppt/slides/_rels/slide4.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33.xml"/><Relationship Id="rId7" Type="http://schemas.openxmlformats.org/officeDocument/2006/relationships/slide" Target="slide26.xml"/><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slide" Target="slide23.xml"/><Relationship Id="rId5" Type="http://schemas.openxmlformats.org/officeDocument/2006/relationships/slide" Target="slide15.xml"/><Relationship Id="rId10" Type="http://schemas.openxmlformats.org/officeDocument/2006/relationships/image" Target="../media/image10.gif"/><Relationship Id="rId4" Type="http://schemas.openxmlformats.org/officeDocument/2006/relationships/slide" Target="slide5.xml"/><Relationship Id="rId9"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31.png"/><Relationship Id="rId5" Type="http://schemas.openxmlformats.org/officeDocument/2006/relationships/slide" Target="slide35.xml"/><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 Target="slide3.xml"/><Relationship Id="rId7"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slide" Target="slide35.xml"/><Relationship Id="rId5" Type="http://schemas.openxmlformats.org/officeDocument/2006/relationships/image" Target="../media/image133.png"/><Relationship Id="rId10" Type="http://schemas.openxmlformats.org/officeDocument/2006/relationships/image" Target="../media/image4.gif"/><Relationship Id="rId4" Type="http://schemas.openxmlformats.org/officeDocument/2006/relationships/image" Target="../media/image132.png"/><Relationship Id="rId9" Type="http://schemas.openxmlformats.org/officeDocument/2006/relationships/slide" Target="slide42.xml"/></Relationships>
</file>

<file path=ppt/slides/_rels/slide4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hyperlink" Target="http://www.pavelfilatov.com/ru/shop/postcards_new/altai/index.php?photo=6" TargetMode="External"/><Relationship Id="rId7" Type="http://schemas.openxmlformats.org/officeDocument/2006/relationships/slide" Target="slide35.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37.jpeg"/><Relationship Id="rId5" Type="http://schemas.openxmlformats.org/officeDocument/2006/relationships/slide" Target="slide3.xml"/><Relationship Id="rId4" Type="http://schemas.openxmlformats.org/officeDocument/2006/relationships/image" Target="../media/image136.jpeg"/><Relationship Id="rId9" Type="http://schemas.openxmlformats.org/officeDocument/2006/relationships/image" Target="../media/image5.gif"/></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4.gif"/><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slide" Target="slide44.xml"/><Relationship Id="rId5" Type="http://schemas.openxmlformats.org/officeDocument/2006/relationships/slide" Target="slide35.xml"/><Relationship Id="rId4" Type="http://schemas.openxmlformats.org/officeDocument/2006/relationships/slide" Target="slide3.xml"/></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139.jpeg"/><Relationship Id="rId7" Type="http://schemas.openxmlformats.org/officeDocument/2006/relationships/image" Target="../media/image4.gif"/><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slide" Target="slide45.xml"/><Relationship Id="rId5" Type="http://schemas.openxmlformats.org/officeDocument/2006/relationships/slide" Target="slide35.xml"/><Relationship Id="rId4" Type="http://schemas.openxmlformats.org/officeDocument/2006/relationships/slide" Target="slide3.xml"/><Relationship Id="rId9" Type="http://schemas.openxmlformats.org/officeDocument/2006/relationships/image" Target="../media/image5.gif"/></Relationships>
</file>

<file path=ppt/slides/_rels/slide45.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 Target="slide3.xml"/><Relationship Id="rId7" Type="http://schemas.openxmlformats.org/officeDocument/2006/relationships/slide" Target="slide46.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41.png"/><Relationship Id="rId5" Type="http://schemas.openxmlformats.org/officeDocument/2006/relationships/slide" Target="slide35.xml"/><Relationship Id="rId10" Type="http://schemas.openxmlformats.org/officeDocument/2006/relationships/image" Target="../media/image5.gif"/><Relationship Id="rId4" Type="http://schemas.openxmlformats.org/officeDocument/2006/relationships/image" Target="../media/image140.png"/><Relationship Id="rId9" Type="http://schemas.openxmlformats.org/officeDocument/2006/relationships/slide" Target="slide44.xml"/></Relationships>
</file>

<file path=ppt/slides/_rels/slide4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 Target="slide3.xml"/><Relationship Id="rId7" Type="http://schemas.openxmlformats.org/officeDocument/2006/relationships/slide" Target="slide47.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slide" Target="slide35.xml"/><Relationship Id="rId5" Type="http://schemas.openxmlformats.org/officeDocument/2006/relationships/image" Target="../media/image143.png"/><Relationship Id="rId10" Type="http://schemas.openxmlformats.org/officeDocument/2006/relationships/image" Target="../media/image5.gif"/><Relationship Id="rId4" Type="http://schemas.openxmlformats.org/officeDocument/2006/relationships/image" Target="../media/image142.png"/><Relationship Id="rId9" Type="http://schemas.openxmlformats.org/officeDocument/2006/relationships/slide" Target="slide45.xml"/></Relationships>
</file>

<file path=ppt/slides/_rels/slide4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44.png"/><Relationship Id="rId7" Type="http://schemas.openxmlformats.org/officeDocument/2006/relationships/slide" Target="slide46.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slide" Target="slide35.xml"/><Relationship Id="rId5" Type="http://schemas.openxmlformats.org/officeDocument/2006/relationships/slide" Target="slide3.xml"/><Relationship Id="rId4" Type="http://schemas.openxmlformats.org/officeDocument/2006/relationships/image" Target="../media/image145.png"/></Relationships>
</file>

<file path=ppt/slides/_rels/slide48.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146.png"/><Relationship Id="rId7" Type="http://schemas.openxmlformats.org/officeDocument/2006/relationships/image" Target="../media/image149.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48.png"/><Relationship Id="rId5" Type="http://schemas.openxmlformats.org/officeDocument/2006/relationships/slide" Target="slide3.xml"/><Relationship Id="rId10" Type="http://schemas.openxmlformats.org/officeDocument/2006/relationships/image" Target="../media/image4.gif"/><Relationship Id="rId4" Type="http://schemas.openxmlformats.org/officeDocument/2006/relationships/image" Target="../media/image147.jpeg"/><Relationship Id="rId9" Type="http://schemas.openxmlformats.org/officeDocument/2006/relationships/slide" Target="slide49.xml"/></Relationships>
</file>

<file path=ppt/slides/_rels/slide49.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3.xml"/><Relationship Id="rId7" Type="http://schemas.openxmlformats.org/officeDocument/2006/relationships/image" Target="../media/image153.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5.gif"/><Relationship Id="rId4" Type="http://schemas.openxmlformats.org/officeDocument/2006/relationships/image" Target="../media/image150.png"/><Relationship Id="rId9" Type="http://schemas.openxmlformats.org/officeDocument/2006/relationships/slide" Target="slide48.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3.xml"/><Relationship Id="rId3" Type="http://schemas.openxmlformats.org/officeDocument/2006/relationships/slide" Target="slide6.xml"/><Relationship Id="rId7" Type="http://schemas.openxmlformats.org/officeDocument/2006/relationships/slide" Target="slide13.xml"/><Relationship Id="rId12" Type="http://schemas.openxmlformats.org/officeDocument/2006/relationships/slide" Target="slide4.xml"/><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jpeg"/><Relationship Id="rId1" Type="http://schemas.openxmlformats.org/officeDocument/2006/relationships/slideLayout" Target="../slideLayouts/slideLayout9.xml"/><Relationship Id="rId6" Type="http://schemas.openxmlformats.org/officeDocument/2006/relationships/slide" Target="slide12.xml"/><Relationship Id="rId11" Type="http://schemas.openxmlformats.org/officeDocument/2006/relationships/image" Target="../media/image12.gif"/><Relationship Id="rId5" Type="http://schemas.openxmlformats.org/officeDocument/2006/relationships/slide" Target="slide11.xml"/><Relationship Id="rId15" Type="http://schemas.openxmlformats.org/officeDocument/2006/relationships/image" Target="../media/image14.jpeg"/><Relationship Id="rId10" Type="http://schemas.openxmlformats.org/officeDocument/2006/relationships/image" Target="../media/image11.jpeg"/><Relationship Id="rId4" Type="http://schemas.openxmlformats.org/officeDocument/2006/relationships/slide" Target="slide7.xml"/><Relationship Id="rId9" Type="http://schemas.openxmlformats.org/officeDocument/2006/relationships/slide" Target="slide10.xml"/><Relationship Id="rId1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hyperlink" Target="http://www.pavelfilatov.com/ru/shop/postcards_new/altayskiy_kray/index.php?photo=7"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4.jpeg"/><Relationship Id="rId18" Type="http://schemas.openxmlformats.org/officeDocument/2006/relationships/image" Target="../media/image169.jpeg"/><Relationship Id="rId3" Type="http://schemas.openxmlformats.org/officeDocument/2006/relationships/slide" Target="slide3.xml"/><Relationship Id="rId7" Type="http://schemas.openxmlformats.org/officeDocument/2006/relationships/image" Target="../media/image159.jpeg"/><Relationship Id="rId12" Type="http://schemas.openxmlformats.org/officeDocument/2006/relationships/image" Target="../media/image163.jpeg"/><Relationship Id="rId17" Type="http://schemas.openxmlformats.org/officeDocument/2006/relationships/image" Target="../media/image168.jpeg"/><Relationship Id="rId2" Type="http://schemas.openxmlformats.org/officeDocument/2006/relationships/notesSlide" Target="../notesSlides/notesSlide40.xml"/><Relationship Id="rId16" Type="http://schemas.openxmlformats.org/officeDocument/2006/relationships/image" Target="../media/image167.jpeg"/><Relationship Id="rId1" Type="http://schemas.openxmlformats.org/officeDocument/2006/relationships/slideLayout" Target="../slideLayouts/slideLayout9.xml"/><Relationship Id="rId6" Type="http://schemas.openxmlformats.org/officeDocument/2006/relationships/image" Target="../media/image158.jpeg"/><Relationship Id="rId11" Type="http://schemas.openxmlformats.org/officeDocument/2006/relationships/hyperlink" Target="http://images.yandex.ru/yandsearch?imgexp=1&amp;text=%D0%A2%D0%B8%D0%B3%D0%B8%D1%80%D0%B5%D1%86%D0%BA%D0%B8%D0%B9%20%D0%B7%D0%B0%D0%BF%D0%BE%D0%B2%D0%B5%D0%B4%D0%BD%D0%B8%D0%BA&amp;img_url=www.prirodasibiri.ru/links/173/id057-02.jpg&amp;pos=27&amp;rpt=simage" TargetMode="External"/><Relationship Id="rId5" Type="http://schemas.openxmlformats.org/officeDocument/2006/relationships/image" Target="../media/image157.jpeg"/><Relationship Id="rId15" Type="http://schemas.openxmlformats.org/officeDocument/2006/relationships/image" Target="../media/image166.jpeg"/><Relationship Id="rId10" Type="http://schemas.openxmlformats.org/officeDocument/2006/relationships/image" Target="../media/image162.jpeg"/><Relationship Id="rId4" Type="http://schemas.openxmlformats.org/officeDocument/2006/relationships/slide" Target="slide35.xml"/><Relationship Id="rId9" Type="http://schemas.openxmlformats.org/officeDocument/2006/relationships/image" Target="../media/image161.jpeg"/><Relationship Id="rId14" Type="http://schemas.openxmlformats.org/officeDocument/2006/relationships/image" Target="../media/image165.jpeg"/></Relationships>
</file>

<file path=ppt/slides/_rels/slide52.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slide" Target="slide51.xml"/><Relationship Id="rId3" Type="http://schemas.openxmlformats.org/officeDocument/2006/relationships/image" Target="../media/image170.jpeg"/><Relationship Id="rId7" Type="http://schemas.openxmlformats.org/officeDocument/2006/relationships/image" Target="../media/image171.jpeg"/><Relationship Id="rId12" Type="http://schemas.openxmlformats.org/officeDocument/2006/relationships/image" Target="../media/image4.gif"/><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hyperlink" Target="http://images.yandex.ru/yandsearch?imgexp=1&amp;text=%D0%B0%D0%BB%D1%82%D0%B0%D0%B9%D1%81%D0%BA%D0%B8%D0%B9%20%D0%97%D0%B0%D0%BF%D0%BE%D0%B2%D0%B5%D0%B4%D0%BD%D0%B8%D0%BA&amp;img_url=www.prirodasibiri.ru/images/news/pic/1599_1.gif&amp;pos=0&amp;rpt=simage" TargetMode="External"/><Relationship Id="rId11" Type="http://schemas.openxmlformats.org/officeDocument/2006/relationships/slide" Target="slide53.xml"/><Relationship Id="rId5" Type="http://schemas.openxmlformats.org/officeDocument/2006/relationships/slide" Target="slide35.xml"/><Relationship Id="rId10" Type="http://schemas.openxmlformats.org/officeDocument/2006/relationships/image" Target="../media/image174.jpeg"/><Relationship Id="rId4" Type="http://schemas.openxmlformats.org/officeDocument/2006/relationships/slide" Target="slide3.xml"/><Relationship Id="rId9" Type="http://schemas.openxmlformats.org/officeDocument/2006/relationships/image" Target="../media/image173.jpeg"/><Relationship Id="rId14" Type="http://schemas.openxmlformats.org/officeDocument/2006/relationships/image" Target="../media/image5.gif"/></Relationships>
</file>

<file path=ppt/slides/_rels/slide53.xml.rels><?xml version="1.0" encoding="UTF-8" standalone="yes"?>
<Relationships xmlns="http://schemas.openxmlformats.org/package/2006/relationships"><Relationship Id="rId8" Type="http://schemas.openxmlformats.org/officeDocument/2006/relationships/image" Target="../media/image178.jpeg"/><Relationship Id="rId13" Type="http://schemas.openxmlformats.org/officeDocument/2006/relationships/image" Target="../media/image5.gif"/><Relationship Id="rId3" Type="http://schemas.openxmlformats.org/officeDocument/2006/relationships/slide" Target="slide3.xml"/><Relationship Id="rId7" Type="http://schemas.openxmlformats.org/officeDocument/2006/relationships/image" Target="../media/image177.jpeg"/><Relationship Id="rId12" Type="http://schemas.openxmlformats.org/officeDocument/2006/relationships/slide" Target="slide52.xml"/><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176.jpeg"/><Relationship Id="rId11" Type="http://schemas.openxmlformats.org/officeDocument/2006/relationships/image" Target="../media/image181.jpeg"/><Relationship Id="rId5" Type="http://schemas.openxmlformats.org/officeDocument/2006/relationships/image" Target="../media/image175.jpeg"/><Relationship Id="rId10" Type="http://schemas.openxmlformats.org/officeDocument/2006/relationships/image" Target="../media/image180.jpeg"/><Relationship Id="rId4" Type="http://schemas.openxmlformats.org/officeDocument/2006/relationships/slide" Target="slide35.xml"/><Relationship Id="rId9" Type="http://schemas.openxmlformats.org/officeDocument/2006/relationships/image" Target="../media/image179.jpe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xml"/><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www.biwork.ru/images/stories/anons/culture/museum_winter_demina.jpg" TargetMode="External"/><Relationship Id="rId5" Type="http://schemas.openxmlformats.org/officeDocument/2006/relationships/image" Target="../media/image17.jpeg"/><Relationship Id="rId4" Type="http://schemas.openxmlformats.org/officeDocument/2006/relationships/hyperlink" Target="http://www.kulturnoe-nasledie.ru/upload/foto/22/2210123001/b_i_2210123001_001_479050.jpg" TargetMode="External"/><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9.jpe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image" Target="../media/image21.jpeg"/><Relationship Id="rId10" Type="http://schemas.openxmlformats.org/officeDocument/2006/relationships/image" Target="../media/image4.gif"/><Relationship Id="rId4" Type="http://schemas.openxmlformats.org/officeDocument/2006/relationships/image" Target="../media/image20.jpe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http://www.biwork.ru/images/stories/otchet/arh/arh_013.jpg" TargetMode="External"/><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hyperlink" Target="http://asfera.info/files/Fck/file/biysk7.jpg" TargetMode="External"/><Relationship Id="rId4" Type="http://schemas.openxmlformats.org/officeDocument/2006/relationships/image" Target="../media/image23.jpeg"/><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0100" y="2357430"/>
            <a:ext cx="7358114" cy="1714512"/>
          </a:xfrm>
          <a:prstGeom prst="rect">
            <a:avLst/>
          </a:prstGeom>
        </p:spPr>
        <p:txBody>
          <a:bodyPr wrap="none">
            <a:prstTxWarp prst="textInflat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b="1" cap="all" dirty="0" smtClean="0">
                <a:ln w="0"/>
                <a:solidFill>
                  <a:schemeClr val="tx2">
                    <a:lumMod val="50000"/>
                  </a:schemeClr>
                </a:solidFill>
                <a:effectLst>
                  <a:reflection blurRad="12700" stA="50000" endPos="50000" dist="5000" dir="5400000" sy="-100000" rotWithShape="0"/>
                </a:effectLst>
              </a:rPr>
              <a:t>Алтай – жемчужина Сибири</a:t>
            </a:r>
            <a:endParaRPr lang="ru-RU" b="1" cap="all" dirty="0">
              <a:ln w="0"/>
              <a:solidFill>
                <a:schemeClr val="tx2">
                  <a:lumMod val="50000"/>
                </a:schemeClr>
              </a:solidFill>
              <a:effectLst>
                <a:reflection blurRad="12700" stA="50000" endPos="50000" dist="5000" dir="5400000" sy="-100000" rotWithShape="0"/>
              </a:effectLst>
            </a:endParaRPr>
          </a:p>
        </p:txBody>
      </p:sp>
      <p:sp>
        <p:nvSpPr>
          <p:cNvPr id="3" name="Прямоугольник 2"/>
          <p:cNvSpPr/>
          <p:nvPr/>
        </p:nvSpPr>
        <p:spPr>
          <a:xfrm>
            <a:off x="1714480" y="785794"/>
            <a:ext cx="5572164" cy="1143008"/>
          </a:xfrm>
          <a:prstGeom prst="rect">
            <a:avLst/>
          </a:prstGeom>
        </p:spPr>
        <p:txBody>
          <a:bodyPr wrap="none">
            <a:prstTxWarp prst="textArchUp">
              <a:avLst/>
            </a:prstTxWarp>
            <a:spAutoFit/>
          </a:bodyPr>
          <a:lstStyle/>
          <a:p>
            <a:pPr algn="ctr"/>
            <a:r>
              <a:rPr lang="ru-RU" sz="4000" b="1" dirty="0" smtClean="0">
                <a:ln w="900" cmpd="sng">
                  <a:solidFill>
                    <a:srgbClr val="0000FF">
                      <a:alpha val="55000"/>
                    </a:srgbClr>
                  </a:solidFill>
                  <a:prstDash val="solid"/>
                </a:ln>
                <a:solidFill>
                  <a:schemeClr val="tx2">
                    <a:lumMod val="75000"/>
                  </a:schemeClr>
                </a:solidFill>
                <a:effectLst>
                  <a:outerShdw blurRad="60007" dist="310007" dir="7680000" sy="30000" kx="1300200" algn="ctr" rotWithShape="0">
                    <a:prstClr val="black">
                      <a:alpha val="32000"/>
                    </a:prstClr>
                  </a:outerShdw>
                </a:effectLst>
              </a:rPr>
              <a:t>Виртуальное</a:t>
            </a:r>
            <a:r>
              <a:rPr lang="ru-RU" b="1" dirty="0" smtClean="0">
                <a:ln w="900" cmpd="sng">
                  <a:solidFill>
                    <a:srgbClr val="0000FF">
                      <a:alpha val="55000"/>
                    </a:srgbClr>
                  </a:solidFill>
                  <a:prstDash val="solid"/>
                </a:ln>
                <a:solidFill>
                  <a:schemeClr val="tx2">
                    <a:lumMod val="75000"/>
                  </a:schemeClr>
                </a:solidFill>
                <a:effectLst>
                  <a:outerShdw blurRad="60007" dist="310007" dir="7680000" sy="30000" kx="1300200" algn="ctr" rotWithShape="0">
                    <a:prstClr val="black">
                      <a:alpha val="32000"/>
                    </a:prstClr>
                  </a:outerShdw>
                </a:effectLst>
              </a:rPr>
              <a:t>  </a:t>
            </a:r>
            <a:r>
              <a:rPr lang="ru-RU" sz="4000" b="1" dirty="0" smtClean="0">
                <a:ln w="900" cmpd="sng">
                  <a:solidFill>
                    <a:srgbClr val="0000FF">
                      <a:alpha val="55000"/>
                    </a:srgbClr>
                  </a:solidFill>
                  <a:prstDash val="solid"/>
                </a:ln>
                <a:solidFill>
                  <a:schemeClr val="tx2">
                    <a:lumMod val="75000"/>
                  </a:schemeClr>
                </a:solidFill>
                <a:effectLst>
                  <a:outerShdw blurRad="60007" dist="310007" dir="7680000" sy="30000" kx="1300200" algn="ctr" rotWithShape="0">
                    <a:prstClr val="black">
                      <a:alpha val="32000"/>
                    </a:prstClr>
                  </a:outerShdw>
                </a:effectLst>
              </a:rPr>
              <a:t>путешествие</a:t>
            </a:r>
            <a:endParaRPr lang="ru-RU" sz="4000" b="1" dirty="0">
              <a:ln w="900" cmpd="sng">
                <a:solidFill>
                  <a:srgbClr val="0000FF">
                    <a:alpha val="55000"/>
                  </a:srgbClr>
                </a:solidFill>
                <a:prstDash val="solid"/>
              </a:ln>
              <a:solidFill>
                <a:schemeClr val="tx2">
                  <a:lumMod val="75000"/>
                </a:schemeClr>
              </a:solidFill>
              <a:effectLst>
                <a:outerShdw blurRad="60007" dist="310007" dir="7680000" sy="30000" kx="1300200" algn="ctr" rotWithShape="0">
                  <a:prstClr val="black">
                    <a:alpha val="32000"/>
                  </a:prstClr>
                </a:outerShdw>
              </a:effectLst>
            </a:endParaRPr>
          </a:p>
        </p:txBody>
      </p:sp>
      <p:sp>
        <p:nvSpPr>
          <p:cNvPr id="4" name="Прямоугольник 3"/>
          <p:cNvSpPr/>
          <p:nvPr/>
        </p:nvSpPr>
        <p:spPr>
          <a:xfrm>
            <a:off x="4572000" y="5103674"/>
            <a:ext cx="4572000" cy="1754326"/>
          </a:xfrm>
          <a:prstGeom prst="rect">
            <a:avLst/>
          </a:prstGeom>
        </p:spPr>
        <p:txBody>
          <a:bodyPr>
            <a:spAutoFit/>
          </a:bodyPr>
          <a:lstStyle/>
          <a:p>
            <a:pPr algn="ctr"/>
            <a:r>
              <a:rPr lang="ru-RU" b="1" dirty="0" smtClean="0">
                <a:solidFill>
                  <a:schemeClr val="tx2">
                    <a:lumMod val="75000"/>
                  </a:schemeClr>
                </a:solidFill>
                <a:effectLst>
                  <a:outerShdw blurRad="38100" dist="38100" dir="2700000" algn="tl">
                    <a:srgbClr val="000000">
                      <a:alpha val="43137"/>
                    </a:srgbClr>
                  </a:outerShdw>
                </a:effectLst>
                <a:latin typeface="Times New Roman" pitchFamily="18" charset="0"/>
                <a:ea typeface="Cambria Math" pitchFamily="18" charset="0"/>
                <a:cs typeface="Times New Roman" pitchFamily="18" charset="0"/>
              </a:rPr>
              <a:t>Автор : </a:t>
            </a:r>
          </a:p>
          <a:p>
            <a:pPr algn="ctr"/>
            <a:r>
              <a:rPr lang="ru-RU" b="1" dirty="0" smtClean="0">
                <a:solidFill>
                  <a:schemeClr val="tx2">
                    <a:lumMod val="75000"/>
                  </a:schemeClr>
                </a:solidFill>
                <a:effectLst>
                  <a:outerShdw blurRad="38100" dist="38100" dir="2700000" algn="tl">
                    <a:srgbClr val="000000">
                      <a:alpha val="43137"/>
                    </a:srgbClr>
                  </a:outerShdw>
                </a:effectLst>
                <a:latin typeface="Times New Roman" pitchFamily="18" charset="0"/>
                <a:ea typeface="Cambria Math" pitchFamily="18" charset="0"/>
                <a:cs typeface="Times New Roman" pitchFamily="18" charset="0"/>
              </a:rPr>
              <a:t> Библиотекарь:   </a:t>
            </a:r>
            <a:r>
              <a:rPr lang="ru-RU" b="1" dirty="0" err="1" smtClean="0">
                <a:solidFill>
                  <a:schemeClr val="tx2">
                    <a:lumMod val="75000"/>
                  </a:schemeClr>
                </a:solidFill>
                <a:effectLst>
                  <a:outerShdw blurRad="38100" dist="38100" dir="2700000" algn="tl">
                    <a:srgbClr val="000000">
                      <a:alpha val="43137"/>
                    </a:srgbClr>
                  </a:outerShdw>
                </a:effectLst>
                <a:latin typeface="Times New Roman" pitchFamily="18" charset="0"/>
                <a:ea typeface="Cambria Math" pitchFamily="18" charset="0"/>
                <a:cs typeface="Times New Roman" pitchFamily="18" charset="0"/>
              </a:rPr>
              <a:t>Какорина</a:t>
            </a:r>
            <a:r>
              <a:rPr lang="ru-RU" b="1" dirty="0" smtClean="0">
                <a:solidFill>
                  <a:schemeClr val="tx2">
                    <a:lumMod val="75000"/>
                  </a:schemeClr>
                </a:solidFill>
                <a:effectLst>
                  <a:outerShdw blurRad="38100" dist="38100" dir="2700000" algn="tl">
                    <a:srgbClr val="000000">
                      <a:alpha val="43137"/>
                    </a:srgbClr>
                  </a:outerShdw>
                </a:effectLst>
                <a:latin typeface="Times New Roman" pitchFamily="18" charset="0"/>
                <a:ea typeface="Cambria Math" pitchFamily="18" charset="0"/>
                <a:cs typeface="Times New Roman" pitchFamily="18" charset="0"/>
              </a:rPr>
              <a:t> Тамара Петровна</a:t>
            </a:r>
          </a:p>
          <a:p>
            <a:pPr algn="ctr"/>
            <a:r>
              <a:rPr lang="ru-RU" b="1" dirty="0" smtClean="0">
                <a:solidFill>
                  <a:schemeClr val="tx2">
                    <a:lumMod val="75000"/>
                  </a:schemeClr>
                </a:solidFill>
                <a:effectLst>
                  <a:outerShdw blurRad="38100" dist="38100" dir="2700000" algn="tl">
                    <a:srgbClr val="000000">
                      <a:alpha val="43137"/>
                    </a:srgbClr>
                  </a:outerShdw>
                </a:effectLst>
                <a:latin typeface="Times New Roman" pitchFamily="18" charset="0"/>
                <a:ea typeface="Cambria Math" pitchFamily="18" charset="0"/>
                <a:cs typeface="Times New Roman" pitchFamily="18" charset="0"/>
              </a:rPr>
              <a:t>МОУ «</a:t>
            </a:r>
            <a:r>
              <a:rPr lang="ru-RU" b="1" dirty="0" err="1" smtClean="0">
                <a:solidFill>
                  <a:schemeClr val="tx2">
                    <a:lumMod val="75000"/>
                  </a:schemeClr>
                </a:solidFill>
                <a:effectLst>
                  <a:outerShdw blurRad="38100" dist="38100" dir="2700000" algn="tl">
                    <a:srgbClr val="000000">
                      <a:alpha val="43137"/>
                    </a:srgbClr>
                  </a:outerShdw>
                </a:effectLst>
                <a:latin typeface="Times New Roman" pitchFamily="18" charset="0"/>
                <a:ea typeface="Cambria Math" pitchFamily="18" charset="0"/>
                <a:cs typeface="Times New Roman" pitchFamily="18" charset="0"/>
              </a:rPr>
              <a:t>Титовская</a:t>
            </a:r>
            <a:r>
              <a:rPr lang="ru-RU" b="1" dirty="0" smtClean="0">
                <a:solidFill>
                  <a:schemeClr val="tx2">
                    <a:lumMod val="75000"/>
                  </a:schemeClr>
                </a:solidFill>
                <a:effectLst>
                  <a:outerShdw blurRad="38100" dist="38100" dir="2700000" algn="tl">
                    <a:srgbClr val="000000">
                      <a:alpha val="43137"/>
                    </a:srgbClr>
                  </a:outerShdw>
                </a:effectLst>
                <a:latin typeface="Times New Roman" pitchFamily="18" charset="0"/>
                <a:ea typeface="Cambria Math" pitchFamily="18" charset="0"/>
                <a:cs typeface="Times New Roman" pitchFamily="18" charset="0"/>
              </a:rPr>
              <a:t> ООШ»</a:t>
            </a:r>
          </a:p>
          <a:p>
            <a:pPr algn="ctr"/>
            <a:r>
              <a:rPr lang="ru-RU" b="1" dirty="0" smtClean="0">
                <a:solidFill>
                  <a:schemeClr val="tx2">
                    <a:lumMod val="75000"/>
                  </a:schemeClr>
                </a:solidFill>
                <a:effectLst>
                  <a:outerShdw blurRad="38100" dist="38100" dir="2700000" algn="tl">
                    <a:srgbClr val="000000">
                      <a:alpha val="43137"/>
                    </a:srgbClr>
                  </a:outerShdw>
                </a:effectLst>
                <a:latin typeface="Times New Roman" pitchFamily="18" charset="0"/>
                <a:ea typeface="Cambria Math" pitchFamily="18" charset="0"/>
                <a:cs typeface="Times New Roman" pitchFamily="18" charset="0"/>
              </a:rPr>
              <a:t>Егорьевский р-н</a:t>
            </a:r>
            <a:endParaRPr lang="ru-RU" dirty="0" smtClean="0">
              <a:solidFill>
                <a:schemeClr val="tx2">
                  <a:lumMod val="75000"/>
                </a:schemeClr>
              </a:solidFill>
              <a:latin typeface="Times New Roman" pitchFamily="18" charset="0"/>
              <a:cs typeface="Times New Roman" pitchFamily="18" charset="0"/>
            </a:endParaRPr>
          </a:p>
          <a:p>
            <a:pPr algn="ctr"/>
            <a:r>
              <a:rPr lang="ru-RU" b="1" dirty="0" smtClean="0">
                <a:solidFill>
                  <a:schemeClr val="tx2">
                    <a:lumMod val="75000"/>
                  </a:schemeClr>
                </a:solidFill>
                <a:latin typeface="Times New Roman" pitchFamily="18" charset="0"/>
                <a:cs typeface="Times New Roman" pitchFamily="18" charset="0"/>
              </a:rPr>
              <a:t>2012</a:t>
            </a:r>
          </a:p>
        </p:txBody>
      </p:sp>
      <p:pic>
        <p:nvPicPr>
          <p:cNvPr id="9" name="Picture 4" descr="D:\ВСЕ КАРТИНКИ+\506.gif">
            <a:hlinkClick r:id="rId2" action="ppaction://hlinksldjump"/>
          </p:cNvPr>
          <p:cNvPicPr>
            <a:picLocks noChangeAspect="1" noChangeArrowheads="1"/>
          </p:cNvPicPr>
          <p:nvPr/>
        </p:nvPicPr>
        <p:blipFill>
          <a:blip r:embed="rId3" cstate="email"/>
          <a:srcRect/>
          <a:stretch>
            <a:fillRect/>
          </a:stretch>
        </p:blipFill>
        <p:spPr bwMode="auto">
          <a:xfrm>
            <a:off x="8215338" y="5929330"/>
            <a:ext cx="623545" cy="604839"/>
          </a:xfrm>
          <a:prstGeom prst="rect">
            <a:avLst/>
          </a:prstGeom>
          <a:noFill/>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in-pic" descr="Картинка 15 из 19">
            <a:hlinkClick r:id="rId3"/>
          </p:cNvPr>
          <p:cNvPicPr>
            <a:picLocks noChangeAspect="1" noChangeArrowheads="1"/>
          </p:cNvPicPr>
          <p:nvPr/>
        </p:nvPicPr>
        <p:blipFill>
          <a:blip r:embed="rId4" cstate="email"/>
          <a:srcRect/>
          <a:stretch>
            <a:fillRect/>
          </a:stretch>
        </p:blipFill>
        <p:spPr bwMode="auto">
          <a:xfrm>
            <a:off x="6357950" y="4500570"/>
            <a:ext cx="2428892" cy="1821669"/>
          </a:xfrm>
          <a:prstGeom prst="rect">
            <a:avLst/>
          </a:prstGeom>
          <a:ln>
            <a:noFill/>
          </a:ln>
          <a:effectLst>
            <a:outerShdw blurRad="292100" dist="139700" dir="2700000" algn="tl" rotWithShape="0">
              <a:srgbClr val="333333">
                <a:alpha val="65000"/>
              </a:srgbClr>
            </a:outerShdw>
          </a:effectLst>
        </p:spPr>
      </p:pic>
      <p:pic>
        <p:nvPicPr>
          <p:cNvPr id="5" name="Рисунок 453" descr="http://s53.radikal.ru/i140/1012/9a/2cbd7139fecf.jpg"/>
          <p:cNvPicPr>
            <a:picLocks noChangeAspect="1" noChangeArrowheads="1"/>
          </p:cNvPicPr>
          <p:nvPr/>
        </p:nvPicPr>
        <p:blipFill>
          <a:blip r:embed="rId5" cstate="email"/>
          <a:srcRect/>
          <a:stretch>
            <a:fillRect/>
          </a:stretch>
        </p:blipFill>
        <p:spPr bwMode="auto">
          <a:xfrm>
            <a:off x="285720" y="4572008"/>
            <a:ext cx="2571736" cy="1785950"/>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2714612" y="571480"/>
            <a:ext cx="3357586"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lvl="0" algn="ctr" eaLnBrk="0" fontAlgn="base" hangingPunct="0">
              <a:spcBef>
                <a:spcPct val="0"/>
              </a:spcBef>
              <a:spcAft>
                <a:spcPct val="0"/>
              </a:spcAft>
            </a:pPr>
            <a:r>
              <a:rPr lang="ru-RU" b="1" dirty="0" smtClean="0">
                <a:solidFill>
                  <a:srgbClr val="002A40"/>
                </a:solidFill>
                <a:latin typeface="Times" charset="-52"/>
                <a:ea typeface="Times New Roman" pitchFamily="18" charset="0"/>
                <a:cs typeface="Times New Roman" pitchFamily="18" charset="0"/>
              </a:rPr>
              <a:t>Купеческий Бийск</a:t>
            </a:r>
            <a:endParaRPr lang="ru-RU" b="1" dirty="0" smtClean="0">
              <a:solidFill>
                <a:schemeClr val="tx1"/>
              </a:solidFill>
              <a:latin typeface="Arial" pitchFamily="34" charset="0"/>
            </a:endParaRPr>
          </a:p>
        </p:txBody>
      </p:sp>
      <p:pic>
        <p:nvPicPr>
          <p:cNvPr id="7" name="Рисунок 450" descr="http://s44.radikal.ru/i103/1012/7b/7a44be58bb83.jpg"/>
          <p:cNvPicPr>
            <a:picLocks noChangeAspect="1" noChangeArrowheads="1"/>
          </p:cNvPicPr>
          <p:nvPr/>
        </p:nvPicPr>
        <p:blipFill>
          <a:blip r:embed="rId6" cstate="email"/>
          <a:srcRect/>
          <a:stretch>
            <a:fillRect/>
          </a:stretch>
        </p:blipFill>
        <p:spPr bwMode="auto">
          <a:xfrm>
            <a:off x="571472" y="1214422"/>
            <a:ext cx="2071702" cy="2762269"/>
          </a:xfrm>
          <a:prstGeom prst="rect">
            <a:avLst/>
          </a:prstGeom>
          <a:ln>
            <a:noFill/>
          </a:ln>
          <a:effectLst>
            <a:outerShdw blurRad="292100" dist="139700" dir="2700000" algn="tl" rotWithShape="0">
              <a:srgbClr val="333333">
                <a:alpha val="65000"/>
              </a:srgbClr>
            </a:outerShdw>
          </a:effectLst>
        </p:spPr>
      </p:pic>
      <p:pic>
        <p:nvPicPr>
          <p:cNvPr id="8" name="Рисунок 451" descr="http://s012.radikal.ru/i320/1012/6c/a39b3c0d0289.jpg"/>
          <p:cNvPicPr>
            <a:picLocks noChangeAspect="1" noChangeArrowheads="1"/>
          </p:cNvPicPr>
          <p:nvPr/>
        </p:nvPicPr>
        <p:blipFill>
          <a:blip r:embed="rId7" cstate="email"/>
          <a:srcRect/>
          <a:stretch>
            <a:fillRect/>
          </a:stretch>
        </p:blipFill>
        <p:spPr bwMode="auto">
          <a:xfrm>
            <a:off x="6429388" y="1214422"/>
            <a:ext cx="2103825" cy="2805099"/>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500034" y="3929066"/>
            <a:ext cx="221457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Пассаж купцов Второвых 1905 г.</a:t>
            </a:r>
            <a:endParaRPr lang="ru-RU" sz="1600" b="1" dirty="0"/>
          </a:p>
        </p:txBody>
      </p:sp>
      <p:sp>
        <p:nvSpPr>
          <p:cNvPr id="12" name="Прямоугольник 11"/>
          <p:cNvSpPr/>
          <p:nvPr/>
        </p:nvSpPr>
        <p:spPr>
          <a:xfrm>
            <a:off x="6429388" y="3857628"/>
            <a:ext cx="221457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Пассаж купца Фирсова</a:t>
            </a:r>
          </a:p>
        </p:txBody>
      </p:sp>
      <p:sp>
        <p:nvSpPr>
          <p:cNvPr id="13" name="Прямоугольник 12"/>
          <p:cNvSpPr/>
          <p:nvPr/>
        </p:nvSpPr>
        <p:spPr>
          <a:xfrm>
            <a:off x="3214678" y="6143644"/>
            <a:ext cx="2786082" cy="35719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Пассаж купцов </a:t>
            </a:r>
            <a:r>
              <a:rPr lang="ru-RU" sz="1600" dirty="0" err="1" smtClean="0"/>
              <a:t>Яушевых</a:t>
            </a:r>
            <a:endParaRPr lang="ru-RU" sz="1600" dirty="0" smtClean="0"/>
          </a:p>
        </p:txBody>
      </p:sp>
      <p:sp>
        <p:nvSpPr>
          <p:cNvPr id="14" name="Прямоугольник 13"/>
          <p:cNvSpPr/>
          <p:nvPr/>
        </p:nvSpPr>
        <p:spPr>
          <a:xfrm>
            <a:off x="285720" y="6143644"/>
            <a:ext cx="2571768" cy="3571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Усадьба купца  Сычева</a:t>
            </a:r>
          </a:p>
        </p:txBody>
      </p:sp>
      <p:pic>
        <p:nvPicPr>
          <p:cNvPr id="15" name="i-main-pic" descr="Картинка 4 из 51">
            <a:hlinkClick r:id="rId8"/>
          </p:cNvPr>
          <p:cNvPicPr>
            <a:picLocks noChangeAspect="1" noChangeArrowheads="1"/>
          </p:cNvPicPr>
          <p:nvPr/>
        </p:nvPicPr>
        <p:blipFill>
          <a:blip r:embed="rId9" cstate="email"/>
          <a:srcRect/>
          <a:stretch>
            <a:fillRect/>
          </a:stretch>
        </p:blipFill>
        <p:spPr bwMode="auto">
          <a:xfrm>
            <a:off x="3143240" y="1285860"/>
            <a:ext cx="2857520" cy="2139119"/>
          </a:xfrm>
          <a:prstGeom prst="rect">
            <a:avLst/>
          </a:prstGeom>
          <a:ln>
            <a:noFill/>
          </a:ln>
          <a:effectLst>
            <a:outerShdw blurRad="292100" dist="139700" dir="2700000" algn="tl" rotWithShape="0">
              <a:srgbClr val="333333">
                <a:alpha val="65000"/>
              </a:srgbClr>
            </a:outerShdw>
          </a:effectLst>
        </p:spPr>
      </p:pic>
      <p:pic>
        <p:nvPicPr>
          <p:cNvPr id="16" name="i-main-pic" descr="Картинка 6 из 13">
            <a:hlinkClick r:id="rId10"/>
          </p:cNvPr>
          <p:cNvPicPr>
            <a:picLocks noChangeAspect="1" noChangeArrowheads="1"/>
          </p:cNvPicPr>
          <p:nvPr/>
        </p:nvPicPr>
        <p:blipFill>
          <a:blip r:embed="rId11" cstate="email"/>
          <a:srcRect/>
          <a:stretch>
            <a:fillRect/>
          </a:stretch>
        </p:blipFill>
        <p:spPr bwMode="auto">
          <a:xfrm>
            <a:off x="3286116" y="4286256"/>
            <a:ext cx="2609936" cy="1738325"/>
          </a:xfrm>
          <a:prstGeom prst="rect">
            <a:avLst/>
          </a:prstGeom>
          <a:ln>
            <a:noFill/>
          </a:ln>
          <a:effectLst>
            <a:outerShdw blurRad="292100" dist="139700" dir="2700000" algn="tl" rotWithShape="0">
              <a:srgbClr val="333333">
                <a:alpha val="65000"/>
              </a:srgbClr>
            </a:outerShdw>
          </a:effectLst>
        </p:spPr>
      </p:pic>
      <p:sp>
        <p:nvSpPr>
          <p:cNvPr id="18" name="Прямоугольник 17"/>
          <p:cNvSpPr/>
          <p:nvPr/>
        </p:nvSpPr>
        <p:spPr>
          <a:xfrm>
            <a:off x="6143636" y="6215082"/>
            <a:ext cx="2786082" cy="3571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Дом Ассанова.1910-1915гг </a:t>
            </a:r>
          </a:p>
        </p:txBody>
      </p:sp>
      <p:sp>
        <p:nvSpPr>
          <p:cNvPr id="20" name="Прямоугольник 19"/>
          <p:cNvSpPr/>
          <p:nvPr/>
        </p:nvSpPr>
        <p:spPr>
          <a:xfrm>
            <a:off x="3000364" y="3429000"/>
            <a:ext cx="3214710" cy="78579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Одна из немногих сохранившихся построек в городе, украшенных глухой резьбой. </a:t>
            </a:r>
            <a:endParaRPr lang="ru-RU" sz="1600" dirty="0"/>
          </a:p>
        </p:txBody>
      </p:sp>
      <p:sp>
        <p:nvSpPr>
          <p:cNvPr id="21" name="Прямоугольник с двумя скругленными соседними углами 20">
            <a:hlinkClick r:id="rId12" action="ppaction://hlinksldjump"/>
          </p:cNvPr>
          <p:cNvSpPr/>
          <p:nvPr/>
        </p:nvSpPr>
        <p:spPr>
          <a:xfrm>
            <a:off x="3214678"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22" name="Прямоугольник с двумя скругленными соседними углами 21">
            <a:hlinkClick r:id="rId1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24" name="Управляющая кнопка: возврат 23">
            <a:hlinkClick r:id="rId14" action="ppaction://hlinksldjump" highlightClick="1"/>
          </p:cNvPr>
          <p:cNvSpPr/>
          <p:nvPr/>
        </p:nvSpPr>
        <p:spPr>
          <a:xfrm>
            <a:off x="8786842" y="6429396"/>
            <a:ext cx="357158"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14678" y="428604"/>
            <a:ext cx="2571768"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t>Озеро Лебединое</a:t>
            </a:r>
            <a:endParaRPr lang="ru-RU" b="1" dirty="0"/>
          </a:p>
        </p:txBody>
      </p:sp>
      <p:sp>
        <p:nvSpPr>
          <p:cNvPr id="20" name="Управляющая кнопка: возврат 19">
            <a:hlinkClick r:id="rId3" action="ppaction://hlinksldjump" highlightClick="1"/>
          </p:cNvPr>
          <p:cNvSpPr/>
          <p:nvPr/>
        </p:nvSpPr>
        <p:spPr>
          <a:xfrm>
            <a:off x="8715404" y="6500834"/>
            <a:ext cx="428596" cy="357166"/>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7" name="Прямоугольник с двумя скругленными соседними углами 16">
            <a:hlinkClick r:id="rId4"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21" name="Прямоугольник с двумя скругленными соседними углами 20">
            <a:hlinkClick r:id="rId5"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8" name="Прямоугольник 17"/>
          <p:cNvSpPr/>
          <p:nvPr/>
        </p:nvSpPr>
        <p:spPr>
          <a:xfrm>
            <a:off x="6215074"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4" name="Рисунок 3" descr="http://altai-photo.ru/_sf/0/31929425.jpg"/>
          <p:cNvPicPr/>
          <p:nvPr/>
        </p:nvPicPr>
        <p:blipFill>
          <a:blip r:embed="rId6" cstate="email"/>
          <a:srcRect/>
          <a:stretch>
            <a:fillRect/>
          </a:stretch>
        </p:blipFill>
        <p:spPr bwMode="auto">
          <a:xfrm>
            <a:off x="857224" y="1428736"/>
            <a:ext cx="7429552" cy="4572032"/>
          </a:xfrm>
          <a:prstGeom prst="rect">
            <a:avLst/>
          </a:prstGeom>
          <a:ln>
            <a:noFill/>
          </a:ln>
          <a:effectLst>
            <a:outerShdw blurRad="292100" dist="139700" dir="2700000" algn="tl" rotWithShape="0">
              <a:srgbClr val="333333">
                <a:alpha val="65000"/>
              </a:srgbClr>
            </a:outerShdw>
          </a:effectLst>
        </p:spPr>
      </p:pic>
      <p:pic>
        <p:nvPicPr>
          <p:cNvPr id="5" name="Рисунок 4" descr="http://altai-photo.ru/_sf/0/07120311.jpg"/>
          <p:cNvPicPr/>
          <p:nvPr/>
        </p:nvPicPr>
        <p:blipFill>
          <a:blip r:embed="rId7" cstate="email"/>
          <a:srcRect/>
          <a:stretch>
            <a:fillRect/>
          </a:stretch>
        </p:blipFill>
        <p:spPr bwMode="auto">
          <a:xfrm rot="313877">
            <a:off x="986852" y="1467900"/>
            <a:ext cx="7324911" cy="4327624"/>
          </a:xfrm>
          <a:prstGeom prst="rect">
            <a:avLst/>
          </a:prstGeom>
          <a:noFill/>
          <a:ln w="9525">
            <a:noFill/>
            <a:miter lim="800000"/>
            <a:headEnd/>
            <a:tailEnd/>
          </a:ln>
        </p:spPr>
      </p:pic>
      <p:pic>
        <p:nvPicPr>
          <p:cNvPr id="6" name="Рисунок 5" descr="http://altai-photo.ru/_sf/0/74290303.jpg"/>
          <p:cNvPicPr/>
          <p:nvPr/>
        </p:nvPicPr>
        <p:blipFill>
          <a:blip r:embed="rId8" cstate="email"/>
          <a:srcRect/>
          <a:stretch>
            <a:fillRect/>
          </a:stretch>
        </p:blipFill>
        <p:spPr bwMode="auto">
          <a:xfrm>
            <a:off x="857224" y="1357298"/>
            <a:ext cx="7429552" cy="4643470"/>
          </a:xfrm>
          <a:prstGeom prst="rect">
            <a:avLst/>
          </a:prstGeom>
          <a:noFill/>
          <a:ln w="9525">
            <a:noFill/>
            <a:miter lim="800000"/>
            <a:headEnd/>
            <a:tailEnd/>
          </a:ln>
        </p:spPr>
      </p:pic>
      <p:pic>
        <p:nvPicPr>
          <p:cNvPr id="8" name="Рисунок 7" descr="http://altai-photo.ru/_sf/0/55953876.jpg"/>
          <p:cNvPicPr/>
          <p:nvPr/>
        </p:nvPicPr>
        <p:blipFill>
          <a:blip r:embed="rId9" cstate="email"/>
          <a:srcRect/>
          <a:stretch>
            <a:fillRect/>
          </a:stretch>
        </p:blipFill>
        <p:spPr bwMode="auto">
          <a:xfrm rot="150952">
            <a:off x="913940" y="1233283"/>
            <a:ext cx="7475442" cy="4843226"/>
          </a:xfrm>
          <a:prstGeom prst="rect">
            <a:avLst/>
          </a:prstGeom>
          <a:ln>
            <a:noFill/>
          </a:ln>
          <a:effectLst>
            <a:outerShdw blurRad="292100" dist="139700" dir="2700000" algn="tl" rotWithShape="0">
              <a:srgbClr val="333333">
                <a:alpha val="65000"/>
              </a:srgbClr>
            </a:outerShdw>
          </a:effectLst>
        </p:spPr>
      </p:pic>
      <p:pic>
        <p:nvPicPr>
          <p:cNvPr id="9" name="Рисунок 8" descr="http://altai-photo.ru/_sf/0/94247418.jpg"/>
          <p:cNvPicPr/>
          <p:nvPr/>
        </p:nvPicPr>
        <p:blipFill>
          <a:blip r:embed="rId10" cstate="email"/>
          <a:srcRect/>
          <a:stretch>
            <a:fillRect/>
          </a:stretch>
        </p:blipFill>
        <p:spPr bwMode="auto">
          <a:xfrm rot="280979">
            <a:off x="746108" y="1279310"/>
            <a:ext cx="7589986" cy="4588428"/>
          </a:xfrm>
          <a:prstGeom prst="rect">
            <a:avLst/>
          </a:prstGeom>
          <a:noFill/>
          <a:ln w="9525">
            <a:noFill/>
            <a:miter lim="800000"/>
            <a:headEnd/>
            <a:tailEnd/>
          </a:ln>
        </p:spPr>
      </p:pic>
      <p:pic>
        <p:nvPicPr>
          <p:cNvPr id="12" name="Рисунок 11" descr="http://altai-photo.ru/_sf/0/30998117.jpg"/>
          <p:cNvPicPr/>
          <p:nvPr/>
        </p:nvPicPr>
        <p:blipFill>
          <a:blip r:embed="rId11" cstate="email"/>
          <a:srcRect/>
          <a:stretch>
            <a:fillRect/>
          </a:stretch>
        </p:blipFill>
        <p:spPr bwMode="auto">
          <a:xfrm>
            <a:off x="857224" y="1357298"/>
            <a:ext cx="7429552" cy="4857784"/>
          </a:xfrm>
          <a:prstGeom prst="rect">
            <a:avLst/>
          </a:prstGeom>
          <a:noFill/>
          <a:ln w="9525">
            <a:noFill/>
            <a:miter lim="800000"/>
            <a:headEnd/>
            <a:tailEnd/>
          </a:ln>
        </p:spPr>
      </p:pic>
      <p:pic>
        <p:nvPicPr>
          <p:cNvPr id="13" name="Рисунок 12" descr="http://altai-photo.ru/_sf/0/44211411.jpg"/>
          <p:cNvPicPr/>
          <p:nvPr/>
        </p:nvPicPr>
        <p:blipFill>
          <a:blip r:embed="rId12" cstate="email"/>
          <a:srcRect/>
          <a:stretch>
            <a:fillRect/>
          </a:stretch>
        </p:blipFill>
        <p:spPr bwMode="auto">
          <a:xfrm rot="21189544">
            <a:off x="694079" y="1365401"/>
            <a:ext cx="7619638" cy="4794932"/>
          </a:xfrm>
          <a:prstGeom prst="rect">
            <a:avLst/>
          </a:prstGeom>
          <a:noFill/>
          <a:ln w="9525">
            <a:noFill/>
            <a:miter lim="800000"/>
            <a:headEnd/>
            <a:tailEnd/>
          </a:ln>
        </p:spPr>
      </p:pic>
      <p:pic>
        <p:nvPicPr>
          <p:cNvPr id="1026" name="Picture 2" descr="D:\алт край\954583__.jpg"/>
          <p:cNvPicPr>
            <a:picLocks noChangeAspect="1" noChangeArrowheads="1"/>
          </p:cNvPicPr>
          <p:nvPr/>
        </p:nvPicPr>
        <p:blipFill>
          <a:blip r:embed="rId13" cstate="email"/>
          <a:srcRect/>
          <a:stretch>
            <a:fillRect/>
          </a:stretch>
        </p:blipFill>
        <p:spPr bwMode="auto">
          <a:xfrm>
            <a:off x="857224" y="1214422"/>
            <a:ext cx="7500990" cy="4786346"/>
          </a:xfrm>
          <a:prstGeom prst="rect">
            <a:avLst/>
          </a:prstGeom>
          <a:noFill/>
        </p:spPr>
      </p:pic>
      <p:sp>
        <p:nvSpPr>
          <p:cNvPr id="19" name="Прямоугольник 18"/>
          <p:cNvSpPr/>
          <p:nvPr/>
        </p:nvSpPr>
        <p:spPr>
          <a:xfrm>
            <a:off x="642910" y="4286256"/>
            <a:ext cx="7786742" cy="185738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ea typeface="Calibri" pitchFamily="34" charset="0"/>
                <a:cs typeface="Arial" pitchFamily="34" charset="0"/>
              </a:rPr>
              <a:t>Озеро Светлое (Лебединое) находится в Советском районе Алтайского края, рядом с селом Урожайное. Озеро является памятником природы, оно уникальное в своем роде. Здесь учрежден государственный природный комплекс заказник «Лебединый» с целью сохранения единственной на Алтае зимовки лебедей-кликунов. </a:t>
            </a:r>
            <a:endParaRPr lang="ru-RU" sz="2000" dirty="0">
              <a:latin typeface="Arial" pitchFamily="34" charset="0"/>
              <a:cs typeface="Arial"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childTnLst>
              </p:cTn>
              <p:nextCondLst>
                <p:cond evt="onClick" delay="0">
                  <p:tgtEl>
                    <p:spTgt spid="18"/>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3286116" y="500042"/>
            <a:ext cx="257176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t>Истоки Оби</a:t>
            </a:r>
            <a:endParaRPr lang="ru-RU" b="1" dirty="0"/>
          </a:p>
        </p:txBody>
      </p:sp>
      <p:pic>
        <p:nvPicPr>
          <p:cNvPr id="17" name="Рисунок 16" descr="http://altai-photo.ru/_sf/0/s30115391.jpg">
            <a:hlinkClick r:id="rId3" tgtFrame="_blank" tooltip="&quot;Нажмите, для просмотра в полном размере...&quot;"/>
          </p:cNvPr>
          <p:cNvPicPr/>
          <p:nvPr/>
        </p:nvPicPr>
        <p:blipFill>
          <a:blip r:embed="rId4" cstate="email"/>
          <a:srcRect/>
          <a:stretch>
            <a:fillRect/>
          </a:stretch>
        </p:blipFill>
        <p:spPr bwMode="auto">
          <a:xfrm>
            <a:off x="1000100" y="1357298"/>
            <a:ext cx="3429024" cy="2190752"/>
          </a:xfrm>
          <a:prstGeom prst="rect">
            <a:avLst/>
          </a:prstGeom>
          <a:ln>
            <a:noFill/>
          </a:ln>
          <a:effectLst>
            <a:outerShdw blurRad="292100" dist="139700" dir="2700000" algn="tl" rotWithShape="0">
              <a:srgbClr val="333333">
                <a:alpha val="65000"/>
              </a:srgbClr>
            </a:outerShdw>
          </a:effectLst>
        </p:spPr>
      </p:pic>
      <p:pic>
        <p:nvPicPr>
          <p:cNvPr id="18" name="Рисунок 17" descr="http://altai-photo.ru/_sf/0/s47339290.jpg">
            <a:hlinkClick r:id="rId5" tgtFrame="_blank" tooltip="&quot;Нажмите, для просмотра в полном размере...&quot;"/>
          </p:cNvPr>
          <p:cNvPicPr/>
          <p:nvPr/>
        </p:nvPicPr>
        <p:blipFill>
          <a:blip r:embed="rId6" cstate="email"/>
          <a:srcRect/>
          <a:stretch>
            <a:fillRect/>
          </a:stretch>
        </p:blipFill>
        <p:spPr bwMode="auto">
          <a:xfrm>
            <a:off x="5000628" y="1357298"/>
            <a:ext cx="2857520" cy="4286280"/>
          </a:xfrm>
          <a:prstGeom prst="rect">
            <a:avLst/>
          </a:prstGeom>
          <a:ln>
            <a:noFill/>
          </a:ln>
          <a:effectLst>
            <a:outerShdw blurRad="292100" dist="139700" dir="2700000" algn="tl" rotWithShape="0">
              <a:srgbClr val="333333">
                <a:alpha val="65000"/>
              </a:srgbClr>
            </a:outerShdw>
          </a:effectLst>
        </p:spPr>
      </p:pic>
      <p:pic>
        <p:nvPicPr>
          <p:cNvPr id="19" name="Рисунок 18" descr="http://altai-photo.ru/_sf/0/s10313147.jpg">
            <a:hlinkClick r:id="rId7" tgtFrame="_blank" tooltip="&quot;Нажмите, для просмотра в полном размере...&quot;"/>
          </p:cNvPr>
          <p:cNvPicPr/>
          <p:nvPr/>
        </p:nvPicPr>
        <p:blipFill>
          <a:blip r:embed="rId8" cstate="email"/>
          <a:srcRect/>
          <a:stretch>
            <a:fillRect/>
          </a:stretch>
        </p:blipFill>
        <p:spPr bwMode="auto">
          <a:xfrm>
            <a:off x="1000100" y="3643314"/>
            <a:ext cx="3500462" cy="2081215"/>
          </a:xfrm>
          <a:prstGeom prst="rect">
            <a:avLst/>
          </a:prstGeom>
          <a:ln>
            <a:noFill/>
          </a:ln>
          <a:effectLst>
            <a:outerShdw blurRad="292100" dist="139700" dir="2700000" algn="tl" rotWithShape="0">
              <a:srgbClr val="333333">
                <a:alpha val="65000"/>
              </a:srgbClr>
            </a:outerShdw>
          </a:effectLst>
        </p:spPr>
      </p:pic>
      <p:sp>
        <p:nvSpPr>
          <p:cNvPr id="13" name="Прямоугольник с двумя скругленными соседними углами 12">
            <a:hlinkClick r:id="rId9"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21" name="Прямоугольник с двумя скругленными соседними углами 20">
            <a:hlinkClick r:id="rId10"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4" name="Прямоугольник 13"/>
          <p:cNvSpPr/>
          <p:nvPr/>
        </p:nvSpPr>
        <p:spPr>
          <a:xfrm>
            <a:off x="6072198"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5" name="Прямоугольник 14"/>
          <p:cNvSpPr/>
          <p:nvPr/>
        </p:nvSpPr>
        <p:spPr>
          <a:xfrm>
            <a:off x="357158" y="1071546"/>
            <a:ext cx="8429684" cy="500066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solidFill>
                  <a:schemeClr val="tx1"/>
                </a:solidFill>
                <a:latin typeface="Arial" pitchFamily="34" charset="0"/>
                <a:cs typeface="Arial" pitchFamily="34" charset="0"/>
              </a:rPr>
              <a:t>В июле 2010 года экспедиция под руководством академика РАЕН Поливанова В.П. отправилась на поиски истока реки Обь. После исследования верховьев р. </a:t>
            </a:r>
            <a:r>
              <a:rPr lang="ru-RU" sz="2000" dirty="0" err="1" smtClean="0">
                <a:solidFill>
                  <a:schemeClr val="tx1"/>
                </a:solidFill>
                <a:latin typeface="Arial" pitchFamily="34" charset="0"/>
                <a:cs typeface="Arial" pitchFamily="34" charset="0"/>
              </a:rPr>
              <a:t>Аргамджи</a:t>
            </a:r>
            <a:r>
              <a:rPr lang="ru-RU" sz="2000" dirty="0" smtClean="0">
                <a:solidFill>
                  <a:schemeClr val="tx1"/>
                </a:solidFill>
                <a:latin typeface="Arial" pitchFamily="34" charset="0"/>
                <a:cs typeface="Arial" pitchFamily="34" charset="0"/>
              </a:rPr>
              <a:t> и р. </a:t>
            </a:r>
            <a:r>
              <a:rPr lang="ru-RU" sz="2000" dirty="0" err="1" smtClean="0">
                <a:solidFill>
                  <a:schemeClr val="tx1"/>
                </a:solidFill>
                <a:latin typeface="Arial" pitchFamily="34" charset="0"/>
                <a:cs typeface="Arial" pitchFamily="34" charset="0"/>
              </a:rPr>
              <a:t>Колгуты</a:t>
            </a:r>
            <a:r>
              <a:rPr lang="ru-RU" sz="2000" dirty="0" smtClean="0">
                <a:solidFill>
                  <a:schemeClr val="tx1"/>
                </a:solidFill>
                <a:latin typeface="Arial" pitchFamily="34" charset="0"/>
                <a:cs typeface="Arial" pitchFamily="34" charset="0"/>
              </a:rPr>
              <a:t> участники экспедиции установили: русло в верховьях  </a:t>
            </a:r>
            <a:r>
              <a:rPr lang="ru-RU" sz="2000" dirty="0" err="1" smtClean="0">
                <a:solidFill>
                  <a:schemeClr val="tx1"/>
                </a:solidFill>
                <a:latin typeface="Arial" pitchFamily="34" charset="0"/>
                <a:cs typeface="Arial" pitchFamily="34" charset="0"/>
              </a:rPr>
              <a:t>Колгуты</a:t>
            </a:r>
            <a:r>
              <a:rPr lang="ru-RU" sz="2000" dirty="0" smtClean="0">
                <a:solidFill>
                  <a:schemeClr val="tx1"/>
                </a:solidFill>
                <a:latin typeface="Arial" pitchFamily="34" charset="0"/>
                <a:cs typeface="Arial" pitchFamily="34" charset="0"/>
              </a:rPr>
              <a:t> начинается на высоте 3360 метров, а русло </a:t>
            </a:r>
            <a:r>
              <a:rPr lang="ru-RU" sz="2000" dirty="0" err="1" smtClean="0">
                <a:solidFill>
                  <a:schemeClr val="tx1"/>
                </a:solidFill>
                <a:latin typeface="Arial" pitchFamily="34" charset="0"/>
                <a:cs typeface="Arial" pitchFamily="34" charset="0"/>
              </a:rPr>
              <a:t>Аргамджи</a:t>
            </a:r>
            <a:r>
              <a:rPr lang="ru-RU" sz="2000" dirty="0" smtClean="0">
                <a:solidFill>
                  <a:schemeClr val="tx1"/>
                </a:solidFill>
                <a:latin typeface="Arial" pitchFamily="34" charset="0"/>
                <a:cs typeface="Arial" pitchFamily="34" charset="0"/>
              </a:rPr>
              <a:t> после </a:t>
            </a:r>
            <a:r>
              <a:rPr lang="ru-RU" sz="2000" dirty="0" err="1" smtClean="0">
                <a:solidFill>
                  <a:schemeClr val="tx1"/>
                </a:solidFill>
                <a:latin typeface="Arial" pitchFamily="34" charset="0"/>
                <a:cs typeface="Arial" pitchFamily="34" charset="0"/>
              </a:rPr>
              <a:t>Барсова</a:t>
            </a:r>
            <a:r>
              <a:rPr lang="ru-RU" sz="2000" dirty="0" smtClean="0">
                <a:solidFill>
                  <a:schemeClr val="tx1"/>
                </a:solidFill>
                <a:latin typeface="Arial" pitchFamily="34" charset="0"/>
                <a:cs typeface="Arial" pitchFamily="34" charset="0"/>
              </a:rPr>
              <a:t> ущелья поднимается на </a:t>
            </a:r>
            <a:r>
              <a:rPr lang="ru-RU" sz="2000" dirty="0" err="1" smtClean="0">
                <a:solidFill>
                  <a:schemeClr val="tx1"/>
                </a:solidFill>
                <a:latin typeface="Arial" pitchFamily="34" charset="0"/>
                <a:cs typeface="Arial" pitchFamily="34" charset="0"/>
              </a:rPr>
              <a:t>приледниковое</a:t>
            </a:r>
            <a:r>
              <a:rPr lang="ru-RU" sz="2000" dirty="0" smtClean="0">
                <a:solidFill>
                  <a:schemeClr val="tx1"/>
                </a:solidFill>
                <a:latin typeface="Arial" pitchFamily="34" charset="0"/>
                <a:cs typeface="Arial" pitchFamily="34" charset="0"/>
              </a:rPr>
              <a:t> плато. Река </a:t>
            </a:r>
            <a:r>
              <a:rPr lang="ru-RU" sz="2000" dirty="0" err="1" smtClean="0">
                <a:solidFill>
                  <a:schemeClr val="tx1"/>
                </a:solidFill>
                <a:latin typeface="Arial" pitchFamily="34" charset="0"/>
                <a:cs typeface="Arial" pitchFamily="34" charset="0"/>
              </a:rPr>
              <a:t>Аргамджи</a:t>
            </a:r>
            <a:r>
              <a:rPr lang="ru-RU" sz="2000" dirty="0" smtClean="0">
                <a:solidFill>
                  <a:schemeClr val="tx1"/>
                </a:solidFill>
                <a:latin typeface="Arial" pitchFamily="34" charset="0"/>
                <a:cs typeface="Arial" pitchFamily="34" charset="0"/>
              </a:rPr>
              <a:t> берет свое начало с ледника на высоте 3530 метров - это и есть исток реки Оби! Экспедиция дала стране еще более великую на целых 580 км реку Обь, которая начинается не после слияния Бии и Катуни на высоте 175 м, а на 3355 м выше, в горах Бога. </a:t>
            </a:r>
            <a:br>
              <a:rPr lang="ru-RU" sz="2000" dirty="0" smtClean="0">
                <a:solidFill>
                  <a:schemeClr val="tx1"/>
                </a:solidFill>
                <a:latin typeface="Arial" pitchFamily="34" charset="0"/>
                <a:cs typeface="Arial" pitchFamily="34" charset="0"/>
              </a:rPr>
            </a:br>
            <a:r>
              <a:rPr lang="ru-RU" sz="2000" dirty="0" smtClean="0">
                <a:solidFill>
                  <a:schemeClr val="tx1"/>
                </a:solidFill>
                <a:latin typeface="Arial" pitchFamily="34" charset="0"/>
                <a:cs typeface="Arial" pitchFamily="34" charset="0"/>
              </a:rPr>
              <a:t/>
            </a:r>
            <a:br>
              <a:rPr lang="ru-RU" sz="2000" dirty="0" smtClean="0">
                <a:solidFill>
                  <a:schemeClr val="tx1"/>
                </a:solidFill>
                <a:latin typeface="Arial" pitchFamily="34" charset="0"/>
                <a:cs typeface="Arial" pitchFamily="34" charset="0"/>
              </a:rPr>
            </a:br>
            <a:r>
              <a:rPr lang="ru-RU" sz="2000" dirty="0" smtClean="0">
                <a:solidFill>
                  <a:schemeClr val="tx1"/>
                </a:solidFill>
                <a:latin typeface="Arial" pitchFamily="34" charset="0"/>
                <a:cs typeface="Arial" pitchFamily="34" charset="0"/>
              </a:rPr>
              <a:t>Обь заняла достойное место в системе Великих рек России. Она течет в Мировой океан по следующим рекам: </a:t>
            </a:r>
            <a:r>
              <a:rPr lang="ru-RU" sz="2000" dirty="0" err="1" smtClean="0">
                <a:solidFill>
                  <a:schemeClr val="tx1"/>
                </a:solidFill>
                <a:latin typeface="Arial" pitchFamily="34" charset="0"/>
                <a:cs typeface="Arial" pitchFamily="34" charset="0"/>
              </a:rPr>
              <a:t>Аргамджи</a:t>
            </a:r>
            <a:r>
              <a:rPr lang="ru-RU" sz="2000" dirty="0" smtClean="0">
                <a:solidFill>
                  <a:schemeClr val="tx1"/>
                </a:solidFill>
                <a:latin typeface="Arial" pitchFamily="34" charset="0"/>
                <a:cs typeface="Arial" pitchFamily="34" charset="0"/>
              </a:rPr>
              <a:t> (лев. пр. </a:t>
            </a:r>
            <a:r>
              <a:rPr lang="ru-RU" sz="2000" dirty="0" err="1" smtClean="0">
                <a:solidFill>
                  <a:schemeClr val="tx1"/>
                </a:solidFill>
                <a:latin typeface="Arial" pitchFamily="34" charset="0"/>
                <a:cs typeface="Arial" pitchFamily="34" charset="0"/>
              </a:rPr>
              <a:t>Колгуты</a:t>
            </a:r>
            <a:r>
              <a:rPr lang="ru-RU" sz="2000" dirty="0" smtClean="0">
                <a:solidFill>
                  <a:schemeClr val="tx1"/>
                </a:solidFill>
                <a:latin typeface="Arial" pitchFamily="34" charset="0"/>
                <a:cs typeface="Arial" pitchFamily="34" charset="0"/>
              </a:rPr>
              <a:t>) – </a:t>
            </a:r>
            <a:r>
              <a:rPr lang="ru-RU" sz="2000" dirty="0" err="1" smtClean="0">
                <a:solidFill>
                  <a:schemeClr val="tx1"/>
                </a:solidFill>
                <a:latin typeface="Arial" pitchFamily="34" charset="0"/>
                <a:cs typeface="Arial" pitchFamily="34" charset="0"/>
              </a:rPr>
              <a:t>Колгуты</a:t>
            </a:r>
            <a:r>
              <a:rPr lang="ru-RU" sz="2000" dirty="0" smtClean="0">
                <a:solidFill>
                  <a:schemeClr val="tx1"/>
                </a:solidFill>
                <a:latin typeface="Arial" pitchFamily="34" charset="0"/>
                <a:cs typeface="Arial" pitchFamily="34" charset="0"/>
              </a:rPr>
              <a:t> (пр.пр. </a:t>
            </a:r>
            <a:r>
              <a:rPr lang="ru-RU" sz="2000" dirty="0" err="1" smtClean="0">
                <a:solidFill>
                  <a:schemeClr val="tx1"/>
                </a:solidFill>
                <a:latin typeface="Arial" pitchFamily="34" charset="0"/>
                <a:cs typeface="Arial" pitchFamily="34" charset="0"/>
              </a:rPr>
              <a:t>Ак-Алаха</a:t>
            </a:r>
            <a:r>
              <a:rPr lang="ru-RU" sz="2000" dirty="0" smtClean="0">
                <a:solidFill>
                  <a:schemeClr val="tx1"/>
                </a:solidFill>
                <a:latin typeface="Arial" pitchFamily="34" charset="0"/>
                <a:cs typeface="Arial" pitchFamily="34" charset="0"/>
              </a:rPr>
              <a:t>) – </a:t>
            </a:r>
            <a:r>
              <a:rPr lang="ru-RU" sz="2000" dirty="0" err="1" smtClean="0">
                <a:solidFill>
                  <a:schemeClr val="tx1"/>
                </a:solidFill>
                <a:latin typeface="Arial" pitchFamily="34" charset="0"/>
                <a:cs typeface="Arial" pitchFamily="34" charset="0"/>
              </a:rPr>
              <a:t>Ак-Алаха</a:t>
            </a:r>
            <a:r>
              <a:rPr lang="ru-RU" sz="2000" dirty="0" smtClean="0">
                <a:solidFill>
                  <a:schemeClr val="tx1"/>
                </a:solidFill>
                <a:latin typeface="Arial" pitchFamily="34" charset="0"/>
                <a:cs typeface="Arial" pitchFamily="34" charset="0"/>
              </a:rPr>
              <a:t> (лев. пр. </a:t>
            </a:r>
            <a:r>
              <a:rPr lang="ru-RU" sz="2000" dirty="0" err="1" smtClean="0">
                <a:solidFill>
                  <a:schemeClr val="tx1"/>
                </a:solidFill>
                <a:latin typeface="Arial" pitchFamily="34" charset="0"/>
                <a:cs typeface="Arial" pitchFamily="34" charset="0"/>
              </a:rPr>
              <a:t>Аргута</a:t>
            </a:r>
            <a:r>
              <a:rPr lang="ru-RU" sz="2000" dirty="0" smtClean="0">
                <a:solidFill>
                  <a:schemeClr val="tx1"/>
                </a:solidFill>
                <a:latin typeface="Arial" pitchFamily="34" charset="0"/>
                <a:cs typeface="Arial" pitchFamily="34" charset="0"/>
              </a:rPr>
              <a:t>) – </a:t>
            </a:r>
            <a:r>
              <a:rPr lang="ru-RU" sz="2000" dirty="0" err="1" smtClean="0">
                <a:solidFill>
                  <a:schemeClr val="tx1"/>
                </a:solidFill>
                <a:latin typeface="Arial" pitchFamily="34" charset="0"/>
                <a:cs typeface="Arial" pitchFamily="34" charset="0"/>
              </a:rPr>
              <a:t>Аргут</a:t>
            </a:r>
            <a:r>
              <a:rPr lang="ru-RU" sz="2000" dirty="0" smtClean="0">
                <a:solidFill>
                  <a:schemeClr val="tx1"/>
                </a:solidFill>
                <a:latin typeface="Arial" pitchFamily="34" charset="0"/>
                <a:cs typeface="Arial" pitchFamily="34" charset="0"/>
              </a:rPr>
              <a:t> (пр. пр. Катуни) – Катунь (до слияния с Бией) и далее под названием Обь.</a:t>
            </a:r>
            <a:endParaRPr lang="ru-RU" sz="2000" dirty="0">
              <a:latin typeface="Arial" pitchFamily="34" charset="0"/>
              <a:cs typeface="Arial" pitchFamily="34" charset="0"/>
            </a:endParaRPr>
          </a:p>
        </p:txBody>
      </p:sp>
      <p:sp>
        <p:nvSpPr>
          <p:cNvPr id="23" name="Управляющая кнопка: возврат 22">
            <a:hlinkClick r:id="rId11" action="ppaction://hlinksldjump" highlightClick="1"/>
          </p:cNvPr>
          <p:cNvSpPr/>
          <p:nvPr/>
        </p:nvSpPr>
        <p:spPr>
          <a:xfrm>
            <a:off x="8715404" y="6500834"/>
            <a:ext cx="428596" cy="357166"/>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nextCondLst>
                <p:cond evt="onClick" delay="0">
                  <p:tgtEl>
                    <p:spTgt spid="14"/>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488" y="428604"/>
            <a:ext cx="3357586"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lvl="0" algn="ctr" eaLnBrk="0" fontAlgn="base" hangingPunct="0">
              <a:spcBef>
                <a:spcPct val="0"/>
              </a:spcBef>
              <a:spcAft>
                <a:spcPct val="0"/>
              </a:spcAft>
            </a:pPr>
            <a:r>
              <a:rPr lang="ru-RU" b="1" dirty="0" smtClean="0"/>
              <a:t>Туристский комплекс "Уикенд парк" </a:t>
            </a:r>
            <a:endParaRPr lang="ru-RU" b="1" dirty="0" smtClean="0">
              <a:solidFill>
                <a:schemeClr val="tx1"/>
              </a:solidFill>
              <a:latin typeface="Arial" pitchFamily="34" charset="0"/>
            </a:endParaRPr>
          </a:p>
        </p:txBody>
      </p:sp>
      <p:pic>
        <p:nvPicPr>
          <p:cNvPr id="5" name="i-main-pic" descr="Картинка 1 из 12">
            <a:hlinkClick r:id="rId3" tgtFrame="_blank"/>
          </p:cNvPr>
          <p:cNvPicPr/>
          <p:nvPr/>
        </p:nvPicPr>
        <p:blipFill>
          <a:blip r:embed="rId4" cstate="email"/>
          <a:srcRect/>
          <a:stretch>
            <a:fillRect/>
          </a:stretch>
        </p:blipFill>
        <p:spPr bwMode="auto">
          <a:xfrm>
            <a:off x="4500562" y="1357298"/>
            <a:ext cx="3857652" cy="2643206"/>
          </a:xfrm>
          <a:prstGeom prst="rect">
            <a:avLst/>
          </a:prstGeom>
          <a:ln>
            <a:noFill/>
          </a:ln>
          <a:effectLst>
            <a:outerShdw blurRad="292100" dist="139700" dir="2700000" algn="tl" rotWithShape="0">
              <a:srgbClr val="333333">
                <a:alpha val="65000"/>
              </a:srgbClr>
            </a:outerShdw>
          </a:effectLst>
        </p:spPr>
      </p:pic>
      <p:pic>
        <p:nvPicPr>
          <p:cNvPr id="7" name="i-main-pic" descr="Картинка 2 из 12">
            <a:hlinkClick r:id="rId5" tgtFrame="_blank"/>
          </p:cNvPr>
          <p:cNvPicPr/>
          <p:nvPr/>
        </p:nvPicPr>
        <p:blipFill>
          <a:blip r:embed="rId6" cstate="email"/>
          <a:srcRect/>
          <a:stretch>
            <a:fillRect/>
          </a:stretch>
        </p:blipFill>
        <p:spPr bwMode="auto">
          <a:xfrm>
            <a:off x="2643174" y="4000504"/>
            <a:ext cx="3714776" cy="2357454"/>
          </a:xfrm>
          <a:prstGeom prst="rect">
            <a:avLst/>
          </a:prstGeom>
          <a:ln>
            <a:noFill/>
          </a:ln>
          <a:effectLst>
            <a:outerShdw blurRad="292100" dist="139700" dir="2700000" algn="tl" rotWithShape="0">
              <a:srgbClr val="333333">
                <a:alpha val="65000"/>
              </a:srgbClr>
            </a:outerShdw>
          </a:effectLst>
        </p:spPr>
      </p:pic>
      <p:pic>
        <p:nvPicPr>
          <p:cNvPr id="9" name="i-main-pic" descr="Картинка 11 из 12">
            <a:hlinkClick r:id="rId7" tgtFrame="_blank"/>
          </p:cNvPr>
          <p:cNvPicPr/>
          <p:nvPr/>
        </p:nvPicPr>
        <p:blipFill>
          <a:blip r:embed="rId8" cstate="email"/>
          <a:srcRect/>
          <a:stretch>
            <a:fillRect/>
          </a:stretch>
        </p:blipFill>
        <p:spPr bwMode="auto">
          <a:xfrm>
            <a:off x="714348" y="1357298"/>
            <a:ext cx="3714776" cy="2652719"/>
          </a:xfrm>
          <a:prstGeom prst="rect">
            <a:avLst/>
          </a:prstGeom>
          <a:noFill/>
          <a:ln w="9525">
            <a:noFill/>
            <a:miter lim="800000"/>
            <a:headEnd/>
            <a:tailEnd/>
          </a:ln>
        </p:spPr>
      </p:pic>
      <p:sp>
        <p:nvSpPr>
          <p:cNvPr id="17" name="Управляющая кнопка: возврат 16">
            <a:hlinkClick r:id="rId9" action="ppaction://hlinksldjump" highlightClick="1"/>
          </p:cNvPr>
          <p:cNvSpPr/>
          <p:nvPr/>
        </p:nvSpPr>
        <p:spPr>
          <a:xfrm>
            <a:off x="8715404" y="6500834"/>
            <a:ext cx="428596" cy="357166"/>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2" name="Прямоугольник с двумя скругленными соседними углами 11">
            <a:hlinkClick r:id="rId10"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14" name="Прямоугольник с двумя скругленными соседними углами 13">
            <a:hlinkClick r:id="rId11"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5" name="Прямоугольник 14"/>
          <p:cNvSpPr/>
          <p:nvPr/>
        </p:nvSpPr>
        <p:spPr>
          <a:xfrm>
            <a:off x="628651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6" name="Прямоугольник 15"/>
          <p:cNvSpPr/>
          <p:nvPr/>
        </p:nvSpPr>
        <p:spPr>
          <a:xfrm>
            <a:off x="285720" y="3357562"/>
            <a:ext cx="8501122" cy="278608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a:defRPr/>
            </a:pPr>
            <a:r>
              <a:rPr lang="ru-RU" sz="2000" dirty="0" smtClean="0">
                <a:solidFill>
                  <a:srgbClr val="000000"/>
                </a:solidFill>
                <a:latin typeface="Arial" pitchFamily="34" charset="0"/>
                <a:ea typeface="Calibri" pitchFamily="34" charset="0"/>
                <a:cs typeface="Arial" pitchFamily="34" charset="0"/>
              </a:rPr>
              <a:t>Туристско-этнографический  комплекс "Уикенд парк" расположен в удивительно красивом месте в пригороде города Бийска, рядом с селом Лесное. Уникальность </a:t>
            </a:r>
            <a:r>
              <a:rPr lang="ru-RU" sz="2000" dirty="0" err="1" smtClean="0">
                <a:solidFill>
                  <a:srgbClr val="000000"/>
                </a:solidFill>
                <a:latin typeface="Arial" pitchFamily="34" charset="0"/>
                <a:ea typeface="Calibri" pitchFamily="34" charset="0"/>
                <a:cs typeface="Arial" pitchFamily="34" charset="0"/>
              </a:rPr>
              <a:t>туркомплекса</a:t>
            </a:r>
            <a:r>
              <a:rPr lang="ru-RU" sz="2000" dirty="0" smtClean="0">
                <a:solidFill>
                  <a:srgbClr val="000000"/>
                </a:solidFill>
                <a:latin typeface="Arial" pitchFamily="34" charset="0"/>
                <a:ea typeface="Calibri" pitchFamily="34" charset="0"/>
                <a:cs typeface="Arial" pitchFamily="34" charset="0"/>
              </a:rPr>
              <a:t> обусловлена тем, что на его территории зонами расположены березовая роща, сосновый лес и лесное озеро, а вблизи течет река Катунь.. </a:t>
            </a:r>
          </a:p>
          <a:p>
            <a:pPr algn="ctr">
              <a:defRPr/>
            </a:pPr>
            <a:r>
              <a:rPr lang="ru-RU" sz="2000" dirty="0" smtClean="0">
                <a:solidFill>
                  <a:schemeClr val="tx1"/>
                </a:solidFill>
                <a:latin typeface="Arial" pitchFamily="34" charset="0"/>
                <a:cs typeface="Arial" pitchFamily="34" charset="0"/>
              </a:rPr>
              <a:t>Это комплекс исторических объектов, единственный в своем роде в Алтайском крае, рассказывает </a:t>
            </a:r>
            <a:r>
              <a:rPr lang="ru-RU" sz="2000" dirty="0" err="1" smtClean="0">
                <a:solidFill>
                  <a:schemeClr val="tx1"/>
                </a:solidFill>
                <a:latin typeface="Arial" pitchFamily="34" charset="0"/>
                <a:cs typeface="Arial" pitchFamily="34" charset="0"/>
              </a:rPr>
              <a:t>поситителям</a:t>
            </a:r>
            <a:r>
              <a:rPr lang="ru-RU" sz="2000" dirty="0" smtClean="0">
                <a:solidFill>
                  <a:schemeClr val="tx1"/>
                </a:solidFill>
                <a:latin typeface="Arial" pitchFamily="34" charset="0"/>
                <a:cs typeface="Arial" pitchFamily="34" charset="0"/>
              </a:rPr>
              <a:t> об укладе жизни людей, живших много лет назад.</a:t>
            </a:r>
          </a:p>
        </p:txBody>
      </p:sp>
      <p:pic>
        <p:nvPicPr>
          <p:cNvPr id="13" name="Picture 4" descr="D:\ВСЕ КАРТИНКИ+\506.gif">
            <a:hlinkClick r:id="rId12" action="ppaction://hlinksldjump"/>
          </p:cNvPr>
          <p:cNvPicPr>
            <a:picLocks noChangeAspect="1" noChangeArrowheads="1"/>
          </p:cNvPicPr>
          <p:nvPr/>
        </p:nvPicPr>
        <p:blipFill>
          <a:blip r:embed="rId13" cstate="email"/>
          <a:srcRect/>
          <a:stretch>
            <a:fillRect/>
          </a:stretch>
        </p:blipFill>
        <p:spPr bwMode="auto">
          <a:xfrm>
            <a:off x="8215338" y="6000768"/>
            <a:ext cx="623545" cy="604839"/>
          </a:xfrm>
          <a:prstGeom prst="rect">
            <a:avLst/>
          </a:prstGeom>
          <a:noFill/>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nextCondLst>
                <p:cond evt="onClick" delay="0">
                  <p:tgtEl>
                    <p:spTgt spid="15"/>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mg-fotki.yandex.ru/get/5810/20512884.11/0_5d097_478db6eb_L"/>
          <p:cNvPicPr>
            <a:picLocks noChangeAspect="1" noChangeArrowheads="1"/>
          </p:cNvPicPr>
          <p:nvPr/>
        </p:nvPicPr>
        <p:blipFill>
          <a:blip r:embed="rId3" cstate="email"/>
          <a:srcRect/>
          <a:stretch>
            <a:fillRect/>
          </a:stretch>
        </p:blipFill>
        <p:spPr bwMode="auto">
          <a:xfrm>
            <a:off x="428596" y="428604"/>
            <a:ext cx="8251196" cy="5929354"/>
          </a:xfrm>
          <a:prstGeom prst="rect">
            <a:avLst/>
          </a:prstGeom>
          <a:noFill/>
        </p:spPr>
      </p:pic>
      <p:sp>
        <p:nvSpPr>
          <p:cNvPr id="23" name="Управляющая кнопка: возврат 22">
            <a:hlinkClick r:id="rId4" action="ppaction://hlinksldjump" highlightClick="1"/>
          </p:cNvPr>
          <p:cNvSpPr/>
          <p:nvPr/>
        </p:nvSpPr>
        <p:spPr>
          <a:xfrm>
            <a:off x="8786842" y="6429396"/>
            <a:ext cx="357158"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20" name="Прямоугольник с двумя скругленными соседними углами 19">
            <a:hlinkClick r:id="rId5" action="ppaction://hlinksldjump"/>
          </p:cNvPr>
          <p:cNvSpPr/>
          <p:nvPr/>
        </p:nvSpPr>
        <p:spPr>
          <a:xfrm>
            <a:off x="3571868"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24" name="Прямоугольник с двумя скругленными соседними углами 23">
            <a:hlinkClick r:id="rId6"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12" name="Picture 2" descr="http://img-fotki.yandex.ru/get/4411/20512884.11/0_5d09a_ea776aca_L"/>
          <p:cNvPicPr>
            <a:picLocks noChangeAspect="1" noChangeArrowheads="1"/>
          </p:cNvPicPr>
          <p:nvPr/>
        </p:nvPicPr>
        <p:blipFill>
          <a:blip r:embed="rId7" cstate="email"/>
          <a:srcRect/>
          <a:stretch>
            <a:fillRect/>
          </a:stretch>
        </p:blipFill>
        <p:spPr bwMode="auto">
          <a:xfrm>
            <a:off x="428596" y="428604"/>
            <a:ext cx="8210681" cy="5857916"/>
          </a:xfrm>
          <a:prstGeom prst="rect">
            <a:avLst/>
          </a:prstGeom>
          <a:noFill/>
        </p:spPr>
      </p:pic>
      <p:pic>
        <p:nvPicPr>
          <p:cNvPr id="13" name="i-main-pic" descr="Картинка 5 из 12">
            <a:hlinkClick r:id="rId8"/>
          </p:cNvPr>
          <p:cNvPicPr>
            <a:picLocks noChangeAspect="1" noChangeArrowheads="1"/>
          </p:cNvPicPr>
          <p:nvPr/>
        </p:nvPicPr>
        <p:blipFill>
          <a:blip r:embed="rId9" cstate="email"/>
          <a:srcRect/>
          <a:stretch>
            <a:fillRect/>
          </a:stretch>
        </p:blipFill>
        <p:spPr bwMode="auto">
          <a:xfrm>
            <a:off x="428596" y="428604"/>
            <a:ext cx="8251144" cy="5929354"/>
          </a:xfrm>
          <a:prstGeom prst="rect">
            <a:avLst/>
          </a:prstGeom>
          <a:ln>
            <a:noFill/>
          </a:ln>
          <a:effectLst>
            <a:outerShdw blurRad="292100" dist="139700" dir="2700000" algn="tl" rotWithShape="0">
              <a:srgbClr val="333333">
                <a:alpha val="65000"/>
              </a:srgbClr>
            </a:outerShdw>
          </a:effectLst>
        </p:spPr>
      </p:pic>
      <p:grpSp>
        <p:nvGrpSpPr>
          <p:cNvPr id="2" name="Группа 15"/>
          <p:cNvGrpSpPr/>
          <p:nvPr/>
        </p:nvGrpSpPr>
        <p:grpSpPr>
          <a:xfrm>
            <a:off x="428596" y="428604"/>
            <a:ext cx="8286808" cy="6000792"/>
            <a:chOff x="500034" y="428604"/>
            <a:chExt cx="8143932" cy="5363213"/>
          </a:xfrm>
        </p:grpSpPr>
        <p:pic>
          <p:nvPicPr>
            <p:cNvPr id="21" name="Picture 8" descr="http://img-fotki.yandex.ru/get/5306/20512884.11/0_5d0a1_a6f0c12b_L"/>
            <p:cNvPicPr>
              <a:picLocks noChangeAspect="1" noChangeArrowheads="1"/>
            </p:cNvPicPr>
            <p:nvPr/>
          </p:nvPicPr>
          <p:blipFill>
            <a:blip r:embed="rId10" cstate="email"/>
            <a:srcRect/>
            <a:stretch>
              <a:fillRect/>
            </a:stretch>
          </p:blipFill>
          <p:spPr bwMode="auto">
            <a:xfrm>
              <a:off x="4500562" y="428604"/>
              <a:ext cx="4143404" cy="5357850"/>
            </a:xfrm>
            <a:prstGeom prst="rect">
              <a:avLst/>
            </a:prstGeom>
            <a:noFill/>
          </p:spPr>
        </p:pic>
        <p:pic>
          <p:nvPicPr>
            <p:cNvPr id="22" name="Picture 4" descr="http://img-fotki.yandex.ru/get/4411/20512884.11/0_5d09b_216e980c_L"/>
            <p:cNvPicPr>
              <a:picLocks noChangeAspect="1" noChangeArrowheads="1"/>
            </p:cNvPicPr>
            <p:nvPr/>
          </p:nvPicPr>
          <p:blipFill>
            <a:blip r:embed="rId11" cstate="email"/>
            <a:srcRect/>
            <a:stretch>
              <a:fillRect/>
            </a:stretch>
          </p:blipFill>
          <p:spPr bwMode="auto">
            <a:xfrm>
              <a:off x="500034" y="428604"/>
              <a:ext cx="4000528" cy="5363213"/>
            </a:xfrm>
            <a:prstGeom prst="rect">
              <a:avLst/>
            </a:prstGeom>
            <a:noFill/>
          </p:spPr>
        </p:pic>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hlinkClick r:id="rId3" action="ppaction://hlinksldjump"/>
          </p:cNvPr>
          <p:cNvSpPr/>
          <p:nvPr/>
        </p:nvSpPr>
        <p:spPr>
          <a:xfrm>
            <a:off x="5500694" y="5572140"/>
            <a:ext cx="3071834"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latin typeface="Arial" pitchFamily="34" charset="0"/>
                <a:cs typeface="Arial" pitchFamily="34" charset="0"/>
              </a:rPr>
              <a:t>Гора Пикет</a:t>
            </a:r>
            <a:endParaRPr lang="ru-RU" sz="1600" dirty="0">
              <a:latin typeface="Arial" pitchFamily="34" charset="0"/>
              <a:cs typeface="Arial" pitchFamily="34" charset="0"/>
            </a:endParaRPr>
          </a:p>
        </p:txBody>
      </p:sp>
      <p:sp>
        <p:nvSpPr>
          <p:cNvPr id="6" name="Прямоугольник 5"/>
          <p:cNvSpPr/>
          <p:nvPr/>
        </p:nvSpPr>
        <p:spPr>
          <a:xfrm>
            <a:off x="5572132" y="571480"/>
            <a:ext cx="285752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Объекты для посещения</a:t>
            </a:r>
            <a:endParaRPr lang="ru-RU" dirty="0">
              <a:solidFill>
                <a:schemeClr val="tx1"/>
              </a:solidFill>
              <a:latin typeface="Bookman Old Style" pitchFamily="18" charset="0"/>
            </a:endParaRPr>
          </a:p>
        </p:txBody>
      </p:sp>
      <p:sp>
        <p:nvSpPr>
          <p:cNvPr id="7" name="Прямоугольник 6"/>
          <p:cNvSpPr/>
          <p:nvPr/>
        </p:nvSpPr>
        <p:spPr>
          <a:xfrm>
            <a:off x="571472" y="571480"/>
            <a:ext cx="4286280" cy="78581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Всероссийский мемориальный музей-заповедник В.М. Шукшина</a:t>
            </a:r>
          </a:p>
        </p:txBody>
      </p:sp>
      <p:sp>
        <p:nvSpPr>
          <p:cNvPr id="8" name="Прямоугольник 7">
            <a:hlinkClick r:id="rId4" action="ppaction://hlinksldjump"/>
          </p:cNvPr>
          <p:cNvSpPr/>
          <p:nvPr/>
        </p:nvSpPr>
        <p:spPr>
          <a:xfrm>
            <a:off x="5500694" y="4857760"/>
            <a:ext cx="3071834"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latin typeface="Arial" pitchFamily="34" charset="0"/>
                <a:cs typeface="Arial" pitchFamily="34" charset="0"/>
              </a:rPr>
              <a:t>Дом-музей В.М.Шукшина</a:t>
            </a:r>
            <a:endParaRPr lang="ru-RU" sz="1600" dirty="0">
              <a:latin typeface="Arial" pitchFamily="34" charset="0"/>
              <a:cs typeface="Arial" pitchFamily="34" charset="0"/>
            </a:endParaRPr>
          </a:p>
        </p:txBody>
      </p:sp>
      <p:sp>
        <p:nvSpPr>
          <p:cNvPr id="9" name="Прямоугольник 8">
            <a:hlinkClick r:id="rId5" action="ppaction://hlinksldjump"/>
          </p:cNvPr>
          <p:cNvSpPr/>
          <p:nvPr/>
        </p:nvSpPr>
        <p:spPr>
          <a:xfrm>
            <a:off x="5572132" y="1928802"/>
            <a:ext cx="285752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latin typeface="Arial" pitchFamily="34" charset="0"/>
                <a:cs typeface="Arial" pitchFamily="34" charset="0"/>
              </a:rPr>
              <a:t> </a:t>
            </a:r>
            <a:r>
              <a:rPr lang="ru-RU" dirty="0" err="1" smtClean="0">
                <a:latin typeface="Arial" pitchFamily="34" charset="0"/>
                <a:cs typeface="Arial" pitchFamily="34" charset="0"/>
              </a:rPr>
              <a:t>Дом,в</a:t>
            </a:r>
            <a:r>
              <a:rPr lang="ru-RU" dirty="0" smtClean="0">
                <a:latin typeface="Arial" pitchFamily="34" charset="0"/>
                <a:cs typeface="Arial" pitchFamily="34" charset="0"/>
              </a:rPr>
              <a:t> котором родился</a:t>
            </a:r>
          </a:p>
          <a:p>
            <a:pPr algn="ctr"/>
            <a:r>
              <a:rPr lang="ru-RU" dirty="0" smtClean="0">
                <a:latin typeface="Arial" pitchFamily="34" charset="0"/>
                <a:cs typeface="Arial" pitchFamily="34" charset="0"/>
              </a:rPr>
              <a:t> В.М. Шукшин</a:t>
            </a:r>
          </a:p>
        </p:txBody>
      </p:sp>
      <p:sp>
        <p:nvSpPr>
          <p:cNvPr id="12" name="Прямоугольник 11">
            <a:hlinkClick r:id="rId6" action="ppaction://hlinksldjump"/>
          </p:cNvPr>
          <p:cNvSpPr/>
          <p:nvPr/>
        </p:nvSpPr>
        <p:spPr>
          <a:xfrm>
            <a:off x="5572132" y="2500306"/>
            <a:ext cx="2928958" cy="78581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latin typeface="Arial" pitchFamily="34" charset="0"/>
                <a:cs typeface="Arial" pitchFamily="34" charset="0"/>
              </a:rPr>
              <a:t>Дом, где прошли детские </a:t>
            </a:r>
          </a:p>
          <a:p>
            <a:pPr algn="ctr"/>
            <a:r>
              <a:rPr lang="ru-RU" sz="1600" dirty="0" smtClean="0">
                <a:latin typeface="Arial" pitchFamily="34" charset="0"/>
                <a:cs typeface="Arial" pitchFamily="34" charset="0"/>
              </a:rPr>
              <a:t>и юношеские годы В.М. Шукшина. </a:t>
            </a:r>
            <a:endParaRPr lang="ru-RU" sz="1600" dirty="0">
              <a:latin typeface="Arial" pitchFamily="34" charset="0"/>
              <a:cs typeface="Arial" pitchFamily="34" charset="0"/>
            </a:endParaRPr>
          </a:p>
        </p:txBody>
      </p:sp>
      <p:sp>
        <p:nvSpPr>
          <p:cNvPr id="13" name="Прямоугольник 12">
            <a:hlinkClick r:id="rId7" action="ppaction://hlinksldjump"/>
          </p:cNvPr>
          <p:cNvSpPr/>
          <p:nvPr/>
        </p:nvSpPr>
        <p:spPr>
          <a:xfrm>
            <a:off x="5572132" y="3357562"/>
            <a:ext cx="2928958" cy="57150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latin typeface="Arial" pitchFamily="34" charset="0"/>
                <a:cs typeface="Arial" pitchFamily="34" charset="0"/>
              </a:rPr>
              <a:t>Дом матери,</a:t>
            </a:r>
            <a:br>
              <a:rPr lang="ru-RU" sz="1600" dirty="0" smtClean="0">
                <a:latin typeface="Arial" pitchFamily="34" charset="0"/>
                <a:cs typeface="Arial" pitchFamily="34" charset="0"/>
              </a:rPr>
            </a:br>
            <a:r>
              <a:rPr lang="ru-RU" sz="1600" dirty="0" smtClean="0">
                <a:latin typeface="Arial" pitchFamily="34" charset="0"/>
                <a:cs typeface="Arial" pitchFamily="34" charset="0"/>
              </a:rPr>
              <a:t>музей В.М. Шукшина</a:t>
            </a:r>
            <a:endParaRPr lang="ru-RU" sz="1600" dirty="0">
              <a:latin typeface="Arial" pitchFamily="34" charset="0"/>
              <a:cs typeface="Arial" pitchFamily="34" charset="0"/>
            </a:endParaRPr>
          </a:p>
        </p:txBody>
      </p:sp>
      <p:sp>
        <p:nvSpPr>
          <p:cNvPr id="14" name="Прямоугольник 13">
            <a:hlinkClick r:id="rId8" action="ppaction://hlinksldjump"/>
          </p:cNvPr>
          <p:cNvSpPr/>
          <p:nvPr/>
        </p:nvSpPr>
        <p:spPr>
          <a:xfrm>
            <a:off x="5500694" y="4000504"/>
            <a:ext cx="3071834" cy="78581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latin typeface="Arial" pitchFamily="34" charset="0"/>
                <a:cs typeface="Arial" pitchFamily="34" charset="0"/>
              </a:rPr>
              <a:t>Здание бывшей </a:t>
            </a:r>
            <a:r>
              <a:rPr lang="ru-RU" sz="1600" dirty="0" err="1" smtClean="0">
                <a:latin typeface="Arial" pitchFamily="34" charset="0"/>
                <a:cs typeface="Arial" pitchFamily="34" charset="0"/>
              </a:rPr>
              <a:t>Сростинской</a:t>
            </a:r>
            <a:r>
              <a:rPr lang="ru-RU" sz="1600" dirty="0" smtClean="0">
                <a:latin typeface="Arial" pitchFamily="34" charset="0"/>
                <a:cs typeface="Arial" pitchFamily="34" charset="0"/>
              </a:rPr>
              <a:t> школы, где учился и работал </a:t>
            </a:r>
          </a:p>
          <a:p>
            <a:pPr algn="ctr"/>
            <a:r>
              <a:rPr lang="ru-RU" sz="1600" dirty="0" smtClean="0">
                <a:latin typeface="Arial" pitchFamily="34" charset="0"/>
                <a:cs typeface="Arial" pitchFamily="34" charset="0"/>
              </a:rPr>
              <a:t>В.М. Шукшин</a:t>
            </a:r>
          </a:p>
        </p:txBody>
      </p:sp>
      <p:sp>
        <p:nvSpPr>
          <p:cNvPr id="16" name="Прямоугольник с двумя скругленными соседними углами 15">
            <a:hlinkClick r:id="rId9"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18" name="Прямоугольник с двумя скругленными соседними углами 17">
            <a:hlinkClick r:id="rId10"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19" name="i-main-pic" descr="Картинка 85 из 8111">
            <a:hlinkClick r:id="rId11" tgtFrame="_blank"/>
          </p:cNvPr>
          <p:cNvPicPr/>
          <p:nvPr/>
        </p:nvPicPr>
        <p:blipFill>
          <a:blip r:embed="rId12" cstate="email"/>
          <a:srcRect/>
          <a:stretch>
            <a:fillRect/>
          </a:stretch>
        </p:blipFill>
        <p:spPr bwMode="auto">
          <a:xfrm>
            <a:off x="500034" y="1428736"/>
            <a:ext cx="4357718" cy="4500594"/>
          </a:xfrm>
          <a:prstGeom prst="rect">
            <a:avLst/>
          </a:prstGeom>
          <a:noFill/>
          <a:ln w="9525">
            <a:noFill/>
            <a:miter lim="800000"/>
            <a:headEnd/>
            <a:tailEnd/>
          </a:ln>
        </p:spPr>
      </p:pic>
      <p:pic>
        <p:nvPicPr>
          <p:cNvPr id="20" name="i-main-pic" descr="Картинка 28 из 8111">
            <a:hlinkClick r:id="rId13" tgtFrame="_blank"/>
          </p:cNvPr>
          <p:cNvPicPr/>
          <p:nvPr/>
        </p:nvPicPr>
        <p:blipFill>
          <a:blip r:embed="rId14" cstate="email"/>
          <a:srcRect/>
          <a:stretch>
            <a:fillRect/>
          </a:stretch>
        </p:blipFill>
        <p:spPr bwMode="auto">
          <a:xfrm>
            <a:off x="500034" y="1500174"/>
            <a:ext cx="4357718" cy="4429156"/>
          </a:xfrm>
          <a:prstGeom prst="rect">
            <a:avLst/>
          </a:prstGeom>
          <a:noFill/>
          <a:ln w="9525">
            <a:noFill/>
            <a:miter lim="800000"/>
            <a:headEnd/>
            <a:tailEnd/>
          </a:ln>
        </p:spPr>
      </p:pic>
      <p:pic>
        <p:nvPicPr>
          <p:cNvPr id="22" name="i-main-pic" descr="Картинка 200 из 8111">
            <a:hlinkClick r:id="rId15" tgtFrame="_blank"/>
          </p:cNvPr>
          <p:cNvPicPr/>
          <p:nvPr/>
        </p:nvPicPr>
        <p:blipFill>
          <a:blip r:embed="rId16" cstate="email"/>
          <a:srcRect/>
          <a:stretch>
            <a:fillRect/>
          </a:stretch>
        </p:blipFill>
        <p:spPr bwMode="auto">
          <a:xfrm>
            <a:off x="500034" y="1500174"/>
            <a:ext cx="4357718" cy="4405331"/>
          </a:xfrm>
          <a:prstGeom prst="rect">
            <a:avLst/>
          </a:prstGeom>
          <a:noFill/>
          <a:ln w="9525">
            <a:noFill/>
            <a:miter lim="800000"/>
            <a:headEnd/>
            <a:tailEnd/>
          </a:ln>
        </p:spPr>
      </p:pic>
      <p:pic>
        <p:nvPicPr>
          <p:cNvPr id="21" name="i-main-pic" descr="Картинка 27 из 8111">
            <a:hlinkClick r:id="rId17" tgtFrame="_blank"/>
          </p:cNvPr>
          <p:cNvPicPr/>
          <p:nvPr/>
        </p:nvPicPr>
        <p:blipFill>
          <a:blip r:embed="rId18" cstate="email"/>
          <a:srcRect/>
          <a:stretch>
            <a:fillRect/>
          </a:stretch>
        </p:blipFill>
        <p:spPr bwMode="auto">
          <a:xfrm>
            <a:off x="500034" y="1500174"/>
            <a:ext cx="4357717" cy="4429156"/>
          </a:xfrm>
          <a:prstGeom prst="rect">
            <a:avLst/>
          </a:prstGeom>
          <a:noFill/>
          <a:ln w="9525">
            <a:noFill/>
            <a:miter lim="800000"/>
            <a:headEnd/>
            <a:tailEnd/>
          </a:ln>
        </p:spPr>
      </p:pic>
      <p:grpSp>
        <p:nvGrpSpPr>
          <p:cNvPr id="2" name="Группа 22"/>
          <p:cNvGrpSpPr/>
          <p:nvPr/>
        </p:nvGrpSpPr>
        <p:grpSpPr>
          <a:xfrm>
            <a:off x="500034" y="1500174"/>
            <a:ext cx="4357718" cy="4433899"/>
            <a:chOff x="857224" y="642918"/>
            <a:chExt cx="3806825" cy="2862263"/>
          </a:xfrm>
        </p:grpSpPr>
        <p:pic>
          <p:nvPicPr>
            <p:cNvPr id="24" name="Picture 7"/>
            <p:cNvPicPr>
              <a:picLocks noChangeAspect="1" noChangeArrowheads="1"/>
            </p:cNvPicPr>
            <p:nvPr/>
          </p:nvPicPr>
          <p:blipFill>
            <a:blip r:embed="rId19" cstate="email"/>
            <a:srcRect/>
            <a:stretch>
              <a:fillRect/>
            </a:stretch>
          </p:blipFill>
          <p:spPr bwMode="auto">
            <a:xfrm>
              <a:off x="857224" y="642918"/>
              <a:ext cx="3806825" cy="2862263"/>
            </a:xfrm>
            <a:prstGeom prst="rect">
              <a:avLst/>
            </a:prstGeom>
            <a:noFill/>
            <a:ln w="9525">
              <a:noFill/>
              <a:miter lim="800000"/>
              <a:headEnd/>
              <a:tailEnd/>
            </a:ln>
          </p:spPr>
        </p:pic>
        <p:sp>
          <p:nvSpPr>
            <p:cNvPr id="25" name="Прямоугольник 24"/>
            <p:cNvSpPr/>
            <p:nvPr/>
          </p:nvSpPr>
          <p:spPr>
            <a:xfrm>
              <a:off x="1214414" y="3143248"/>
              <a:ext cx="3143272" cy="35719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t>Поповский остров</a:t>
              </a:r>
              <a:endParaRPr lang="ru-RU" dirty="0"/>
            </a:p>
          </p:txBody>
        </p:sp>
      </p:grpSp>
      <p:sp>
        <p:nvSpPr>
          <p:cNvPr id="26" name="Прямоугольник 25"/>
          <p:cNvSpPr/>
          <p:nvPr/>
        </p:nvSpPr>
        <p:spPr>
          <a:xfrm>
            <a:off x="1785918" y="6072206"/>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27" name="Rectangle 4"/>
          <p:cNvSpPr>
            <a:spLocks noChangeArrowheads="1"/>
          </p:cNvSpPr>
          <p:nvPr/>
        </p:nvSpPr>
        <p:spPr bwMode="auto">
          <a:xfrm>
            <a:off x="500034" y="285728"/>
            <a:ext cx="4357718" cy="6247864"/>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eaLnBrk="1" fontAlgn="base" hangingPunct="1">
              <a:spcBef>
                <a:spcPct val="0"/>
              </a:spcBef>
              <a:spcAft>
                <a:spcPct val="0"/>
              </a:spcAft>
            </a:pPr>
            <a:r>
              <a:rPr lang="ru-RU" sz="2000" dirty="0" smtClean="0">
                <a:solidFill>
                  <a:srgbClr val="002A40"/>
                </a:solidFill>
                <a:latin typeface="Arial" pitchFamily="34" charset="0"/>
                <a:ea typeface="Times New Roman" pitchFamily="18" charset="0"/>
                <a:cs typeface="Arial" pitchFamily="34" charset="0"/>
              </a:rPr>
              <a:t>Следующее уникальное место маршрута село Сростки, где родился и вырос известный и любимый народом писатель, кинорежиссер, актер Василий </a:t>
            </a:r>
            <a:r>
              <a:rPr lang="ru-RU" sz="2000" dirty="0" err="1" smtClean="0">
                <a:solidFill>
                  <a:srgbClr val="002A40"/>
                </a:solidFill>
                <a:latin typeface="Arial" pitchFamily="34" charset="0"/>
                <a:ea typeface="Times New Roman" pitchFamily="18" charset="0"/>
                <a:cs typeface="Arial" pitchFamily="34" charset="0"/>
              </a:rPr>
              <a:t>Макарович</a:t>
            </a:r>
            <a:r>
              <a:rPr lang="ru-RU" sz="2000" dirty="0" smtClean="0">
                <a:solidFill>
                  <a:srgbClr val="002A40"/>
                </a:solidFill>
                <a:latin typeface="Arial" pitchFamily="34" charset="0"/>
                <a:ea typeface="Times New Roman" pitchFamily="18" charset="0"/>
                <a:cs typeface="Arial" pitchFamily="34" charset="0"/>
              </a:rPr>
              <a:t> Шукшин. </a:t>
            </a:r>
          </a:p>
          <a:p>
            <a:pPr eaLnBrk="0" fontAlgn="base" hangingPunct="0">
              <a:spcBef>
                <a:spcPct val="0"/>
              </a:spcBef>
              <a:spcAft>
                <a:spcPct val="0"/>
              </a:spcAft>
            </a:pPr>
            <a:r>
              <a:rPr lang="ru-RU" sz="2000" dirty="0" smtClean="0">
                <a:solidFill>
                  <a:srgbClr val="002A40"/>
                </a:solidFill>
                <a:latin typeface="Arial" pitchFamily="34" charset="0"/>
                <a:ea typeface="Times New Roman" pitchFamily="18" charset="0"/>
                <a:cs typeface="Arial" pitchFamily="34" charset="0"/>
              </a:rPr>
              <a:t>Почти все путешествующие по Чуйскому тракту обязательно посещают Всероссийский мемориальный музей-заповедник В.М. Шукшина. </a:t>
            </a:r>
          </a:p>
          <a:p>
            <a:pPr eaLnBrk="0" fontAlgn="base" hangingPunct="0">
              <a:spcBef>
                <a:spcPct val="0"/>
              </a:spcBef>
              <a:spcAft>
                <a:spcPct val="0"/>
              </a:spcAft>
            </a:pPr>
            <a:r>
              <a:rPr lang="ru-RU" sz="2000" dirty="0" smtClean="0">
                <a:solidFill>
                  <a:srgbClr val="002A40"/>
                </a:solidFill>
                <a:latin typeface="Arial" pitchFamily="34" charset="0"/>
                <a:ea typeface="Times New Roman" pitchFamily="18" charset="0"/>
                <a:cs typeface="Arial" pitchFamily="34" charset="0"/>
              </a:rPr>
              <a:t>Ежегодно начиная с 1976 г. в Сростках проводятся </a:t>
            </a:r>
            <a:r>
              <a:rPr lang="ru-RU" sz="2000" dirty="0" err="1" smtClean="0">
                <a:solidFill>
                  <a:srgbClr val="002A40"/>
                </a:solidFill>
                <a:latin typeface="Arial" pitchFamily="34" charset="0"/>
                <a:ea typeface="Times New Roman" pitchFamily="18" charset="0"/>
                <a:cs typeface="Arial" pitchFamily="34" charset="0"/>
              </a:rPr>
              <a:t>Шукшинские</a:t>
            </a:r>
            <a:r>
              <a:rPr lang="ru-RU" sz="2000" dirty="0" smtClean="0">
                <a:solidFill>
                  <a:srgbClr val="002A40"/>
                </a:solidFill>
                <a:latin typeface="Arial" pitchFamily="34" charset="0"/>
                <a:ea typeface="Times New Roman" pitchFamily="18" charset="0"/>
                <a:cs typeface="Arial" pitchFamily="34" charset="0"/>
              </a:rPr>
              <a:t> дни. Тысячи людей из разных уголков России и из-за рубежа по зову сердца приезжают в Сростки, чтобы поклониться земле, на которой вырос талантливый человек, беззаветно любивший свой народ. </a:t>
            </a:r>
          </a:p>
        </p:txBody>
      </p:sp>
      <p:sp>
        <p:nvSpPr>
          <p:cNvPr id="28" name="Прямоугольник 27">
            <a:hlinkClick r:id="rId20" action="ppaction://hlinksldjump"/>
          </p:cNvPr>
          <p:cNvSpPr/>
          <p:nvPr/>
        </p:nvSpPr>
        <p:spPr>
          <a:xfrm>
            <a:off x="5572132" y="1285860"/>
            <a:ext cx="2857520" cy="57150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latin typeface="Arial" pitchFamily="34" charset="0"/>
                <a:cs typeface="Arial" pitchFamily="34" charset="0"/>
              </a:rPr>
              <a:t>с.Сростки</a:t>
            </a:r>
            <a:endParaRPr lang="ru-RU" sz="1600" dirty="0">
              <a:latin typeface="Arial" pitchFamily="34" charset="0"/>
              <a:cs typeface="Arial"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2000"/>
                                        <p:tgtEl>
                                          <p:spTgt spid="19"/>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2000"/>
                                        <p:tgtEl>
                                          <p:spTgt spid="20"/>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outVertical)">
                                      <p:cBhvr>
                                        <p:cTn id="15" dur="2000"/>
                                        <p:tgtEl>
                                          <p:spTgt spid="21"/>
                                        </p:tgtEl>
                                      </p:cBhvr>
                                    </p:animEffect>
                                  </p:childTnLst>
                                </p:cTn>
                              </p:par>
                            </p:childTnLst>
                          </p:cTn>
                        </p:par>
                        <p:par>
                          <p:cTn id="16" fill="hold">
                            <p:stCondLst>
                              <p:cond delay="6000"/>
                            </p:stCondLst>
                            <p:childTnLst>
                              <p:par>
                                <p:cTn id="17" presetID="16" presetClass="entr" presetSubtype="26"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Horizontal)">
                                      <p:cBhvr>
                                        <p:cTn id="19" dur="2000"/>
                                        <p:tgtEl>
                                          <p:spTgt spid="22"/>
                                        </p:tgtEl>
                                      </p:cBhvr>
                                    </p:animEffect>
                                  </p:childTnLst>
                                </p:cTn>
                              </p:par>
                            </p:childTnLst>
                          </p:cTn>
                        </p:par>
                        <p:par>
                          <p:cTn id="20" fill="hold">
                            <p:stCondLst>
                              <p:cond delay="8000"/>
                            </p:stCondLst>
                            <p:childTnLst>
                              <p:par>
                                <p:cTn id="21" presetID="16" presetClass="entr" presetSubtype="37"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outVertical)">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childTnLst>
                    </p:cTn>
                  </p:par>
                </p:childTnLst>
              </p:cTn>
              <p:nextCondLst>
                <p:cond evt="onClick" delay="0">
                  <p:tgtEl>
                    <p:spTgt spid="26"/>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in-pic" descr="Картинка 20 из 710">
            <a:hlinkClick r:id="rId2"/>
          </p:cNvPr>
          <p:cNvPicPr>
            <a:picLocks noChangeAspect="1" noChangeArrowheads="1"/>
          </p:cNvPicPr>
          <p:nvPr/>
        </p:nvPicPr>
        <p:blipFill>
          <a:blip r:embed="rId3" cstate="email"/>
          <a:srcRect/>
          <a:stretch>
            <a:fillRect/>
          </a:stretch>
        </p:blipFill>
        <p:spPr bwMode="auto">
          <a:xfrm>
            <a:off x="2000232" y="428604"/>
            <a:ext cx="4929222" cy="3429024"/>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714348" y="3929066"/>
            <a:ext cx="7643866" cy="209595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nSpc>
                <a:spcPct val="90000"/>
              </a:lnSpc>
              <a:buFont typeface="Wingdings" pitchFamily="2" charset="2"/>
              <a:buNone/>
            </a:pPr>
            <a:r>
              <a:rPr lang="ru-RU" sz="2400" dirty="0" smtClean="0">
                <a:latin typeface="Adventure" pitchFamily="2" charset="0"/>
                <a:cs typeface="Arial" pitchFamily="34" charset="0"/>
              </a:rPr>
              <a:t>... </a:t>
            </a:r>
            <a:r>
              <a:rPr lang="ru-RU" sz="2400" dirty="0" smtClean="0">
                <a:latin typeface="Bolero script" pitchFamily="66" charset="0"/>
                <a:cs typeface="Arial" pitchFamily="34" charset="0"/>
              </a:rPr>
              <a:t>Трудно понять, но как где скажут "Алтай", так вздрогнешь, сердце лизнет до боли мгновенное горячее чувство... Когда буду помирать, если буду в сознании, в последний момент успею подумать о матери, о детях и родине, которая живет во мне. Дороже у меня ничего нет.   </a:t>
            </a:r>
          </a:p>
          <a:p>
            <a:pPr>
              <a:lnSpc>
                <a:spcPct val="90000"/>
              </a:lnSpc>
              <a:buFont typeface="Wingdings" pitchFamily="2" charset="2"/>
              <a:buNone/>
            </a:pPr>
            <a:r>
              <a:rPr lang="ru-RU" sz="2400" dirty="0" smtClean="0">
                <a:latin typeface="Bolero script" pitchFamily="66" charset="0"/>
                <a:cs typeface="Arial" pitchFamily="34" charset="0"/>
              </a:rPr>
              <a:t> 						В.М. Шукшин</a:t>
            </a:r>
            <a:r>
              <a:rPr lang="ru-RU" sz="2000" dirty="0" smtClean="0">
                <a:latin typeface="Bolero script" pitchFamily="66" charset="0"/>
                <a:cs typeface="Arial" pitchFamily="34" charset="0"/>
              </a:rPr>
              <a:t> </a:t>
            </a:r>
            <a:r>
              <a:rPr lang="ru-RU" sz="2000" dirty="0" smtClean="0">
                <a:latin typeface="Arial" pitchFamily="34" charset="0"/>
                <a:cs typeface="Arial" pitchFamily="34" charset="0"/>
              </a:rPr>
              <a:t>                                                                                       </a:t>
            </a:r>
            <a:endParaRPr lang="ru-RU" sz="2000" dirty="0">
              <a:latin typeface="Arial" pitchFamily="34" charset="0"/>
              <a:cs typeface="Arial" pitchFamily="34" charset="0"/>
            </a:endParaRPr>
          </a:p>
        </p:txBody>
      </p:sp>
      <p:sp>
        <p:nvSpPr>
          <p:cNvPr id="14" name="Управляющая кнопка: возврат 13">
            <a:hlinkClick r:id="rId4" action="ppaction://hlinksldjump" highlightClick="1"/>
          </p:cNvPr>
          <p:cNvSpPr/>
          <p:nvPr/>
        </p:nvSpPr>
        <p:spPr>
          <a:xfrm>
            <a:off x="8715404" y="6429396"/>
            <a:ext cx="428596"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6" name="Прямоугольник с двумя скругленными соседними углами 15">
            <a:hlinkClick r:id="rId5"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7" name="Прямоугольник с двумя скругленными соседними углами 6">
            <a:hlinkClick r:id="rId6"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8" name="Прямоугольник 7"/>
          <p:cNvSpPr/>
          <p:nvPr/>
        </p:nvSpPr>
        <p:spPr>
          <a:xfrm>
            <a:off x="6357950"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9" name="Прямоугольник 8"/>
          <p:cNvSpPr/>
          <p:nvPr/>
        </p:nvSpPr>
        <p:spPr>
          <a:xfrm>
            <a:off x="285720" y="928670"/>
            <a:ext cx="8501122" cy="514353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ru-RU" sz="2000" dirty="0" smtClean="0">
                <a:latin typeface="Arial" pitchFamily="34" charset="0"/>
                <a:cs typeface="Arial" pitchFamily="34" charset="0"/>
              </a:rPr>
              <a:t>Нельзя постичь до конца творческую природу Шукшина, не побывав в Сростках, не повидав Алтая, где живут родные, близкие, дорогие его сердцу люди. Дороги ведут к берегу Катуни с видом Поповского острова, на "Камушки" в </a:t>
            </a:r>
            <a:r>
              <a:rPr lang="ru-RU" sz="2000" dirty="0" err="1" smtClean="0">
                <a:latin typeface="Arial" pitchFamily="34" charset="0"/>
                <a:cs typeface="Arial" pitchFamily="34" charset="0"/>
              </a:rPr>
              <a:t>Баклань</a:t>
            </a:r>
            <a:r>
              <a:rPr lang="ru-RU" sz="2000" dirty="0" smtClean="0">
                <a:latin typeface="Arial" pitchFamily="34" charset="0"/>
                <a:cs typeface="Arial" pitchFamily="34" charset="0"/>
              </a:rPr>
              <a:t>, а рядом Пикет с березовыми колками, отвесными обрывами над Катунью и </a:t>
            </a:r>
            <a:r>
              <a:rPr lang="ru-RU" sz="2000" dirty="0" err="1" smtClean="0">
                <a:latin typeface="Arial" pitchFamily="34" charset="0"/>
                <a:cs typeface="Arial" pitchFamily="34" charset="0"/>
              </a:rPr>
              <a:t>Федуловкой</a:t>
            </a:r>
            <a:r>
              <a:rPr lang="ru-RU" sz="2000" dirty="0" smtClean="0">
                <a:latin typeface="Arial" pitchFamily="34" charset="0"/>
                <a:cs typeface="Arial" pitchFamily="34" charset="0"/>
              </a:rPr>
              <a:t>. Все это - немые свидетели детства Василия </a:t>
            </a:r>
            <a:r>
              <a:rPr lang="ru-RU" sz="2000" dirty="0" err="1" smtClean="0">
                <a:latin typeface="Arial" pitchFamily="34" charset="0"/>
                <a:cs typeface="Arial" pitchFamily="34" charset="0"/>
              </a:rPr>
              <a:t>Макаровича</a:t>
            </a:r>
            <a:r>
              <a:rPr lang="ru-RU" sz="2000" dirty="0" smtClean="0">
                <a:latin typeface="Arial" pitchFamily="34" charset="0"/>
                <a:cs typeface="Arial" pitchFamily="34" charset="0"/>
              </a:rPr>
              <a:t>, праздники его души.</a:t>
            </a:r>
          </a:p>
          <a:p>
            <a:r>
              <a:rPr lang="ru-RU" sz="2000" dirty="0" smtClean="0">
                <a:latin typeface="Arial" pitchFamily="34" charset="0"/>
                <a:cs typeface="Arial" pitchFamily="34" charset="0"/>
              </a:rPr>
              <a:t>"Малая родина" Шукшина стала живительным источником всех видов искусства, присущих творчеству писателя, кинорежиссера, актера Шукшина. Опыт и мудрость земляков, любовь к родной земле, впитанную с молоком матери, нес В. М. Шукшин в душе до последнего часа. "Родина ... И почему не живет в сердце мысль, что когда-то я останусь там навсегда? Когда? Ведь не похоже по жизни-то... Отчего же? Может потому, что она и живет постоянно в сердце, и образ ее светлый погаснет со мной вместе. Видно так. </a:t>
            </a:r>
            <a:r>
              <a:rPr lang="ru-RU" sz="2000" dirty="0" err="1" smtClean="0">
                <a:latin typeface="Arial" pitchFamily="34" charset="0"/>
                <a:cs typeface="Arial" pitchFamily="34" charset="0"/>
              </a:rPr>
              <a:t>Благослави</a:t>
            </a:r>
            <a:r>
              <a:rPr lang="ru-RU" sz="2000" dirty="0" smtClean="0">
                <a:latin typeface="Arial" pitchFamily="34" charset="0"/>
                <a:cs typeface="Arial" pitchFamily="34" charset="0"/>
              </a:rPr>
              <a:t> тебя, моя родина, труд и разум человеческий! Будь счастлива! Будешь ты счастлива, и я буду счастлив."</a:t>
            </a: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nextCondLst>
                <p:cond evt="onClick" delay="0">
                  <p:tgtEl>
                    <p:spTgt spid="8"/>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43108" y="500042"/>
            <a:ext cx="471490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Всероссийский мемориальный музей-заповедник В.М. Шукшина</a:t>
            </a:r>
          </a:p>
        </p:txBody>
      </p:sp>
      <p:sp>
        <p:nvSpPr>
          <p:cNvPr id="7" name="Прямоугольник 6"/>
          <p:cNvSpPr/>
          <p:nvPr/>
        </p:nvSpPr>
        <p:spPr>
          <a:xfrm>
            <a:off x="785786" y="5072074"/>
            <a:ext cx="7500990" cy="78581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cs typeface="Arial" pitchFamily="34" charset="0"/>
              </a:rPr>
              <a:t>Памятный знак, установленный на месте, где стоял дом, в котором 25 июля 1929 года родился В. М. Шукшин</a:t>
            </a:r>
            <a:endParaRPr lang="ru-RU" sz="2000" dirty="0">
              <a:latin typeface="Arial" pitchFamily="34" charset="0"/>
              <a:cs typeface="Arial" pitchFamily="34" charset="0"/>
            </a:endParaRPr>
          </a:p>
        </p:txBody>
      </p:sp>
      <p:sp>
        <p:nvSpPr>
          <p:cNvPr id="17" name="Управляющая кнопка: возврат 16">
            <a:hlinkClick r:id="rId2" action="ppaction://hlinksldjump" highlightClick="1"/>
          </p:cNvPr>
          <p:cNvSpPr/>
          <p:nvPr/>
        </p:nvSpPr>
        <p:spPr>
          <a:xfrm>
            <a:off x="8715404" y="6500834"/>
            <a:ext cx="428596" cy="357166"/>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4" name="Прямоугольник с двумя скругленными соседними углами 13">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15" name="i-main-pic" descr="Картинка 17 из 8111">
            <a:hlinkClick r:id="rId4" tgtFrame="_blank"/>
          </p:cNvPr>
          <p:cNvPicPr/>
          <p:nvPr/>
        </p:nvPicPr>
        <p:blipFill>
          <a:blip r:embed="rId5" cstate="email"/>
          <a:srcRect/>
          <a:stretch>
            <a:fillRect/>
          </a:stretch>
        </p:blipFill>
        <p:spPr bwMode="auto">
          <a:xfrm>
            <a:off x="1500166" y="1357298"/>
            <a:ext cx="6143668" cy="3614739"/>
          </a:xfrm>
          <a:prstGeom prst="rect">
            <a:avLst/>
          </a:prstGeom>
          <a:noFill/>
          <a:ln w="9525">
            <a:noFill/>
            <a:miter lim="800000"/>
            <a:headEnd/>
            <a:tailEnd/>
          </a:ln>
        </p:spPr>
      </p:pic>
      <p:sp>
        <p:nvSpPr>
          <p:cNvPr id="8" name="Прямоугольник с двумя скругленными соседними углами 7">
            <a:hlinkClick r:id="rId6"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00298" y="642918"/>
            <a:ext cx="4500594"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Дом, где прошли детские и юношеские годы В.М. Шукшина. </a:t>
            </a:r>
            <a:endParaRPr lang="ru-RU" b="1" dirty="0">
              <a:latin typeface="Bookman Old Style" pitchFamily="18" charset="0"/>
            </a:endParaRPr>
          </a:p>
        </p:txBody>
      </p:sp>
      <p:pic>
        <p:nvPicPr>
          <p:cNvPr id="5" name="Picture 5"/>
          <p:cNvPicPr>
            <a:picLocks noChangeAspect="1" noChangeArrowheads="1"/>
          </p:cNvPicPr>
          <p:nvPr/>
        </p:nvPicPr>
        <p:blipFill>
          <a:blip r:embed="rId2" cstate="email"/>
          <a:srcRect/>
          <a:stretch>
            <a:fillRect/>
          </a:stretch>
        </p:blipFill>
        <p:spPr bwMode="auto">
          <a:xfrm>
            <a:off x="642910" y="1643050"/>
            <a:ext cx="2571768" cy="1928826"/>
          </a:xfrm>
          <a:prstGeom prst="rect">
            <a:avLst/>
          </a:prstGeom>
          <a:ln>
            <a:noFill/>
          </a:ln>
          <a:effectLst>
            <a:outerShdw blurRad="292100" dist="139700" dir="2700000" algn="tl" rotWithShape="0">
              <a:srgbClr val="333333">
                <a:alpha val="65000"/>
              </a:srgbClr>
            </a:outerShdw>
          </a:effectLst>
        </p:spPr>
      </p:pic>
      <p:pic>
        <p:nvPicPr>
          <p:cNvPr id="6" name="Picture 6"/>
          <p:cNvPicPr>
            <a:picLocks noChangeAspect="1" noChangeArrowheads="1"/>
          </p:cNvPicPr>
          <p:nvPr/>
        </p:nvPicPr>
        <p:blipFill>
          <a:blip r:embed="rId3" cstate="email"/>
          <a:srcRect/>
          <a:stretch>
            <a:fillRect/>
          </a:stretch>
        </p:blipFill>
        <p:spPr bwMode="auto">
          <a:xfrm>
            <a:off x="3857620" y="1500174"/>
            <a:ext cx="4643470" cy="2025714"/>
          </a:xfrm>
          <a:prstGeom prst="rect">
            <a:avLst/>
          </a:prstGeom>
          <a:ln>
            <a:noFill/>
          </a:ln>
          <a:effectLst>
            <a:outerShdw blurRad="292100" dist="139700" dir="2700000" algn="tl" rotWithShape="0">
              <a:srgbClr val="333333">
                <a:alpha val="65000"/>
              </a:srgbClr>
            </a:outerShdw>
          </a:effectLst>
        </p:spPr>
      </p:pic>
      <p:pic>
        <p:nvPicPr>
          <p:cNvPr id="7" name="Picture 7"/>
          <p:cNvPicPr>
            <a:picLocks noChangeAspect="1" noChangeArrowheads="1"/>
          </p:cNvPicPr>
          <p:nvPr/>
        </p:nvPicPr>
        <p:blipFill>
          <a:blip r:embed="rId4" cstate="email"/>
          <a:srcRect/>
          <a:stretch>
            <a:fillRect/>
          </a:stretch>
        </p:blipFill>
        <p:spPr bwMode="auto">
          <a:xfrm>
            <a:off x="6072198" y="4000504"/>
            <a:ext cx="2357453" cy="1768091"/>
          </a:xfrm>
          <a:prstGeom prst="rect">
            <a:avLst/>
          </a:prstGeom>
          <a:ln>
            <a:noFill/>
          </a:ln>
          <a:effectLst>
            <a:outerShdw blurRad="292100" dist="139700" dir="2700000" algn="tl" rotWithShape="0">
              <a:srgbClr val="333333">
                <a:alpha val="65000"/>
              </a:srgbClr>
            </a:outerShdw>
          </a:effectLst>
        </p:spPr>
      </p:pic>
      <p:pic>
        <p:nvPicPr>
          <p:cNvPr id="8" name="Picture 8"/>
          <p:cNvPicPr>
            <a:picLocks noChangeAspect="1" noChangeArrowheads="1"/>
          </p:cNvPicPr>
          <p:nvPr/>
        </p:nvPicPr>
        <p:blipFill>
          <a:blip r:embed="rId5" cstate="email"/>
          <a:srcRect/>
          <a:stretch>
            <a:fillRect/>
          </a:stretch>
        </p:blipFill>
        <p:spPr bwMode="auto">
          <a:xfrm>
            <a:off x="3357554" y="3929066"/>
            <a:ext cx="2500330" cy="1862746"/>
          </a:xfrm>
          <a:prstGeom prst="rect">
            <a:avLst/>
          </a:prstGeom>
          <a:ln>
            <a:noFill/>
          </a:ln>
          <a:effectLst>
            <a:outerShdw blurRad="292100" dist="139700" dir="2700000" algn="tl" rotWithShape="0">
              <a:srgbClr val="333333">
                <a:alpha val="65000"/>
              </a:srgbClr>
            </a:outerShdw>
          </a:effectLst>
        </p:spPr>
      </p:pic>
      <p:pic>
        <p:nvPicPr>
          <p:cNvPr id="9" name="Picture 9"/>
          <p:cNvPicPr>
            <a:picLocks noChangeAspect="1" noChangeArrowheads="1"/>
          </p:cNvPicPr>
          <p:nvPr/>
        </p:nvPicPr>
        <p:blipFill>
          <a:blip r:embed="rId6" cstate="email"/>
          <a:srcRect/>
          <a:stretch>
            <a:fillRect/>
          </a:stretch>
        </p:blipFill>
        <p:spPr bwMode="auto">
          <a:xfrm>
            <a:off x="642910" y="3929066"/>
            <a:ext cx="2500330" cy="1875248"/>
          </a:xfrm>
          <a:prstGeom prst="rect">
            <a:avLst/>
          </a:prstGeom>
          <a:ln>
            <a:noFill/>
          </a:ln>
          <a:effectLst>
            <a:outerShdw blurRad="292100" dist="139700" dir="2700000" algn="tl" rotWithShape="0">
              <a:srgbClr val="333333">
                <a:alpha val="65000"/>
              </a:srgbClr>
            </a:outerShdw>
          </a:effectLst>
        </p:spPr>
      </p:pic>
      <p:sp>
        <p:nvSpPr>
          <p:cNvPr id="18" name="Управляющая кнопка: возврат 17">
            <a:hlinkClick r:id="rId7" action="ppaction://hlinksldjump" highlightClick="1"/>
          </p:cNvPr>
          <p:cNvSpPr/>
          <p:nvPr/>
        </p:nvSpPr>
        <p:spPr>
          <a:xfrm>
            <a:off x="8572528" y="6357958"/>
            <a:ext cx="571472" cy="500042"/>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9" name="Прямоугольник с двумя скругленными соседними углами 18">
            <a:hlinkClick r:id="rId8"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6" name="Прямоугольник с двумя скругленными соседними углами 15">
            <a:hlinkClick r:id="rId9"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28860" y="642918"/>
            <a:ext cx="392909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Дом матери,</a:t>
            </a:r>
            <a:br>
              <a:rPr lang="ru-RU" b="1" dirty="0" smtClean="0">
                <a:latin typeface="Bookman Old Style" pitchFamily="18" charset="0"/>
              </a:rPr>
            </a:br>
            <a:r>
              <a:rPr lang="ru-RU" b="1" dirty="0" smtClean="0">
                <a:latin typeface="Bookman Old Style" pitchFamily="18" charset="0"/>
              </a:rPr>
              <a:t>музей В.М. Шукшина</a:t>
            </a:r>
            <a:endParaRPr lang="ru-RU" b="1" dirty="0">
              <a:latin typeface="Bookman Old Style" pitchFamily="18" charset="0"/>
            </a:endParaRPr>
          </a:p>
        </p:txBody>
      </p:sp>
      <p:pic>
        <p:nvPicPr>
          <p:cNvPr id="5" name="Picture 1"/>
          <p:cNvPicPr>
            <a:picLocks noChangeAspect="1" noChangeArrowheads="1"/>
          </p:cNvPicPr>
          <p:nvPr/>
        </p:nvPicPr>
        <p:blipFill>
          <a:blip r:embed="rId3" cstate="email"/>
          <a:srcRect/>
          <a:stretch>
            <a:fillRect/>
          </a:stretch>
        </p:blipFill>
        <p:spPr bwMode="auto">
          <a:xfrm>
            <a:off x="785786" y="1428736"/>
            <a:ext cx="3071834" cy="2063844"/>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4" cstate="email"/>
          <a:srcRect/>
          <a:stretch>
            <a:fillRect/>
          </a:stretch>
        </p:blipFill>
        <p:spPr bwMode="auto">
          <a:xfrm>
            <a:off x="5357818" y="3714752"/>
            <a:ext cx="3000396" cy="2011694"/>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5" cstate="email"/>
          <a:srcRect/>
          <a:stretch>
            <a:fillRect/>
          </a:stretch>
        </p:blipFill>
        <p:spPr bwMode="auto">
          <a:xfrm>
            <a:off x="785786" y="3643314"/>
            <a:ext cx="3143240" cy="2087111"/>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6" cstate="email"/>
          <a:srcRect/>
          <a:stretch>
            <a:fillRect/>
          </a:stretch>
        </p:blipFill>
        <p:spPr bwMode="auto">
          <a:xfrm>
            <a:off x="6572264" y="1214422"/>
            <a:ext cx="1714512" cy="2373940"/>
          </a:xfrm>
          <a:prstGeom prst="rect">
            <a:avLst/>
          </a:prstGeom>
          <a:ln>
            <a:noFill/>
          </a:ln>
          <a:effectLst>
            <a:outerShdw blurRad="292100" dist="139700" dir="2700000" algn="tl" rotWithShape="0">
              <a:srgbClr val="333333">
                <a:alpha val="65000"/>
              </a:srgbClr>
            </a:outerShdw>
          </a:effectLst>
        </p:spPr>
      </p:pic>
      <p:pic>
        <p:nvPicPr>
          <p:cNvPr id="9" name="Picture 6" descr="11-7"/>
          <p:cNvPicPr>
            <a:picLocks noChangeAspect="1" noChangeArrowheads="1"/>
          </p:cNvPicPr>
          <p:nvPr/>
        </p:nvPicPr>
        <p:blipFill>
          <a:blip r:embed="rId7" cstate="email"/>
          <a:srcRect/>
          <a:stretch>
            <a:fillRect/>
          </a:stretch>
        </p:blipFill>
        <p:spPr bwMode="auto">
          <a:xfrm>
            <a:off x="4214810" y="1285860"/>
            <a:ext cx="1864086" cy="2263768"/>
          </a:xfrm>
          <a:prstGeom prst="rect">
            <a:avLst/>
          </a:prstGeom>
          <a:ln>
            <a:noFill/>
          </a:ln>
          <a:effectLst>
            <a:outerShdw blurRad="292100" dist="139700" dir="2700000" algn="tl" rotWithShape="0">
              <a:srgbClr val="333333">
                <a:alpha val="65000"/>
              </a:srgbClr>
            </a:outerShdw>
          </a:effectLst>
        </p:spPr>
      </p:pic>
      <p:sp>
        <p:nvSpPr>
          <p:cNvPr id="18" name="Управляющая кнопка: возврат 17">
            <a:hlinkClick r:id="rId8" action="ppaction://hlinksldjump" highlightClick="1"/>
          </p:cNvPr>
          <p:cNvSpPr/>
          <p:nvPr/>
        </p:nvSpPr>
        <p:spPr>
          <a:xfrm>
            <a:off x="8643966" y="6429396"/>
            <a:ext cx="500034"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9" name="Прямоугольник с двумя скругленными соседними углами 18">
            <a:hlinkClick r:id="rId9"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20" name="Прямоугольник 19"/>
          <p:cNvSpPr/>
          <p:nvPr/>
        </p:nvSpPr>
        <p:spPr>
          <a:xfrm>
            <a:off x="5429256" y="6072206"/>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6" name="Прямоугольник 15"/>
          <p:cNvSpPr/>
          <p:nvPr/>
        </p:nvSpPr>
        <p:spPr>
          <a:xfrm>
            <a:off x="357158" y="3214686"/>
            <a:ext cx="8429684" cy="29289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cs typeface="Arial" pitchFamily="34" charset="0"/>
              </a:rPr>
              <a:t>Дом куплен Василием </a:t>
            </a:r>
            <a:r>
              <a:rPr lang="ru-RU" sz="2000" dirty="0" err="1" smtClean="0">
                <a:latin typeface="Arial" pitchFamily="34" charset="0"/>
                <a:cs typeface="Arial" pitchFamily="34" charset="0"/>
              </a:rPr>
              <a:t>Макаровичем</a:t>
            </a:r>
            <a:r>
              <a:rPr lang="ru-RU" sz="2000" dirty="0" smtClean="0">
                <a:latin typeface="Arial" pitchFamily="34" charset="0"/>
                <a:cs typeface="Arial" pitchFamily="34" charset="0"/>
              </a:rPr>
              <a:t> Шукшиным матери, Марии Сергеевне </a:t>
            </a:r>
            <a:r>
              <a:rPr lang="ru-RU" sz="2000" dirty="0" err="1" smtClean="0">
                <a:latin typeface="Arial" pitchFamily="34" charset="0"/>
                <a:cs typeface="Arial" pitchFamily="34" charset="0"/>
              </a:rPr>
              <a:t>Куксиной</a:t>
            </a:r>
            <a:r>
              <a:rPr lang="ru-RU" sz="2000" dirty="0" smtClean="0">
                <a:latin typeface="Arial" pitchFamily="34" charset="0"/>
                <a:cs typeface="Arial" pitchFamily="34" charset="0"/>
              </a:rPr>
              <a:t> в 1965 г. на первый крупный гонорар за роман "Любавины". Мария Сергеевна прожила в нем с 1965 по 1972 год. Здесь в 1978 году был открыт Дом-музей В.М. Шукшина, с 1989 года является частью Музея-заповедника В.М. Шукшина.  Василий </a:t>
            </a:r>
            <a:r>
              <a:rPr lang="ru-RU" sz="2000" dirty="0" err="1" smtClean="0">
                <a:latin typeface="Arial" pitchFamily="34" charset="0"/>
                <a:cs typeface="Arial" pitchFamily="34" charset="0"/>
              </a:rPr>
              <a:t>Макарович</a:t>
            </a:r>
            <a:r>
              <a:rPr lang="ru-RU" sz="2000" dirty="0" smtClean="0">
                <a:latin typeface="Arial" pitchFamily="34" charset="0"/>
                <a:cs typeface="Arial" pitchFamily="34" charset="0"/>
              </a:rPr>
              <a:t> бывал в этом доме неоднократно уже известным на всю страну писателем, режиссером, актером, часто с друзьями Р. и Ю. Григорьевыми, А. Саранцевым, Л. </a:t>
            </a:r>
            <a:r>
              <a:rPr lang="ru-RU" sz="2000" dirty="0" err="1" smtClean="0">
                <a:latin typeface="Arial" pitchFamily="34" charset="0"/>
                <a:cs typeface="Arial" pitchFamily="34" charset="0"/>
              </a:rPr>
              <a:t>Куравлевым</a:t>
            </a:r>
            <a:r>
              <a:rPr lang="ru-RU" sz="2000" dirty="0" smtClean="0">
                <a:latin typeface="Arial" pitchFamily="34" charset="0"/>
                <a:cs typeface="Arial" pitchFamily="34" charset="0"/>
              </a:rPr>
              <a:t>, А. Заболоцким, Л. Федосеевой.</a:t>
            </a:r>
            <a:endParaRPr lang="ru-RU" sz="2000" dirty="0">
              <a:latin typeface="Arial" pitchFamily="34" charset="0"/>
              <a:cs typeface="Arial" pitchFamily="34" charset="0"/>
            </a:endParaRPr>
          </a:p>
        </p:txBody>
      </p:sp>
      <p:sp>
        <p:nvSpPr>
          <p:cNvPr id="13" name="Прямоугольник с двумя скругленными соседними углами 12">
            <a:hlinkClick r:id="rId10"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nextCondLst>
                <p:cond evt="onClick" delay="0">
                  <p:tgtEl>
                    <p:spTgt spid="20"/>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85794"/>
            <a:ext cx="8229600" cy="1143000"/>
          </a:xfrm>
        </p:spPr>
        <p:txBody>
          <a:bodyPr>
            <a:normAutofit fontScale="90000"/>
          </a:bodyPr>
          <a:lstStyle/>
          <a:p>
            <a:pPr lvl="0"/>
            <a:r>
              <a:rPr lang="ru-RU" dirty="0" smtClean="0">
                <a:ln w="900" cmpd="sng">
                  <a:solidFill>
                    <a:schemeClr val="tx2">
                      <a:lumMod val="60000"/>
                      <a:lumOff val="40000"/>
                      <a:alpha val="55000"/>
                    </a:schemeClr>
                  </a:solidFill>
                  <a:prstDash val="solid"/>
                </a:ln>
                <a:effectLst>
                  <a:outerShdw blurRad="60007" dist="310007" dir="7680000" sy="30000" kx="1300200" algn="ctr" rotWithShape="0">
                    <a:prstClr val="black">
                      <a:alpha val="32000"/>
                    </a:prstClr>
                  </a:outerShdw>
                </a:effectLst>
              </a:rPr>
              <a:t>АЛТАЙ</a:t>
            </a:r>
            <a:br>
              <a:rPr lang="ru-RU" dirty="0" smtClean="0">
                <a:ln w="900" cmpd="sng">
                  <a:solidFill>
                    <a:schemeClr val="tx2">
                      <a:lumMod val="60000"/>
                      <a:lumOff val="40000"/>
                      <a:alpha val="55000"/>
                    </a:schemeClr>
                  </a:solidFill>
                  <a:prstDash val="solid"/>
                </a:ln>
                <a:effectLst>
                  <a:outerShdw blurRad="60007" dist="310007" dir="7680000" sy="30000" kx="1300200" algn="ctr" rotWithShape="0">
                    <a:prstClr val="black">
                      <a:alpha val="32000"/>
                    </a:prstClr>
                  </a:outerShdw>
                </a:effectLst>
              </a:rPr>
            </a:br>
            <a:endParaRPr lang="ru-RU" dirty="0"/>
          </a:p>
        </p:txBody>
      </p:sp>
      <p:sp>
        <p:nvSpPr>
          <p:cNvPr id="3" name="Прямоугольник 2"/>
          <p:cNvSpPr/>
          <p:nvPr/>
        </p:nvSpPr>
        <p:spPr>
          <a:xfrm>
            <a:off x="714348" y="1785926"/>
            <a:ext cx="7786742" cy="3108543"/>
          </a:xfrm>
          <a:prstGeom prst="rect">
            <a:avLst/>
          </a:prstGeom>
        </p:spPr>
        <p:txBody>
          <a:bodyPr wrap="square">
            <a:spAutoFit/>
          </a:bodyPr>
          <a:lstStyle/>
          <a:p>
            <a:pPr lvl="0" algn="ctr" fontAlgn="base">
              <a:spcBef>
                <a:spcPct val="0"/>
              </a:spcBef>
              <a:spcAft>
                <a:spcPct val="0"/>
              </a:spcAft>
            </a:pPr>
            <a:r>
              <a:rPr lang="ru-RU" sz="2800" b="1" dirty="0" smtClean="0">
                <a:ln w="900" cmpd="sng">
                  <a:solidFill>
                    <a:schemeClr val="tx2">
                      <a:lumMod val="60000"/>
                      <a:lumOff val="40000"/>
                      <a:alpha val="55000"/>
                    </a:schemeClr>
                  </a:solidFill>
                  <a:prstDash val="solid"/>
                </a:ln>
                <a:solidFill>
                  <a:schemeClr val="tx2">
                    <a:lumMod val="50000"/>
                  </a:schemeClr>
                </a:solidFill>
                <a:effectLst>
                  <a:outerShdw blurRad="60007" dist="310007" dir="7680000" sy="30000" kx="1300200" algn="ctr" rotWithShape="0">
                    <a:prstClr val="black">
                      <a:alpha val="32000"/>
                    </a:prstClr>
                  </a:outerShdw>
                </a:effectLst>
              </a:rPr>
              <a:t>Всё вокруг первобытно, грандиозно и величаво: могучим кольцом раскинулись и ушли в беспредельную даль горы. Мягкие линии сдвинулись одна за другую, смешались в лабиринте очертаний и замкнулись в неуловимой дали воздушной лазури.</a:t>
            </a:r>
          </a:p>
          <a:p>
            <a:pPr lvl="0" algn="ctr" fontAlgn="base">
              <a:spcBef>
                <a:spcPct val="0"/>
              </a:spcBef>
              <a:spcAft>
                <a:spcPct val="0"/>
              </a:spcAft>
            </a:pPr>
            <a:r>
              <a:rPr lang="ru-RU" sz="2800" b="1" dirty="0" smtClean="0">
                <a:ln w="900" cmpd="sng">
                  <a:solidFill>
                    <a:schemeClr val="tx2">
                      <a:lumMod val="60000"/>
                      <a:lumOff val="40000"/>
                      <a:alpha val="55000"/>
                    </a:schemeClr>
                  </a:solidFill>
                  <a:prstDash val="solid"/>
                </a:ln>
                <a:solidFill>
                  <a:schemeClr val="tx2">
                    <a:lumMod val="50000"/>
                  </a:schemeClr>
                </a:solidFill>
                <a:effectLst>
                  <a:outerShdw blurRad="60007" dist="310007" dir="7680000" sy="30000" kx="1300200" algn="ctr" rotWithShape="0">
                    <a:prstClr val="black">
                      <a:alpha val="32000"/>
                    </a:prstClr>
                  </a:outerShdw>
                </a:effectLst>
              </a:rPr>
              <a:t>                                              </a:t>
            </a:r>
            <a:r>
              <a:rPr lang="ru-RU" sz="2800" b="1" dirty="0" err="1" smtClean="0">
                <a:ln w="900" cmpd="sng">
                  <a:solidFill>
                    <a:schemeClr val="tx2">
                      <a:lumMod val="60000"/>
                      <a:lumOff val="40000"/>
                      <a:alpha val="55000"/>
                    </a:schemeClr>
                  </a:solidFill>
                  <a:prstDash val="solid"/>
                </a:ln>
                <a:solidFill>
                  <a:schemeClr val="tx2">
                    <a:lumMod val="50000"/>
                  </a:schemeClr>
                </a:solidFill>
                <a:effectLst>
                  <a:outerShdw blurRad="60007" dist="310007" dir="7680000" sy="30000" kx="1300200" algn="ctr" rotWithShape="0">
                    <a:prstClr val="black">
                      <a:alpha val="32000"/>
                    </a:prstClr>
                  </a:outerShdw>
                </a:effectLst>
              </a:rPr>
              <a:t>Чорос-Гуркин</a:t>
            </a:r>
            <a:endParaRPr lang="ru-RU" sz="2800" b="1" dirty="0" smtClean="0">
              <a:ln w="900" cmpd="sng">
                <a:solidFill>
                  <a:schemeClr val="tx2">
                    <a:lumMod val="60000"/>
                    <a:lumOff val="40000"/>
                    <a:alpha val="55000"/>
                  </a:schemeClr>
                </a:solidFill>
                <a:prstDash val="solid"/>
              </a:ln>
              <a:solidFill>
                <a:schemeClr val="tx2">
                  <a:lumMod val="50000"/>
                </a:schemeClr>
              </a:solidFill>
              <a:effectLst>
                <a:outerShdw blurRad="60007" dist="310007" dir="7680000" sy="30000" kx="1300200" algn="ctr" rotWithShape="0">
                  <a:prstClr val="black">
                    <a:alpha val="32000"/>
                  </a:prstClr>
                </a:outerShdw>
              </a:effectLst>
            </a:endParaRPr>
          </a:p>
        </p:txBody>
      </p:sp>
      <p:pic>
        <p:nvPicPr>
          <p:cNvPr id="6" name="Picture 4" descr="D:\ВСЕ КАРТИНКИ+\506.gif">
            <a:hlinkClick r:id="rId2" action="ppaction://hlinksldjump"/>
          </p:cNvPr>
          <p:cNvPicPr>
            <a:picLocks noChangeAspect="1" noChangeArrowheads="1"/>
          </p:cNvPicPr>
          <p:nvPr/>
        </p:nvPicPr>
        <p:blipFill>
          <a:blip r:embed="rId3" cstate="email"/>
          <a:srcRect/>
          <a:stretch>
            <a:fillRect/>
          </a:stretch>
        </p:blipFill>
        <p:spPr bwMode="auto">
          <a:xfrm>
            <a:off x="8215338" y="6000768"/>
            <a:ext cx="623545" cy="604839"/>
          </a:xfrm>
          <a:prstGeom prst="rect">
            <a:avLst/>
          </a:prstGeom>
          <a:noFill/>
        </p:spPr>
      </p:pic>
      <p:pic>
        <p:nvPicPr>
          <p:cNvPr id="7" name="Picture 3" descr="D:\ВСЕ КАРТИНКИ+\512.gif">
            <a:hlinkClick r:id="rId4" action="ppaction://hlinksldjump"/>
          </p:cNvPr>
          <p:cNvPicPr>
            <a:picLocks noChangeAspect="1" noChangeArrowheads="1"/>
          </p:cNvPicPr>
          <p:nvPr/>
        </p:nvPicPr>
        <p:blipFill>
          <a:blip r:embed="rId5" cstate="email"/>
          <a:srcRect/>
          <a:stretch>
            <a:fillRect/>
          </a:stretch>
        </p:blipFill>
        <p:spPr bwMode="auto">
          <a:xfrm flipH="1">
            <a:off x="285720" y="6000768"/>
            <a:ext cx="642942" cy="593952"/>
          </a:xfrm>
          <a:prstGeom prst="rect">
            <a:avLst/>
          </a:prstGeom>
          <a:noFill/>
        </p:spPr>
      </p:pic>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00232" y="428604"/>
            <a:ext cx="5572164" cy="77152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2000" b="1" dirty="0" smtClean="0">
                <a:latin typeface="Bookman Old Style" pitchFamily="18" charset="0"/>
              </a:rPr>
              <a:t>Всероссийский мемориальный музей-заповедник В.М. Шукшина</a:t>
            </a:r>
          </a:p>
        </p:txBody>
      </p:sp>
      <p:pic>
        <p:nvPicPr>
          <p:cNvPr id="5" name="i-main-pic" descr="Картинка 1 из 707">
            <a:hlinkClick r:id="rId3"/>
          </p:cNvPr>
          <p:cNvPicPr>
            <a:picLocks noChangeAspect="1" noChangeArrowheads="1"/>
          </p:cNvPicPr>
          <p:nvPr/>
        </p:nvPicPr>
        <p:blipFill>
          <a:blip r:embed="rId4" cstate="email"/>
          <a:srcRect/>
          <a:stretch>
            <a:fillRect/>
          </a:stretch>
        </p:blipFill>
        <p:spPr bwMode="auto">
          <a:xfrm>
            <a:off x="4429124" y="3429000"/>
            <a:ext cx="3857777" cy="2313858"/>
          </a:xfrm>
          <a:prstGeom prst="rect">
            <a:avLst/>
          </a:prstGeom>
          <a:ln>
            <a:noFill/>
          </a:ln>
          <a:effectLst>
            <a:outerShdw blurRad="292100" dist="139700" dir="2700000" algn="tl" rotWithShape="0">
              <a:srgbClr val="333333">
                <a:alpha val="65000"/>
              </a:srgbClr>
            </a:outerShdw>
          </a:effectLst>
        </p:spPr>
      </p:pic>
      <p:pic>
        <p:nvPicPr>
          <p:cNvPr id="7" name="Picture 2" descr="Скульптура В. М. Шукшина"/>
          <p:cNvPicPr>
            <a:picLocks noChangeAspect="1" noChangeArrowheads="1"/>
          </p:cNvPicPr>
          <p:nvPr/>
        </p:nvPicPr>
        <p:blipFill>
          <a:blip r:embed="rId5" cstate="email"/>
          <a:srcRect/>
          <a:stretch>
            <a:fillRect/>
          </a:stretch>
        </p:blipFill>
        <p:spPr bwMode="auto">
          <a:xfrm>
            <a:off x="857224" y="1357298"/>
            <a:ext cx="2823687" cy="4429156"/>
          </a:xfrm>
          <a:prstGeom prst="rect">
            <a:avLst/>
          </a:prstGeom>
          <a:ln>
            <a:noFill/>
          </a:ln>
          <a:effectLst>
            <a:outerShdw blurRad="292100" dist="139700" dir="2700000" algn="tl" rotWithShape="0">
              <a:srgbClr val="333333">
                <a:alpha val="65000"/>
              </a:srgbClr>
            </a:outerShdw>
          </a:effectLst>
        </p:spPr>
      </p:pic>
      <p:pic>
        <p:nvPicPr>
          <p:cNvPr id="9" name="Picture 2" descr="D:\алт край\заготовки\Литературная карта Алтайского края_files\00051000.jpg"/>
          <p:cNvPicPr>
            <a:picLocks noChangeAspect="1" noChangeArrowheads="1"/>
          </p:cNvPicPr>
          <p:nvPr/>
        </p:nvPicPr>
        <p:blipFill>
          <a:blip r:embed="rId6" cstate="email"/>
          <a:srcRect/>
          <a:stretch>
            <a:fillRect/>
          </a:stretch>
        </p:blipFill>
        <p:spPr bwMode="auto">
          <a:xfrm>
            <a:off x="4714876" y="1285860"/>
            <a:ext cx="3218400" cy="2000264"/>
          </a:xfrm>
          <a:prstGeom prst="rect">
            <a:avLst/>
          </a:prstGeom>
          <a:ln>
            <a:noFill/>
          </a:ln>
          <a:effectLst>
            <a:softEdge rad="112500"/>
          </a:effectLst>
        </p:spPr>
      </p:pic>
      <p:sp>
        <p:nvSpPr>
          <p:cNvPr id="18" name="Управляющая кнопка: возврат 17">
            <a:hlinkClick r:id="rId7" action="ppaction://hlinksldjump" highlightClick="1"/>
          </p:cNvPr>
          <p:cNvSpPr/>
          <p:nvPr/>
        </p:nvSpPr>
        <p:spPr>
          <a:xfrm>
            <a:off x="8643966" y="6429396"/>
            <a:ext cx="500034"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9" name="Прямоугольник с двумя скругленными соседними углами 18">
            <a:hlinkClick r:id="rId8"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20" name="Прямоугольник 19"/>
          <p:cNvSpPr/>
          <p:nvPr/>
        </p:nvSpPr>
        <p:spPr>
          <a:xfrm>
            <a:off x="5286380"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6" name="Прямоугольник 15"/>
          <p:cNvSpPr/>
          <p:nvPr/>
        </p:nvSpPr>
        <p:spPr>
          <a:xfrm>
            <a:off x="285720" y="2928934"/>
            <a:ext cx="8501122" cy="307183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ru-RU" sz="2000" dirty="0" smtClean="0">
                <a:latin typeface="Arial" pitchFamily="34" charset="0"/>
                <a:cs typeface="Arial" pitchFamily="34" charset="0"/>
              </a:rPr>
              <a:t>Скульптура В. М. Шукшина, автор В. М. Клыков, </a:t>
            </a:r>
            <a:r>
              <a:rPr lang="ru-RU" sz="2000" dirty="0" err="1" smtClean="0">
                <a:latin typeface="Arial" pitchFamily="34" charset="0"/>
                <a:cs typeface="Arial" pitchFamily="34" charset="0"/>
              </a:rPr>
              <a:t>расположенна</a:t>
            </a:r>
            <a:r>
              <a:rPr lang="ru-RU" sz="2000" dirty="0" smtClean="0">
                <a:latin typeface="Arial" pitchFamily="34" charset="0"/>
                <a:cs typeface="Arial" pitchFamily="34" charset="0"/>
              </a:rPr>
              <a:t> на территории главного здания Всероссийского мемориального музея-заповедника В. М. Шукшина</a:t>
            </a:r>
            <a:r>
              <a:rPr lang="ru-RU" sz="2000" b="1" i="1" dirty="0" smtClean="0">
                <a:latin typeface="Arial" pitchFamily="34" charset="0"/>
                <a:cs typeface="Arial" pitchFamily="34" charset="0"/>
              </a:rPr>
              <a:t>.</a:t>
            </a:r>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В экспозиции музея 5 разделов:</a:t>
            </a:r>
          </a:p>
          <a:p>
            <a:r>
              <a:rPr lang="ru-RU" sz="2000" dirty="0" smtClean="0">
                <a:latin typeface="Arial" pitchFamily="34" charset="0"/>
                <a:cs typeface="Arial" pitchFamily="34" charset="0"/>
              </a:rPr>
              <a:t>"История села Сростки </a:t>
            </a:r>
            <a:r>
              <a:rPr lang="ru-RU" sz="2000" dirty="0" err="1" smtClean="0">
                <a:latin typeface="Arial" pitchFamily="34" charset="0"/>
                <a:cs typeface="Arial" pitchFamily="34" charset="0"/>
              </a:rPr>
              <a:t>н.XIX</a:t>
            </a:r>
            <a:r>
              <a:rPr lang="ru-RU" sz="2000" dirty="0" smtClean="0">
                <a:latin typeface="Arial" pitchFamily="34" charset="0"/>
                <a:cs typeface="Arial" pitchFamily="34" charset="0"/>
              </a:rPr>
              <a:t> - </a:t>
            </a:r>
            <a:r>
              <a:rPr lang="ru-RU" sz="2000" dirty="0" err="1" smtClean="0">
                <a:latin typeface="Arial" pitchFamily="34" charset="0"/>
                <a:cs typeface="Arial" pitchFamily="34" charset="0"/>
              </a:rPr>
              <a:t>к.XX</a:t>
            </a:r>
            <a:r>
              <a:rPr lang="ru-RU" sz="2000" dirty="0" smtClean="0">
                <a:latin typeface="Arial" pitchFamily="34" charset="0"/>
                <a:cs typeface="Arial" pitchFamily="34" charset="0"/>
              </a:rPr>
              <a:t> в.в."</a:t>
            </a:r>
          </a:p>
          <a:p>
            <a:r>
              <a:rPr lang="ru-RU" sz="2000" dirty="0" smtClean="0">
                <a:latin typeface="Arial" pitchFamily="34" charset="0"/>
                <a:cs typeface="Arial" pitchFamily="34" charset="0"/>
              </a:rPr>
              <a:t>"Школьный класс (мемориальная экспозиция)"</a:t>
            </a:r>
          </a:p>
          <a:p>
            <a:r>
              <a:rPr lang="ru-RU" sz="2000" dirty="0" smtClean="0">
                <a:latin typeface="Arial" pitchFamily="34" charset="0"/>
                <a:cs typeface="Arial" pitchFamily="34" charset="0"/>
              </a:rPr>
              <a:t>"Творчество В.М. Шукшина 1954-1974 г.г."</a:t>
            </a:r>
          </a:p>
          <a:p>
            <a:r>
              <a:rPr lang="ru-RU" sz="2000" dirty="0" smtClean="0">
                <a:latin typeface="Arial" pitchFamily="34" charset="0"/>
                <a:cs typeface="Arial" pitchFamily="34" charset="0"/>
              </a:rPr>
              <a:t>"Мировое литературное наследие В.М. Шукшина. Шукшин и театр"</a:t>
            </a:r>
          </a:p>
          <a:p>
            <a:r>
              <a:rPr lang="ru-RU" sz="2000" dirty="0" smtClean="0">
                <a:latin typeface="Arial" pitchFamily="34" charset="0"/>
                <a:cs typeface="Arial" pitchFamily="34" charset="0"/>
              </a:rPr>
              <a:t>"Шукшин и современность"</a:t>
            </a:r>
            <a:endParaRPr lang="ru-RU" sz="2000" dirty="0">
              <a:latin typeface="Arial" pitchFamily="34" charset="0"/>
              <a:cs typeface="Arial" pitchFamily="34" charset="0"/>
            </a:endParaRPr>
          </a:p>
        </p:txBody>
      </p:sp>
      <p:sp>
        <p:nvSpPr>
          <p:cNvPr id="13" name="Прямоугольник с двумя скругленными соседними углами 12">
            <a:hlinkClick r:id="rId9"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pic>
        <p:nvPicPr>
          <p:cNvPr id="12" name="Picture 4" descr="D:\ВСЕ КАРТИНКИ+\506.gif">
            <a:hlinkClick r:id="rId10" action="ppaction://hlinksldjump"/>
          </p:cNvPr>
          <p:cNvPicPr>
            <a:picLocks noChangeAspect="1" noChangeArrowheads="1"/>
          </p:cNvPicPr>
          <p:nvPr/>
        </p:nvPicPr>
        <p:blipFill>
          <a:blip r:embed="rId11" cstate="email"/>
          <a:srcRect/>
          <a:stretch>
            <a:fillRect/>
          </a:stretch>
        </p:blipFill>
        <p:spPr bwMode="auto">
          <a:xfrm>
            <a:off x="8215338" y="6000768"/>
            <a:ext cx="623545" cy="604839"/>
          </a:xfrm>
          <a:prstGeom prst="rect">
            <a:avLst/>
          </a:prstGeom>
          <a:noFill/>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nextCondLst>
                <p:cond evt="onClick" delay="0">
                  <p:tgtEl>
                    <p:spTgt spid="20"/>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71670" y="642918"/>
            <a:ext cx="5214974" cy="57150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Здание бывшей </a:t>
            </a:r>
            <a:r>
              <a:rPr lang="ru-RU" b="1" dirty="0" err="1" smtClean="0">
                <a:latin typeface="Bookman Old Style" pitchFamily="18" charset="0"/>
              </a:rPr>
              <a:t>Сростинской</a:t>
            </a:r>
            <a:r>
              <a:rPr lang="ru-RU" b="1" dirty="0" smtClean="0">
                <a:latin typeface="Bookman Old Style" pitchFamily="18" charset="0"/>
              </a:rPr>
              <a:t> школы,</a:t>
            </a:r>
          </a:p>
          <a:p>
            <a:pPr algn="ctr"/>
            <a:r>
              <a:rPr lang="ru-RU" b="1" dirty="0" smtClean="0">
                <a:latin typeface="Bookman Old Style" pitchFamily="18" charset="0"/>
              </a:rPr>
              <a:t>где учился и работал В.М. Шукшин</a:t>
            </a:r>
            <a:endParaRPr lang="ru-RU" b="1" dirty="0">
              <a:latin typeface="Bookman Old Style" pitchFamily="18" charset="0"/>
            </a:endParaRPr>
          </a:p>
        </p:txBody>
      </p:sp>
      <p:pic>
        <p:nvPicPr>
          <p:cNvPr id="5" name="Picture 2"/>
          <p:cNvPicPr>
            <a:picLocks noChangeAspect="1" noChangeArrowheads="1"/>
          </p:cNvPicPr>
          <p:nvPr/>
        </p:nvPicPr>
        <p:blipFill>
          <a:blip r:embed="rId2" cstate="email"/>
          <a:srcRect/>
          <a:stretch>
            <a:fillRect/>
          </a:stretch>
        </p:blipFill>
        <p:spPr bwMode="auto">
          <a:xfrm>
            <a:off x="3071802" y="3571876"/>
            <a:ext cx="2684338" cy="2013253"/>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3" cstate="email"/>
          <a:srcRect/>
          <a:stretch>
            <a:fillRect/>
          </a:stretch>
        </p:blipFill>
        <p:spPr bwMode="auto">
          <a:xfrm>
            <a:off x="5857884" y="1285860"/>
            <a:ext cx="2735426" cy="4286280"/>
          </a:xfrm>
          <a:prstGeom prst="rect">
            <a:avLst/>
          </a:prstGeom>
          <a:ln>
            <a:noFill/>
          </a:ln>
          <a:effectLst>
            <a:outerShdw blurRad="292100" dist="139700" dir="2700000" algn="tl" rotWithShape="0">
              <a:srgbClr val="333333">
                <a:alpha val="65000"/>
              </a:srgbClr>
            </a:outerShdw>
          </a:effectLst>
        </p:spPr>
      </p:pic>
      <p:pic>
        <p:nvPicPr>
          <p:cNvPr id="7" name="Picture 4"/>
          <p:cNvPicPr>
            <a:picLocks noChangeAspect="1" noChangeArrowheads="1"/>
          </p:cNvPicPr>
          <p:nvPr/>
        </p:nvPicPr>
        <p:blipFill>
          <a:blip r:embed="rId4" cstate="email"/>
          <a:srcRect/>
          <a:stretch>
            <a:fillRect/>
          </a:stretch>
        </p:blipFill>
        <p:spPr bwMode="auto">
          <a:xfrm>
            <a:off x="571472" y="3571876"/>
            <a:ext cx="2402885" cy="2013618"/>
          </a:xfrm>
          <a:prstGeom prst="rect">
            <a:avLst/>
          </a:prstGeom>
          <a:ln>
            <a:noFill/>
          </a:ln>
          <a:effectLst>
            <a:outerShdw blurRad="292100" dist="139700" dir="2700000" algn="tl" rotWithShape="0">
              <a:srgbClr val="333333">
                <a:alpha val="65000"/>
              </a:srgbClr>
            </a:outerShdw>
          </a:effectLst>
        </p:spPr>
      </p:pic>
      <p:pic>
        <p:nvPicPr>
          <p:cNvPr id="8" name="Picture 5"/>
          <p:cNvPicPr>
            <a:picLocks noChangeAspect="1" noChangeArrowheads="1"/>
          </p:cNvPicPr>
          <p:nvPr/>
        </p:nvPicPr>
        <p:blipFill>
          <a:blip r:embed="rId5" cstate="email"/>
          <a:srcRect/>
          <a:stretch>
            <a:fillRect/>
          </a:stretch>
        </p:blipFill>
        <p:spPr bwMode="auto">
          <a:xfrm>
            <a:off x="3143240" y="1357298"/>
            <a:ext cx="2597746" cy="1911941"/>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6" cstate="email"/>
          <a:srcRect/>
          <a:stretch>
            <a:fillRect/>
          </a:stretch>
        </p:blipFill>
        <p:spPr bwMode="auto">
          <a:xfrm>
            <a:off x="500034" y="1357298"/>
            <a:ext cx="2526307" cy="1948309"/>
          </a:xfrm>
          <a:prstGeom prst="rect">
            <a:avLst/>
          </a:prstGeom>
          <a:ln>
            <a:noFill/>
          </a:ln>
          <a:effectLst>
            <a:outerShdw blurRad="292100" dist="139700" dir="2700000" algn="tl" rotWithShape="0">
              <a:srgbClr val="333333">
                <a:alpha val="65000"/>
              </a:srgbClr>
            </a:outerShdw>
          </a:effectLst>
        </p:spPr>
      </p:pic>
      <p:sp>
        <p:nvSpPr>
          <p:cNvPr id="18" name="Управляющая кнопка: возврат 17">
            <a:hlinkClick r:id="rId7" action="ppaction://hlinksldjump" highlightClick="1"/>
          </p:cNvPr>
          <p:cNvSpPr/>
          <p:nvPr/>
        </p:nvSpPr>
        <p:spPr>
          <a:xfrm>
            <a:off x="8715404" y="6429396"/>
            <a:ext cx="428596"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9" name="Прямоугольник с двумя скругленными соседними углами 18">
            <a:hlinkClick r:id="rId8"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1" name="Прямоугольник с двумя скругленными соседними углами 10">
            <a:hlinkClick r:id="rId9"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86116" y="357166"/>
            <a:ext cx="257176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Гора Пикет</a:t>
            </a:r>
            <a:endParaRPr lang="ru-RU" b="1" dirty="0">
              <a:latin typeface="Bookman Old Style" pitchFamily="18" charset="0"/>
            </a:endParaRPr>
          </a:p>
        </p:txBody>
      </p:sp>
      <p:pic>
        <p:nvPicPr>
          <p:cNvPr id="5" name="i-main-pic" descr="Картинка 4 из 710">
            <a:hlinkClick r:id="rId3"/>
          </p:cNvPr>
          <p:cNvPicPr>
            <a:picLocks noChangeAspect="1" noChangeArrowheads="1"/>
          </p:cNvPicPr>
          <p:nvPr/>
        </p:nvPicPr>
        <p:blipFill>
          <a:blip r:embed="rId4" cstate="email"/>
          <a:srcRect/>
          <a:stretch>
            <a:fillRect/>
          </a:stretch>
        </p:blipFill>
        <p:spPr bwMode="auto">
          <a:xfrm>
            <a:off x="500034" y="1142984"/>
            <a:ext cx="2857520" cy="1913948"/>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857224" y="3071810"/>
            <a:ext cx="214314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Гора Пикет – любимое </a:t>
            </a:r>
          </a:p>
          <a:p>
            <a:pPr algn="ctr"/>
            <a:r>
              <a:rPr lang="ru-RU" sz="1600" dirty="0" smtClean="0"/>
              <a:t>место </a:t>
            </a:r>
            <a:r>
              <a:rPr lang="ru-RU" sz="1600" dirty="0" err="1" smtClean="0"/>
              <a:t>сростинцев</a:t>
            </a:r>
            <a:r>
              <a:rPr lang="ru-RU" sz="1600" dirty="0" smtClean="0"/>
              <a:t>. </a:t>
            </a:r>
            <a:endParaRPr lang="ru-RU" sz="1600" dirty="0"/>
          </a:p>
        </p:txBody>
      </p:sp>
      <p:pic>
        <p:nvPicPr>
          <p:cNvPr id="7" name="i-main-pic" descr="Картинка 3 из 710">
            <a:hlinkClick r:id="rId5"/>
          </p:cNvPr>
          <p:cNvPicPr>
            <a:picLocks noChangeAspect="1" noChangeArrowheads="1"/>
          </p:cNvPicPr>
          <p:nvPr/>
        </p:nvPicPr>
        <p:blipFill>
          <a:blip r:embed="rId6" cstate="email"/>
          <a:srcRect/>
          <a:stretch>
            <a:fillRect/>
          </a:stretch>
        </p:blipFill>
        <p:spPr bwMode="auto">
          <a:xfrm>
            <a:off x="6000760" y="1142984"/>
            <a:ext cx="2643206" cy="1904701"/>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6286512" y="3071810"/>
            <a:ext cx="2071702"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err="1" smtClean="0"/>
              <a:t>Шукшинские</a:t>
            </a:r>
            <a:r>
              <a:rPr lang="ru-RU" sz="1600" dirty="0" smtClean="0"/>
              <a:t> чтения</a:t>
            </a:r>
            <a:endParaRPr lang="ru-RU" sz="1600" dirty="0"/>
          </a:p>
        </p:txBody>
      </p:sp>
      <p:pic>
        <p:nvPicPr>
          <p:cNvPr id="9" name="Рисунок 736" descr="shukshin240">
            <a:hlinkClick r:id="rId7" tooltip="shukshin240"/>
          </p:cNvPr>
          <p:cNvPicPr>
            <a:picLocks noChangeAspect="1" noChangeArrowheads="1"/>
          </p:cNvPicPr>
          <p:nvPr/>
        </p:nvPicPr>
        <p:blipFill>
          <a:blip r:embed="rId8" cstate="email"/>
          <a:srcRect/>
          <a:stretch>
            <a:fillRect/>
          </a:stretch>
        </p:blipFill>
        <p:spPr bwMode="auto">
          <a:xfrm>
            <a:off x="5286380" y="3714752"/>
            <a:ext cx="2428891" cy="1857388"/>
          </a:xfrm>
          <a:prstGeom prst="rect">
            <a:avLst/>
          </a:prstGeom>
          <a:ln>
            <a:noFill/>
          </a:ln>
          <a:effectLst>
            <a:outerShdw blurRad="292100" dist="139700" dir="2700000" algn="tl" rotWithShape="0">
              <a:srgbClr val="333333">
                <a:alpha val="65000"/>
              </a:srgbClr>
            </a:outerShdw>
          </a:effectLst>
        </p:spPr>
      </p:pic>
      <p:pic>
        <p:nvPicPr>
          <p:cNvPr id="12" name="Рисунок 739" descr="piket2">
            <a:hlinkClick r:id="rId9" tooltip="piket2"/>
          </p:cNvPr>
          <p:cNvPicPr>
            <a:picLocks noChangeAspect="1" noChangeArrowheads="1"/>
          </p:cNvPicPr>
          <p:nvPr/>
        </p:nvPicPr>
        <p:blipFill>
          <a:blip r:embed="rId10" cstate="email"/>
          <a:srcRect/>
          <a:stretch>
            <a:fillRect/>
          </a:stretch>
        </p:blipFill>
        <p:spPr bwMode="auto">
          <a:xfrm>
            <a:off x="3428992" y="1214422"/>
            <a:ext cx="2500330" cy="1875248"/>
          </a:xfrm>
          <a:prstGeom prst="rect">
            <a:avLst/>
          </a:prstGeom>
          <a:ln>
            <a:noFill/>
          </a:ln>
          <a:effectLst>
            <a:outerShdw blurRad="292100" dist="139700" dir="2700000" algn="tl" rotWithShape="0">
              <a:srgbClr val="333333">
                <a:alpha val="65000"/>
              </a:srgbClr>
            </a:outerShdw>
          </a:effectLst>
        </p:spPr>
      </p:pic>
      <p:sp>
        <p:nvSpPr>
          <p:cNvPr id="13" name="Прямоугольник 12"/>
          <p:cNvSpPr/>
          <p:nvPr/>
        </p:nvSpPr>
        <p:spPr>
          <a:xfrm>
            <a:off x="3857620" y="3071810"/>
            <a:ext cx="1714512"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Вид с Пикета</a:t>
            </a:r>
            <a:endParaRPr lang="ru-RU" sz="1600" dirty="0"/>
          </a:p>
        </p:txBody>
      </p:sp>
      <p:pic>
        <p:nvPicPr>
          <p:cNvPr id="14" name="Рисунок 3" descr="D:\Малое Золотое кольцо Алтая_files\image004.jpg"/>
          <p:cNvPicPr>
            <a:picLocks noChangeAspect="1" noChangeArrowheads="1"/>
          </p:cNvPicPr>
          <p:nvPr/>
        </p:nvPicPr>
        <p:blipFill>
          <a:blip r:embed="rId11" cstate="email"/>
          <a:srcRect/>
          <a:stretch>
            <a:fillRect/>
          </a:stretch>
        </p:blipFill>
        <p:spPr bwMode="auto">
          <a:xfrm>
            <a:off x="1357290" y="3643314"/>
            <a:ext cx="2857519" cy="1920888"/>
          </a:xfrm>
          <a:prstGeom prst="rect">
            <a:avLst/>
          </a:prstGeom>
          <a:ln>
            <a:noFill/>
          </a:ln>
          <a:effectLst>
            <a:outerShdw blurRad="292100" dist="139700" dir="2700000" algn="tl" rotWithShape="0">
              <a:srgbClr val="333333">
                <a:alpha val="65000"/>
              </a:srgbClr>
            </a:outerShdw>
          </a:effectLst>
        </p:spPr>
      </p:pic>
      <p:sp>
        <p:nvSpPr>
          <p:cNvPr id="15" name="Прямоугольник 14"/>
          <p:cNvSpPr/>
          <p:nvPr/>
        </p:nvSpPr>
        <p:spPr>
          <a:xfrm>
            <a:off x="1643041" y="5572139"/>
            <a:ext cx="2286016"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Памятник В.М.Шукшину</a:t>
            </a:r>
            <a:endParaRPr lang="ru-RU" sz="1600" dirty="0"/>
          </a:p>
        </p:txBody>
      </p:sp>
      <p:sp>
        <p:nvSpPr>
          <p:cNvPr id="22" name="Управляющая кнопка: возврат 21">
            <a:hlinkClick r:id="rId12" action="ppaction://hlinksldjump" highlightClick="1"/>
          </p:cNvPr>
          <p:cNvSpPr/>
          <p:nvPr/>
        </p:nvSpPr>
        <p:spPr>
          <a:xfrm>
            <a:off x="8715404" y="6429396"/>
            <a:ext cx="428596"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23" name="Прямоугольник с двумя скругленными соседними углами 22">
            <a:hlinkClick r:id="rId1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24" name="Прямоугольник 23"/>
          <p:cNvSpPr/>
          <p:nvPr/>
        </p:nvSpPr>
        <p:spPr>
          <a:xfrm>
            <a:off x="5643570" y="6000768"/>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20" name="Прямоугольник 19"/>
          <p:cNvSpPr/>
          <p:nvPr/>
        </p:nvSpPr>
        <p:spPr>
          <a:xfrm>
            <a:off x="357158" y="285728"/>
            <a:ext cx="8429684" cy="592935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ru-RU" sz="2000" dirty="0" smtClean="0">
                <a:solidFill>
                  <a:schemeClr val="tx1"/>
                </a:solidFill>
                <a:latin typeface="Arial" pitchFamily="34" charset="0"/>
                <a:cs typeface="Arial" pitchFamily="34" charset="0"/>
              </a:rPr>
              <a:t>Гора Пикет (местное название </a:t>
            </a:r>
            <a:r>
              <a:rPr lang="ru-RU" sz="2000" dirty="0" err="1" smtClean="0">
                <a:solidFill>
                  <a:schemeClr val="tx1"/>
                </a:solidFill>
                <a:latin typeface="Arial" pitchFamily="34" charset="0"/>
                <a:cs typeface="Arial" pitchFamily="34" charset="0"/>
              </a:rPr>
              <a:t>Бикет</a:t>
            </a:r>
            <a:r>
              <a:rPr lang="ru-RU" sz="2000" dirty="0" smtClean="0">
                <a:solidFill>
                  <a:schemeClr val="tx1"/>
                </a:solidFill>
                <a:latin typeface="Arial" pitchFamily="34" charset="0"/>
                <a:cs typeface="Arial" pitchFamily="34" charset="0"/>
              </a:rPr>
              <a:t>) известна далеко за пределами села как место проведения с 1976 года </a:t>
            </a:r>
            <a:r>
              <a:rPr lang="ru-RU" sz="2000" dirty="0" err="1" smtClean="0">
                <a:solidFill>
                  <a:schemeClr val="tx1"/>
                </a:solidFill>
                <a:latin typeface="Arial" pitchFamily="34" charset="0"/>
                <a:cs typeface="Arial" pitchFamily="34" charset="0"/>
              </a:rPr>
              <a:t>Шукшинских</a:t>
            </a:r>
            <a:r>
              <a:rPr lang="ru-RU" sz="2000" dirty="0" smtClean="0">
                <a:solidFill>
                  <a:schemeClr val="tx1"/>
                </a:solidFill>
                <a:latin typeface="Arial" pitchFamily="34" charset="0"/>
                <a:cs typeface="Arial" pitchFamily="34" charset="0"/>
              </a:rPr>
              <a:t> чтений - народного литературного праздника. Это одно из самых привлекательных мест села. </a:t>
            </a:r>
          </a:p>
          <a:p>
            <a:r>
              <a:rPr lang="ru-RU" sz="2000" dirty="0" smtClean="0">
                <a:solidFill>
                  <a:schemeClr val="tx1"/>
                </a:solidFill>
                <a:latin typeface="Arial" pitchFamily="34" charset="0"/>
                <a:cs typeface="Arial" pitchFamily="34" charset="0"/>
              </a:rPr>
              <a:t>Главные мероприятия </a:t>
            </a:r>
            <a:r>
              <a:rPr lang="ru-RU" sz="2000" dirty="0" err="1" smtClean="0">
                <a:solidFill>
                  <a:schemeClr val="tx1"/>
                </a:solidFill>
                <a:latin typeface="Arial" pitchFamily="34" charset="0"/>
                <a:cs typeface="Arial" pitchFamily="34" charset="0"/>
              </a:rPr>
              <a:t>Шукшинских</a:t>
            </a:r>
            <a:r>
              <a:rPr lang="ru-RU" sz="2000" dirty="0" smtClean="0">
                <a:solidFill>
                  <a:schemeClr val="tx1"/>
                </a:solidFill>
                <a:latin typeface="Arial" pitchFamily="34" charset="0"/>
                <a:cs typeface="Arial" pitchFamily="34" charset="0"/>
              </a:rPr>
              <a:t> чтений традиционно проходят на Пикете. С горы Пикет, по словам самого  писателя, «всю Россию видно». Там теперь стоит памятник, подаренный селу скульптором Вячеславом Клыковым. </a:t>
            </a:r>
          </a:p>
          <a:p>
            <a:r>
              <a:rPr lang="ru-RU" sz="2000" dirty="0" smtClean="0">
                <a:solidFill>
                  <a:schemeClr val="tx1"/>
                </a:solidFill>
                <a:latin typeface="Arial" pitchFamily="34" charset="0"/>
                <a:cs typeface="Arial" pitchFamily="34" charset="0"/>
              </a:rPr>
              <a:t>Василий </a:t>
            </a:r>
            <a:r>
              <a:rPr lang="ru-RU" sz="2000" dirty="0" err="1" smtClean="0">
                <a:solidFill>
                  <a:schemeClr val="tx1"/>
                </a:solidFill>
                <a:latin typeface="Arial" pitchFamily="34" charset="0"/>
                <a:cs typeface="Arial" pitchFamily="34" charset="0"/>
              </a:rPr>
              <a:t>Макарович</a:t>
            </a:r>
            <a:r>
              <a:rPr lang="ru-RU" sz="2000" dirty="0" smtClean="0">
                <a:solidFill>
                  <a:schemeClr val="tx1"/>
                </a:solidFill>
                <a:latin typeface="Arial" pitchFamily="34" charset="0"/>
                <a:cs typeface="Arial" pitchFamily="34" charset="0"/>
              </a:rPr>
              <a:t> такой же, как и в последних кадрах фильма «Печки-лавочки» — смотрит вдаль, задумчив… О чем бы он думал сейчас, с каким бы настроением смотрел бы и на всю Россию, и на родное село? Наверное, пытался бы ответить на тот же вопрос, которым задавался всю свою жизнь: «что с нами происходит?»</a:t>
            </a:r>
          </a:p>
          <a:p>
            <a:r>
              <a:rPr lang="ru-RU" sz="2000" dirty="0" smtClean="0">
                <a:solidFill>
                  <a:schemeClr val="tx1"/>
                </a:solidFill>
                <a:latin typeface="Arial" pitchFamily="34" charset="0"/>
                <a:cs typeface="Arial" pitchFamily="34" charset="0"/>
              </a:rPr>
              <a:t>Отсюда, с верхней точки горы Пикет, открывается необыкновенной красоты панорама разнообразных пейзажей поймы реки Катунь и предгорий Алтая. Видны </a:t>
            </a:r>
            <a:r>
              <a:rPr lang="ru-RU" sz="2000" dirty="0" err="1" smtClean="0">
                <a:solidFill>
                  <a:schemeClr val="tx1"/>
                </a:solidFill>
                <a:latin typeface="Arial" pitchFamily="34" charset="0"/>
                <a:cs typeface="Arial" pitchFamily="34" charset="0"/>
              </a:rPr>
              <a:t>Монахова</a:t>
            </a:r>
            <a:r>
              <a:rPr lang="ru-RU" sz="2000" dirty="0" smtClean="0">
                <a:solidFill>
                  <a:schemeClr val="tx1"/>
                </a:solidFill>
                <a:latin typeface="Arial" pitchFamily="34" charset="0"/>
                <a:cs typeface="Arial" pitchFamily="34" charset="0"/>
              </a:rPr>
              <a:t> гора и </a:t>
            </a:r>
            <a:r>
              <a:rPr lang="ru-RU" sz="2000" dirty="0" err="1" smtClean="0">
                <a:solidFill>
                  <a:schemeClr val="tx1"/>
                </a:solidFill>
                <a:latin typeface="Arial" pitchFamily="34" charset="0"/>
                <a:cs typeface="Arial" pitchFamily="34" charset="0"/>
              </a:rPr>
              <a:t>Бабырган</a:t>
            </a:r>
            <a:r>
              <a:rPr lang="ru-RU" sz="2000" dirty="0" smtClean="0">
                <a:solidFill>
                  <a:schemeClr val="tx1"/>
                </a:solidFill>
                <a:latin typeface="Arial" pitchFamily="34" charset="0"/>
                <a:cs typeface="Arial" pitchFamily="34" charset="0"/>
              </a:rPr>
              <a:t>. Эти памятные места не раз упоминались в литературных произведениях В.М. Шукшина и его фильмах. Здесь снят последний кадр фильма "Печки-лавочки".</a:t>
            </a:r>
            <a:endParaRPr lang="ru-RU" sz="2000" dirty="0">
              <a:latin typeface="Arial" pitchFamily="34" charset="0"/>
              <a:cs typeface="Arial" pitchFamily="34" charset="0"/>
            </a:endParaRPr>
          </a:p>
        </p:txBody>
      </p:sp>
      <p:sp>
        <p:nvSpPr>
          <p:cNvPr id="17" name="Прямоугольник с двумя скругленными соседними углами 16">
            <a:hlinkClick r:id="rId14"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nextCondLst>
                <p:cond evt="onClick" delay="0">
                  <p:tgtEl>
                    <p:spTgt spid="24"/>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in-pic" descr="Картинка 157 из 635"/>
          <p:cNvPicPr>
            <a:picLocks noChangeAspect="1" noChangeArrowheads="1"/>
          </p:cNvPicPr>
          <p:nvPr/>
        </p:nvPicPr>
        <p:blipFill>
          <a:blip r:embed="rId3" cstate="email"/>
          <a:srcRect/>
          <a:stretch>
            <a:fillRect/>
          </a:stretch>
        </p:blipFill>
        <p:spPr bwMode="auto">
          <a:xfrm>
            <a:off x="571472" y="1357298"/>
            <a:ext cx="4286280" cy="4572032"/>
          </a:xfrm>
          <a:prstGeom prst="rect">
            <a:avLst/>
          </a:prstGeom>
          <a:ln>
            <a:noFill/>
          </a:ln>
          <a:effectLst>
            <a:outerShdw blurRad="292100" dist="139700" dir="2700000" algn="tl" rotWithShape="0">
              <a:srgbClr val="333333">
                <a:alpha val="65000"/>
              </a:srgbClr>
            </a:outerShdw>
          </a:effectLst>
        </p:spPr>
      </p:pic>
      <p:pic>
        <p:nvPicPr>
          <p:cNvPr id="6" name="i-main-pic" descr="Картинка 87 из 635"/>
          <p:cNvPicPr>
            <a:picLocks noChangeAspect="1" noChangeArrowheads="1"/>
          </p:cNvPicPr>
          <p:nvPr/>
        </p:nvPicPr>
        <p:blipFill>
          <a:blip r:embed="rId4" cstate="email"/>
          <a:srcRect/>
          <a:stretch>
            <a:fillRect/>
          </a:stretch>
        </p:blipFill>
        <p:spPr bwMode="auto">
          <a:xfrm>
            <a:off x="571472" y="1285860"/>
            <a:ext cx="4338966" cy="464347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3286116" y="357166"/>
            <a:ext cx="257176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Бирюзовая Катунь</a:t>
            </a:r>
            <a:endParaRPr lang="ru-RU" b="1" dirty="0">
              <a:latin typeface="Bookman Old Style" pitchFamily="18" charset="0"/>
            </a:endParaRPr>
          </a:p>
        </p:txBody>
      </p:sp>
      <p:pic>
        <p:nvPicPr>
          <p:cNvPr id="7" name="i-main-pic" descr="Картинка 158 из 635"/>
          <p:cNvPicPr>
            <a:picLocks noChangeAspect="1"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5357818" y="642918"/>
            <a:ext cx="3071834" cy="2449929"/>
          </a:xfrm>
          <a:prstGeom prst="rect">
            <a:avLst/>
          </a:prstGeom>
          <a:noFill/>
          <a:ln w="9525">
            <a:noFill/>
            <a:miter lim="800000"/>
            <a:headEnd/>
            <a:tailEnd/>
          </a:ln>
        </p:spPr>
      </p:pic>
      <p:sp>
        <p:nvSpPr>
          <p:cNvPr id="16" name="Прямоугольник с двумя скругленными соседними углами 15">
            <a:hlinkClick r:id="rId6"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9" name="Прямоугольник 8"/>
          <p:cNvSpPr/>
          <p:nvPr/>
        </p:nvSpPr>
        <p:spPr>
          <a:xfrm>
            <a:off x="5572132" y="2857496"/>
            <a:ext cx="285752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Объекты для посещения</a:t>
            </a:r>
            <a:endParaRPr lang="ru-RU" dirty="0">
              <a:solidFill>
                <a:schemeClr val="tx1"/>
              </a:solidFill>
              <a:latin typeface="Bookman Old Style" pitchFamily="18" charset="0"/>
            </a:endParaRPr>
          </a:p>
        </p:txBody>
      </p:sp>
      <p:sp>
        <p:nvSpPr>
          <p:cNvPr id="10" name="Прямоугольник 9">
            <a:hlinkClick r:id="rId7" action="ppaction://hlinksldjump"/>
          </p:cNvPr>
          <p:cNvSpPr/>
          <p:nvPr/>
        </p:nvSpPr>
        <p:spPr>
          <a:xfrm>
            <a:off x="5572132" y="3643314"/>
            <a:ext cx="285752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err="1" smtClean="0">
                <a:latin typeface="Arial" pitchFamily="34" charset="0"/>
                <a:cs typeface="Arial" pitchFamily="34" charset="0"/>
              </a:rPr>
              <a:t>Тавдинские</a:t>
            </a:r>
            <a:r>
              <a:rPr lang="ru-RU" dirty="0" smtClean="0">
                <a:latin typeface="Arial" pitchFamily="34" charset="0"/>
                <a:cs typeface="Arial" pitchFamily="34" charset="0"/>
              </a:rPr>
              <a:t> пещеры </a:t>
            </a:r>
          </a:p>
        </p:txBody>
      </p:sp>
      <p:sp>
        <p:nvSpPr>
          <p:cNvPr id="11" name="Прямоугольник 10">
            <a:hlinkClick r:id="rId8" action="ppaction://hlinksldjump"/>
          </p:cNvPr>
          <p:cNvSpPr/>
          <p:nvPr/>
        </p:nvSpPr>
        <p:spPr>
          <a:xfrm>
            <a:off x="5572132" y="4357694"/>
            <a:ext cx="2928958" cy="78581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latin typeface="Arial" pitchFamily="34" charset="0"/>
                <a:cs typeface="Arial" pitchFamily="34" charset="0"/>
              </a:rPr>
              <a:t>Памятник художнику и философу Николаю Рериху</a:t>
            </a:r>
          </a:p>
        </p:txBody>
      </p:sp>
      <p:sp>
        <p:nvSpPr>
          <p:cNvPr id="15" name="Прямоугольник с двумя скругленными соседними углами 14">
            <a:hlinkClick r:id="rId9"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00364" y="357166"/>
            <a:ext cx="2928958" cy="48577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err="1" smtClean="0">
                <a:latin typeface="Bookman Old Style" pitchFamily="18" charset="0"/>
              </a:rPr>
              <a:t>Тавдинские</a:t>
            </a:r>
            <a:r>
              <a:rPr lang="ru-RU" b="1" dirty="0" smtClean="0">
                <a:latin typeface="Bookman Old Style" pitchFamily="18" charset="0"/>
              </a:rPr>
              <a:t> пещеры </a:t>
            </a:r>
            <a:endParaRPr lang="ru-RU" b="1" dirty="0">
              <a:latin typeface="Bookman Old Style" pitchFamily="18" charset="0"/>
            </a:endParaRPr>
          </a:p>
        </p:txBody>
      </p:sp>
      <p:pic>
        <p:nvPicPr>
          <p:cNvPr id="7" name="i-main-pic" descr="Картинка 1 из 34">
            <a:hlinkClick r:id="rId3"/>
          </p:cNvPr>
          <p:cNvPicPr>
            <a:picLocks noChangeAspect="1" noChangeArrowheads="1"/>
          </p:cNvPicPr>
          <p:nvPr/>
        </p:nvPicPr>
        <p:blipFill>
          <a:blip r:embed="rId4" cstate="email"/>
          <a:srcRect/>
          <a:stretch>
            <a:fillRect/>
          </a:stretch>
        </p:blipFill>
        <p:spPr bwMode="auto">
          <a:xfrm>
            <a:off x="642910" y="1000108"/>
            <a:ext cx="7786742" cy="5000660"/>
          </a:xfrm>
          <a:prstGeom prst="rect">
            <a:avLst/>
          </a:prstGeom>
          <a:ln>
            <a:noFill/>
          </a:ln>
          <a:effectLst>
            <a:outerShdw blurRad="292100" dist="139700" dir="2700000" algn="tl" rotWithShape="0">
              <a:srgbClr val="333333">
                <a:alpha val="65000"/>
              </a:srgbClr>
            </a:outerShdw>
          </a:effectLst>
        </p:spPr>
      </p:pic>
      <p:sp>
        <p:nvSpPr>
          <p:cNvPr id="18" name="Прямоугольник с двумя скругленными соседними углами 17">
            <a:hlinkClick r:id="rId5"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12" name="i-main-pic" descr="Картинка 8 из 34">
            <a:hlinkClick r:id="rId6"/>
          </p:cNvPr>
          <p:cNvPicPr>
            <a:picLocks noChangeAspect="1" noChangeArrowheads="1"/>
          </p:cNvPicPr>
          <p:nvPr/>
        </p:nvPicPr>
        <p:blipFill>
          <a:blip r:embed="rId7" cstate="email"/>
          <a:srcRect/>
          <a:stretch>
            <a:fillRect/>
          </a:stretch>
        </p:blipFill>
        <p:spPr bwMode="auto">
          <a:xfrm>
            <a:off x="642911" y="1000108"/>
            <a:ext cx="7786742" cy="5000660"/>
          </a:xfrm>
          <a:prstGeom prst="rect">
            <a:avLst/>
          </a:prstGeom>
          <a:ln>
            <a:noFill/>
          </a:ln>
          <a:effectLst>
            <a:outerShdw blurRad="292100" dist="139700" dir="2700000" algn="tl" rotWithShape="0">
              <a:srgbClr val="333333">
                <a:alpha val="65000"/>
              </a:srgbClr>
            </a:outerShdw>
          </a:effectLst>
        </p:spPr>
      </p:pic>
      <p:grpSp>
        <p:nvGrpSpPr>
          <p:cNvPr id="2" name="Группа 15"/>
          <p:cNvGrpSpPr/>
          <p:nvPr/>
        </p:nvGrpSpPr>
        <p:grpSpPr>
          <a:xfrm>
            <a:off x="642911" y="1000108"/>
            <a:ext cx="7810512" cy="5000660"/>
            <a:chOff x="642911" y="1000108"/>
            <a:chExt cx="7810512" cy="5000660"/>
          </a:xfrm>
        </p:grpSpPr>
        <p:pic>
          <p:nvPicPr>
            <p:cNvPr id="14338" name="Рисунок 214"/>
            <p:cNvPicPr>
              <a:picLocks noChangeAspect="1" noChangeArrowheads="1"/>
            </p:cNvPicPr>
            <p:nvPr/>
          </p:nvPicPr>
          <p:blipFill>
            <a:blip r:embed="rId8" cstate="email"/>
            <a:srcRect/>
            <a:stretch>
              <a:fillRect/>
            </a:stretch>
          </p:blipFill>
          <p:spPr bwMode="auto">
            <a:xfrm>
              <a:off x="642911" y="1000108"/>
              <a:ext cx="7810512" cy="5000660"/>
            </a:xfrm>
            <a:prstGeom prst="rect">
              <a:avLst/>
            </a:prstGeom>
            <a:noFill/>
            <a:ln w="9525">
              <a:noFill/>
              <a:miter lim="800000"/>
              <a:headEnd/>
              <a:tailEnd/>
            </a:ln>
          </p:spPr>
        </p:pic>
        <p:sp>
          <p:nvSpPr>
            <p:cNvPr id="15" name="Прямоугольник 14"/>
            <p:cNvSpPr/>
            <p:nvPr/>
          </p:nvSpPr>
          <p:spPr>
            <a:xfrm>
              <a:off x="3000364" y="5643578"/>
              <a:ext cx="5429288" cy="34289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Вход в Большую </a:t>
              </a:r>
              <a:r>
                <a:rPr lang="ru-RU" b="1" dirty="0" err="1" smtClean="0">
                  <a:latin typeface="Bookman Old Style" pitchFamily="18" charset="0"/>
                </a:rPr>
                <a:t>Тавдинскую</a:t>
              </a:r>
              <a:r>
                <a:rPr lang="ru-RU" b="1" dirty="0" smtClean="0">
                  <a:latin typeface="Bookman Old Style" pitchFamily="18" charset="0"/>
                </a:rPr>
                <a:t> пещеру </a:t>
              </a:r>
              <a:endParaRPr lang="ru-RU" b="1" dirty="0">
                <a:latin typeface="Bookman Old Style" pitchFamily="18" charset="0"/>
              </a:endParaRPr>
            </a:p>
          </p:txBody>
        </p:sp>
      </p:grpSp>
      <p:sp>
        <p:nvSpPr>
          <p:cNvPr id="5" name="Прямоугольник 4"/>
          <p:cNvSpPr/>
          <p:nvPr/>
        </p:nvSpPr>
        <p:spPr>
          <a:xfrm>
            <a:off x="357158" y="3429001"/>
            <a:ext cx="8429684" cy="255454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2000" dirty="0" smtClean="0">
                <a:latin typeface="Arial" pitchFamily="34" charset="0"/>
                <a:cs typeface="Arial" pitchFamily="34" charset="0"/>
              </a:rPr>
              <a:t>Напротив источника </a:t>
            </a:r>
            <a:r>
              <a:rPr lang="ru-RU" sz="2000" dirty="0" err="1" smtClean="0">
                <a:latin typeface="Arial" pitchFamily="34" charset="0"/>
                <a:cs typeface="Arial" pitchFamily="34" charset="0"/>
              </a:rPr>
              <a:t>Аржан-Суу</a:t>
            </a:r>
            <a:r>
              <a:rPr lang="ru-RU" sz="2000" dirty="0" smtClean="0">
                <a:latin typeface="Arial" pitchFamily="34" charset="0"/>
                <a:cs typeface="Arial" pitchFamily="34" charset="0"/>
              </a:rPr>
              <a:t> и поселка Известняковый на противоположном (левом) берегу реки Катунь расположены знаменитые </a:t>
            </a:r>
            <a:r>
              <a:rPr lang="ru-RU" sz="2000" dirty="0" err="1" smtClean="0">
                <a:latin typeface="Arial" pitchFamily="34" charset="0"/>
                <a:cs typeface="Arial" pitchFamily="34" charset="0"/>
              </a:rPr>
              <a:t>Тавдинские</a:t>
            </a:r>
            <a:r>
              <a:rPr lang="ru-RU" sz="2000" dirty="0" smtClean="0">
                <a:latin typeface="Arial" pitchFamily="34" charset="0"/>
                <a:cs typeface="Arial" pitchFamily="34" charset="0"/>
              </a:rPr>
              <a:t> пещеры, которые являются памятником природы. Протяженность скал с пещерами (их здесь более 30) — 5 км. Наиболее известна пещера Большая </a:t>
            </a:r>
            <a:r>
              <a:rPr lang="ru-RU" sz="2000" dirty="0" err="1" smtClean="0">
                <a:latin typeface="Arial" pitchFamily="34" charset="0"/>
                <a:cs typeface="Arial" pitchFamily="34" charset="0"/>
              </a:rPr>
              <a:t>Тавдинская</a:t>
            </a:r>
            <a:r>
              <a:rPr lang="ru-RU" sz="2000" dirty="0" smtClean="0">
                <a:latin typeface="Arial" pitchFamily="34" charset="0"/>
                <a:cs typeface="Arial" pitchFamily="34" charset="0"/>
              </a:rPr>
              <a:t>. Перед тем, как отправляться в пещеру, учтите, в некоторых местах вам придется ползти на корточках — высота не превышает метра.</a:t>
            </a:r>
          </a:p>
          <a:p>
            <a:pPr algn="ctr"/>
            <a:endParaRPr lang="ru-RU" sz="2000" dirty="0">
              <a:latin typeface="Arial" pitchFamily="34" charset="0"/>
              <a:cs typeface="Arial" pitchFamily="34" charset="0"/>
            </a:endParaRPr>
          </a:p>
        </p:txBody>
      </p:sp>
      <p:sp>
        <p:nvSpPr>
          <p:cNvPr id="17" name="Прямоугольник 16"/>
          <p:cNvSpPr/>
          <p:nvPr/>
        </p:nvSpPr>
        <p:spPr>
          <a:xfrm>
            <a:off x="6215074"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9" name="Прямоугольник с двумя скругленными соседними углами 18">
            <a:hlinkClick r:id="rId9"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20" name="Управляющая кнопка: возврат 19">
            <a:hlinkClick r:id="rId10" action="ppaction://hlinksldjump" highlightClick="1"/>
          </p:cNvPr>
          <p:cNvSpPr/>
          <p:nvPr/>
        </p:nvSpPr>
        <p:spPr>
          <a:xfrm>
            <a:off x="8715404" y="6429396"/>
            <a:ext cx="428596"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2000"/>
                                        <p:tgtEl>
                                          <p:spTgt spid="7"/>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2000"/>
                                        <p:tgtEl>
                                          <p:spTgt spid="12"/>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nextCondLst>
                <p:cond evt="onClick" delay="0">
                  <p:tgtEl>
                    <p:spTgt spid="17"/>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928926" y="428604"/>
            <a:ext cx="3929090" cy="57150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Памятник художнику и философу Николаю Рериху</a:t>
            </a:r>
            <a:endParaRPr lang="ru-RU" b="1" dirty="0">
              <a:latin typeface="Bookman Old Style" pitchFamily="18" charset="0"/>
            </a:endParaRPr>
          </a:p>
        </p:txBody>
      </p:sp>
      <p:sp>
        <p:nvSpPr>
          <p:cNvPr id="15" name="Прямоугольник с двумя скругленными соседними углами 14">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6" name="Прямоугольник 15"/>
          <p:cNvSpPr/>
          <p:nvPr/>
        </p:nvSpPr>
        <p:spPr>
          <a:xfrm>
            <a:off x="6215074"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13314" name="Рисунок 223"/>
          <p:cNvPicPr>
            <a:picLocks noChangeAspect="1" noChangeArrowheads="1"/>
          </p:cNvPicPr>
          <p:nvPr/>
        </p:nvPicPr>
        <p:blipFill>
          <a:blip r:embed="rId4" cstate="email"/>
          <a:srcRect/>
          <a:stretch>
            <a:fillRect/>
          </a:stretch>
        </p:blipFill>
        <p:spPr bwMode="auto">
          <a:xfrm>
            <a:off x="785786" y="1214422"/>
            <a:ext cx="7572428" cy="4786314"/>
          </a:xfrm>
          <a:prstGeom prst="rect">
            <a:avLst/>
          </a:prstGeom>
          <a:noFill/>
          <a:ln w="9525">
            <a:noFill/>
            <a:miter lim="800000"/>
            <a:headEnd/>
            <a:tailEnd/>
          </a:ln>
        </p:spPr>
      </p:pic>
      <p:pic>
        <p:nvPicPr>
          <p:cNvPr id="13" name="i-main-pic" descr="Картинка 189 из 635"/>
          <p:cNvPicPr>
            <a:picLocks noChangeAspect="1" noChangeArrowheads="1"/>
          </p:cNvPicPr>
          <p:nvPr/>
        </p:nvPicPr>
        <p:blipFill>
          <a:blip r:embed="rId5" cstate="email"/>
          <a:srcRect/>
          <a:stretch>
            <a:fillRect/>
          </a:stretch>
        </p:blipFill>
        <p:spPr bwMode="auto">
          <a:xfrm>
            <a:off x="2571736" y="1214422"/>
            <a:ext cx="4179595" cy="4786346"/>
          </a:xfrm>
          <a:prstGeom prst="rect">
            <a:avLst/>
          </a:prstGeom>
          <a:ln>
            <a:noFill/>
          </a:ln>
          <a:effectLst>
            <a:outerShdw blurRad="292100" dist="139700" dir="2700000" algn="tl" rotWithShape="0">
              <a:srgbClr val="333333">
                <a:alpha val="65000"/>
              </a:srgbClr>
            </a:outerShdw>
          </a:effectLst>
        </p:spPr>
      </p:pic>
      <p:pic>
        <p:nvPicPr>
          <p:cNvPr id="14" name="i-main-pic" descr="Картинка 165 из 635"/>
          <p:cNvPicPr>
            <a:picLocks noChangeAspect="1" noChangeArrowheads="1"/>
          </p:cNvPicPr>
          <p:nvPr/>
        </p:nvPicPr>
        <p:blipFill>
          <a:blip r:embed="rId6" cstate="email"/>
          <a:srcRect/>
          <a:stretch>
            <a:fillRect/>
          </a:stretch>
        </p:blipFill>
        <p:spPr bwMode="auto">
          <a:xfrm flipH="1">
            <a:off x="1357290" y="1214422"/>
            <a:ext cx="6343730" cy="4764740"/>
          </a:xfrm>
          <a:prstGeom prst="rect">
            <a:avLst/>
          </a:prstGeom>
          <a:ln>
            <a:noFill/>
          </a:ln>
          <a:effectLst>
            <a:outerShdw blurRad="292100" dist="139700" dir="2700000" algn="tl" rotWithShape="0">
              <a:srgbClr val="333333">
                <a:alpha val="65000"/>
              </a:srgbClr>
            </a:outerShdw>
          </a:effectLst>
        </p:spPr>
      </p:pic>
      <p:sp>
        <p:nvSpPr>
          <p:cNvPr id="17" name="Прямоугольник 16"/>
          <p:cNvSpPr/>
          <p:nvPr/>
        </p:nvSpPr>
        <p:spPr>
          <a:xfrm>
            <a:off x="357158" y="4857760"/>
            <a:ext cx="8429684" cy="121444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defRPr/>
            </a:pPr>
            <a:r>
              <a:rPr lang="ru-RU" sz="2000" dirty="0" smtClean="0">
                <a:latin typeface="Arial" pitchFamily="34" charset="0"/>
                <a:cs typeface="Arial" pitchFamily="34" charset="0"/>
              </a:rPr>
              <a:t>Памятник Рериху из белого мрамора возвышается прямо на берегу реки Катунь на фоне живописных алтайских гор. Памятник установлен напротив </a:t>
            </a:r>
            <a:r>
              <a:rPr lang="ru-RU" sz="2000" dirty="0" err="1" smtClean="0">
                <a:latin typeface="Arial" pitchFamily="34" charset="0"/>
                <a:cs typeface="Arial" pitchFamily="34" charset="0"/>
              </a:rPr>
              <a:t>Тавдинских</a:t>
            </a:r>
            <a:r>
              <a:rPr lang="ru-RU" sz="2000" dirty="0" smtClean="0">
                <a:latin typeface="Arial" pitchFamily="34" charset="0"/>
                <a:cs typeface="Arial" pitchFamily="34" charset="0"/>
              </a:rPr>
              <a:t> пещер, рядом с гротами на берегу Катуни и на фоне гор.</a:t>
            </a:r>
          </a:p>
        </p:txBody>
      </p:sp>
      <p:sp>
        <p:nvSpPr>
          <p:cNvPr id="18" name="Прямоугольник с двумя скругленными соседними углами 17">
            <a:hlinkClick r:id="rId7"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19" name="Управляющая кнопка: возврат 18">
            <a:hlinkClick r:id="rId8" action="ppaction://hlinksldjump" highlightClick="1"/>
          </p:cNvPr>
          <p:cNvSpPr/>
          <p:nvPr/>
        </p:nvSpPr>
        <p:spPr>
          <a:xfrm>
            <a:off x="8715404" y="6429396"/>
            <a:ext cx="428596"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outVertical)">
                                      <p:cBhvr>
                                        <p:cTn id="7" dur="2000"/>
                                        <p:tgtEl>
                                          <p:spTgt spid="13314"/>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2000"/>
                                        <p:tgtEl>
                                          <p:spTgt spid="13"/>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29256" y="1643050"/>
            <a:ext cx="285752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Объекты для посещения</a:t>
            </a:r>
            <a:endParaRPr lang="ru-RU" dirty="0">
              <a:solidFill>
                <a:schemeClr val="tx1"/>
              </a:solidFill>
              <a:latin typeface="Bookman Old Style" pitchFamily="18" charset="0"/>
            </a:endParaRPr>
          </a:p>
        </p:txBody>
      </p:sp>
      <p:sp>
        <p:nvSpPr>
          <p:cNvPr id="4" name="Прямоугольник 3">
            <a:hlinkClick r:id="rId2" action="ppaction://hlinksldjump"/>
          </p:cNvPr>
          <p:cNvSpPr/>
          <p:nvPr/>
        </p:nvSpPr>
        <p:spPr>
          <a:xfrm>
            <a:off x="5429256" y="2571744"/>
            <a:ext cx="2928958" cy="78581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latin typeface="Arial" pitchFamily="34" charset="0"/>
                <a:cs typeface="Arial" pitchFamily="34" charset="0"/>
              </a:rPr>
              <a:t>Пресноводное озеро </a:t>
            </a:r>
            <a:r>
              <a:rPr lang="ru-RU" dirty="0" err="1" smtClean="0">
                <a:latin typeface="Arial" pitchFamily="34" charset="0"/>
                <a:cs typeface="Arial" pitchFamily="34" charset="0"/>
              </a:rPr>
              <a:t>Ая</a:t>
            </a:r>
            <a:endParaRPr lang="ru-RU" dirty="0">
              <a:latin typeface="Arial" pitchFamily="34" charset="0"/>
              <a:cs typeface="Arial" pitchFamily="34" charset="0"/>
            </a:endParaRPr>
          </a:p>
        </p:txBody>
      </p:sp>
      <p:sp>
        <p:nvSpPr>
          <p:cNvPr id="5" name="Прямоугольник 4">
            <a:hlinkClick r:id="rId3" action="ppaction://hlinksldjump"/>
          </p:cNvPr>
          <p:cNvSpPr/>
          <p:nvPr/>
        </p:nvSpPr>
        <p:spPr>
          <a:xfrm>
            <a:off x="5429256" y="3500438"/>
            <a:ext cx="2928958" cy="57150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latin typeface="Arial" pitchFamily="34" charset="0"/>
                <a:cs typeface="Arial" pitchFamily="34" charset="0"/>
              </a:rPr>
              <a:t>Гора Чертов палец</a:t>
            </a:r>
            <a:endParaRPr lang="ru-RU" dirty="0">
              <a:latin typeface="Arial" pitchFamily="34" charset="0"/>
              <a:cs typeface="Arial" pitchFamily="34" charset="0"/>
            </a:endParaRPr>
          </a:p>
        </p:txBody>
      </p:sp>
      <p:sp>
        <p:nvSpPr>
          <p:cNvPr id="6" name="Прямоугольник 5"/>
          <p:cNvSpPr/>
          <p:nvPr/>
        </p:nvSpPr>
        <p:spPr>
          <a:xfrm>
            <a:off x="3214678" y="500042"/>
            <a:ext cx="2571768" cy="55721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Озеро </a:t>
            </a:r>
            <a:r>
              <a:rPr lang="ru-RU" b="1" dirty="0" err="1" smtClean="0">
                <a:latin typeface="Bookman Old Style" pitchFamily="18" charset="0"/>
              </a:rPr>
              <a:t>Ая</a:t>
            </a:r>
            <a:endParaRPr lang="ru-RU" b="1" dirty="0">
              <a:latin typeface="Bookman Old Style" pitchFamily="18" charset="0"/>
            </a:endParaRPr>
          </a:p>
        </p:txBody>
      </p:sp>
      <p:sp>
        <p:nvSpPr>
          <p:cNvPr id="9" name="Прямоугольник с двумя скругленными соседними углами 8">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17410" name="Рисунок 6" descr="D:\Малое Золотое кольцо Алтая_files\image010.jpg"/>
          <p:cNvPicPr>
            <a:picLocks noChangeAspect="1" noChangeArrowheads="1"/>
          </p:cNvPicPr>
          <p:nvPr/>
        </p:nvPicPr>
        <p:blipFill>
          <a:blip r:embed="rId5" cstate="email"/>
          <a:srcRect/>
          <a:stretch>
            <a:fillRect/>
          </a:stretch>
        </p:blipFill>
        <p:spPr bwMode="auto">
          <a:xfrm>
            <a:off x="785786" y="1285860"/>
            <a:ext cx="3857652" cy="4643470"/>
          </a:xfrm>
          <a:prstGeom prst="rect">
            <a:avLst/>
          </a:prstGeom>
          <a:noFill/>
          <a:ln w="9525">
            <a:noFill/>
            <a:miter lim="800000"/>
            <a:headEnd/>
            <a:tailEnd/>
          </a:ln>
        </p:spPr>
      </p:pic>
      <p:sp>
        <p:nvSpPr>
          <p:cNvPr id="12" name="Прямоугольник с двумя скругленными соседними углами 11">
            <a:hlinkClick r:id="rId6"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outVertical)">
                                      <p:cBhvr>
                                        <p:cTn id="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srcRect/>
          <a:stretch>
            <a:fillRect/>
          </a:stretch>
        </p:blipFill>
        <p:spPr bwMode="auto">
          <a:xfrm>
            <a:off x="500034" y="1071546"/>
            <a:ext cx="8143932" cy="4857784"/>
          </a:xfrm>
          <a:prstGeom prst="rect">
            <a:avLst/>
          </a:prstGeom>
          <a:noFill/>
          <a:ln w="9525">
            <a:noFill/>
            <a:miter lim="800000"/>
            <a:headEnd/>
            <a:tailEnd/>
          </a:ln>
          <a:effectLst/>
        </p:spPr>
      </p:pic>
      <p:sp>
        <p:nvSpPr>
          <p:cNvPr id="5" name="Прямоугольник 4"/>
          <p:cNvSpPr/>
          <p:nvPr/>
        </p:nvSpPr>
        <p:spPr>
          <a:xfrm>
            <a:off x="1571604" y="428604"/>
            <a:ext cx="5786478" cy="57150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В октябре 2003 года был организован «Природный парк </a:t>
            </a:r>
            <a:r>
              <a:rPr lang="ru-RU" b="1" dirty="0" err="1" smtClean="0">
                <a:latin typeface="Bookman Old Style" pitchFamily="18" charset="0"/>
              </a:rPr>
              <a:t>Ая</a:t>
            </a:r>
            <a:r>
              <a:rPr lang="ru-RU" b="1" dirty="0" smtClean="0">
                <a:latin typeface="Bookman Old Style" pitchFamily="18" charset="0"/>
              </a:rPr>
              <a:t>».</a:t>
            </a:r>
            <a:endParaRPr lang="ru-RU" b="1" dirty="0">
              <a:latin typeface="Bookman Old Style" pitchFamily="18" charset="0"/>
            </a:endParaRPr>
          </a:p>
        </p:txBody>
      </p:sp>
      <p:sp>
        <p:nvSpPr>
          <p:cNvPr id="14" name="Прямоугольник с двумя скругленными соседними углами 13">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5" name="Прямоугольник 14"/>
          <p:cNvSpPr/>
          <p:nvPr/>
        </p:nvSpPr>
        <p:spPr>
          <a:xfrm>
            <a:off x="6000760" y="6072206"/>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2" name="Прямоугольник 11"/>
          <p:cNvSpPr/>
          <p:nvPr/>
        </p:nvSpPr>
        <p:spPr>
          <a:xfrm>
            <a:off x="2071670" y="5357826"/>
            <a:ext cx="4714908"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ru-RU" b="1" dirty="0" smtClean="0"/>
              <a:t>Озеро </a:t>
            </a:r>
            <a:r>
              <a:rPr lang="ru-RU" b="1" dirty="0" err="1" smtClean="0"/>
              <a:t>Ая</a:t>
            </a:r>
            <a:r>
              <a:rPr lang="ru-RU" b="1" dirty="0" smtClean="0"/>
              <a:t> </a:t>
            </a:r>
            <a:r>
              <a:rPr lang="ru-RU" dirty="0" smtClean="0"/>
              <a:t> называют за ее красоту «Жемчужиной Сибири». </a:t>
            </a:r>
          </a:p>
        </p:txBody>
      </p:sp>
      <p:sp>
        <p:nvSpPr>
          <p:cNvPr id="16" name="Прямоугольник 15"/>
          <p:cNvSpPr/>
          <p:nvPr/>
        </p:nvSpPr>
        <p:spPr>
          <a:xfrm>
            <a:off x="285720" y="857232"/>
            <a:ext cx="8501122" cy="521497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solidFill>
                  <a:schemeClr val="tx1"/>
                </a:solidFill>
                <a:latin typeface="Arial" pitchFamily="34" charset="0"/>
                <a:cs typeface="Arial" pitchFamily="34" charset="0"/>
              </a:rPr>
              <a:t>В переводе с тюркского "Ай" означает "луна", и действительно, озеро имеет форму полумесяца. Озеро </a:t>
            </a:r>
            <a:r>
              <a:rPr lang="ru-RU" sz="2000" dirty="0" err="1" smtClean="0">
                <a:solidFill>
                  <a:schemeClr val="tx1"/>
                </a:solidFill>
                <a:latin typeface="Arial" pitchFamily="34" charset="0"/>
                <a:cs typeface="Arial" pitchFamily="34" charset="0"/>
              </a:rPr>
              <a:t>Ая</a:t>
            </a:r>
            <a:r>
              <a:rPr lang="ru-RU" sz="2000" dirty="0" smtClean="0">
                <a:solidFill>
                  <a:schemeClr val="tx1"/>
                </a:solidFill>
                <a:latin typeface="Arial" pitchFamily="34" charset="0"/>
                <a:cs typeface="Arial" pitchFamily="34" charset="0"/>
              </a:rPr>
              <a:t>, расположенное как бы в ложбине, среди зеленых гор, характеризуется прозрачной и теплой водой. Оно заполняет одну из трех котловин на поверхности террасы. </a:t>
            </a:r>
          </a:p>
          <a:p>
            <a:pPr algn="ctr"/>
            <a:r>
              <a:rPr lang="ru-RU" sz="2000" dirty="0" smtClean="0">
                <a:solidFill>
                  <a:schemeClr val="tx1"/>
                </a:solidFill>
                <a:latin typeface="Arial" pitchFamily="34" charset="0"/>
                <a:cs typeface="Arial" pitchFamily="34" charset="0"/>
              </a:rPr>
              <a:t>Существует алтайская легенда о том, что Луна (Ай) спустилась в долину и схватила там людоеда  </a:t>
            </a:r>
            <a:r>
              <a:rPr lang="ru-RU" sz="2000" dirty="0" err="1" smtClean="0">
                <a:solidFill>
                  <a:schemeClr val="tx1"/>
                </a:solidFill>
                <a:latin typeface="Arial" pitchFamily="34" charset="0"/>
                <a:cs typeface="Arial" pitchFamily="34" charset="0"/>
              </a:rPr>
              <a:t>Дельбегена</a:t>
            </a:r>
            <a:r>
              <a:rPr lang="ru-RU" sz="2000" dirty="0" smtClean="0">
                <a:solidFill>
                  <a:schemeClr val="tx1"/>
                </a:solidFill>
                <a:latin typeface="Arial" pitchFamily="34" charset="0"/>
                <a:cs typeface="Arial" pitchFamily="34" charset="0"/>
              </a:rPr>
              <a:t>, чтобы спасти род людской. На том месте, где спустилась с неба луна, образовалась вмятина и возникло озеро </a:t>
            </a:r>
            <a:r>
              <a:rPr lang="ru-RU" sz="2000" dirty="0" err="1" smtClean="0">
                <a:solidFill>
                  <a:schemeClr val="tx1"/>
                </a:solidFill>
                <a:latin typeface="Arial" pitchFamily="34" charset="0"/>
                <a:cs typeface="Arial" pitchFamily="34" charset="0"/>
              </a:rPr>
              <a:t>Ая</a:t>
            </a:r>
            <a:r>
              <a:rPr lang="ru-RU" sz="2000" dirty="0" smtClean="0">
                <a:solidFill>
                  <a:schemeClr val="tx1"/>
                </a:solidFill>
                <a:latin typeface="Arial" pitchFamily="34" charset="0"/>
                <a:cs typeface="Arial" pitchFamily="34" charset="0"/>
              </a:rPr>
              <a:t>. </a:t>
            </a:r>
          </a:p>
          <a:p>
            <a:pPr algn="ctr"/>
            <a:r>
              <a:rPr lang="ru-RU" sz="2000" dirty="0" smtClean="0">
                <a:solidFill>
                  <a:schemeClr val="tx1"/>
                </a:solidFill>
                <a:latin typeface="Arial" pitchFamily="34" charset="0"/>
                <a:cs typeface="Arial" pitchFamily="34" charset="0"/>
              </a:rPr>
              <a:t>В окрестностях озера </a:t>
            </a:r>
            <a:r>
              <a:rPr lang="ru-RU" sz="2000" dirty="0" err="1" smtClean="0">
                <a:solidFill>
                  <a:schemeClr val="tx1"/>
                </a:solidFill>
                <a:latin typeface="Arial" pitchFamily="34" charset="0"/>
                <a:cs typeface="Arial" pitchFamily="34" charset="0"/>
              </a:rPr>
              <a:t>Ая</a:t>
            </a:r>
            <a:r>
              <a:rPr lang="ru-RU" sz="2000" dirty="0" smtClean="0">
                <a:solidFill>
                  <a:schemeClr val="tx1"/>
                </a:solidFill>
                <a:latin typeface="Arial" pitchFamily="34" charset="0"/>
                <a:cs typeface="Arial" pitchFamily="34" charset="0"/>
              </a:rPr>
              <a:t> находятся живописные горные пейзажи, пещеры, сосновые боры на левом  берегу Катуни. Однако, из-за большой концентрации рекреационных учреждений озера </a:t>
            </a:r>
            <a:r>
              <a:rPr lang="ru-RU" sz="2000" dirty="0" err="1" smtClean="0">
                <a:solidFill>
                  <a:schemeClr val="tx1"/>
                </a:solidFill>
                <a:latin typeface="Arial" pitchFamily="34" charset="0"/>
                <a:cs typeface="Arial" pitchFamily="34" charset="0"/>
              </a:rPr>
              <a:t>Ая</a:t>
            </a:r>
            <a:r>
              <a:rPr lang="ru-RU" sz="2000" dirty="0" smtClean="0">
                <a:solidFill>
                  <a:schemeClr val="tx1"/>
                </a:solidFill>
                <a:latin typeface="Arial" pitchFamily="34" charset="0"/>
                <a:cs typeface="Arial" pitchFamily="34" charset="0"/>
              </a:rPr>
              <a:t> испытывает. В настоящее озера </a:t>
            </a:r>
            <a:r>
              <a:rPr lang="ru-RU" sz="2000" dirty="0" err="1" smtClean="0">
                <a:solidFill>
                  <a:schemeClr val="tx1"/>
                </a:solidFill>
                <a:latin typeface="Arial" pitchFamily="34" charset="0"/>
                <a:cs typeface="Arial" pitchFamily="34" charset="0"/>
              </a:rPr>
              <a:t>Ая</a:t>
            </a:r>
            <a:r>
              <a:rPr lang="ru-RU" sz="2000" dirty="0" smtClean="0">
                <a:solidFill>
                  <a:schemeClr val="tx1"/>
                </a:solidFill>
                <a:latin typeface="Arial" pitchFamily="34" charset="0"/>
                <a:cs typeface="Arial" pitchFamily="34" charset="0"/>
              </a:rPr>
              <a:t> испытывает время избыточную антропогенную нагрузку и нуждается в охране. </a:t>
            </a:r>
          </a:p>
          <a:p>
            <a:pPr algn="ctr"/>
            <a:r>
              <a:rPr lang="ru-RU" sz="2000" dirty="0" smtClean="0">
                <a:solidFill>
                  <a:schemeClr val="tx1"/>
                </a:solidFill>
                <a:latin typeface="Arial" pitchFamily="34" charset="0"/>
                <a:cs typeface="Arial" pitchFamily="34" charset="0"/>
              </a:rPr>
              <a:t>В связи с этим в 2003 году был создан Природный парк </a:t>
            </a:r>
            <a:r>
              <a:rPr lang="ru-RU" sz="2000" dirty="0" err="1" smtClean="0">
                <a:solidFill>
                  <a:schemeClr val="tx1"/>
                </a:solidFill>
                <a:latin typeface="Arial" pitchFamily="34" charset="0"/>
                <a:cs typeface="Arial" pitchFamily="34" charset="0"/>
              </a:rPr>
              <a:t>Ая</a:t>
            </a:r>
            <a:r>
              <a:rPr lang="ru-RU" sz="2000" dirty="0" smtClean="0">
                <a:solidFill>
                  <a:schemeClr val="tx1"/>
                </a:solidFill>
                <a:latin typeface="Arial" pitchFamily="34" charset="0"/>
                <a:cs typeface="Arial" pitchFamily="34" charset="0"/>
              </a:rPr>
              <a:t>, который в настоящее время ведет активные действия по улучшению экологической ситуации в районе озера.</a:t>
            </a:r>
          </a:p>
        </p:txBody>
      </p:sp>
      <p:sp>
        <p:nvSpPr>
          <p:cNvPr id="13" name="Прямоугольник с двумя скругленными соседними углами 12">
            <a:hlinkClick r:id="rId5"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17" name="Управляющая кнопка: возврат 16">
            <a:hlinkClick r:id="rId6" action="ppaction://hlinksldjump" highlightClick="1"/>
          </p:cNvPr>
          <p:cNvSpPr/>
          <p:nvPr/>
        </p:nvSpPr>
        <p:spPr>
          <a:xfrm>
            <a:off x="8715404" y="6429396"/>
            <a:ext cx="428596"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pic>
        <p:nvPicPr>
          <p:cNvPr id="11" name="Picture 4" descr="D:\ВСЕ КАРТИНКИ+\506.gif">
            <a:hlinkClick r:id="rId7" action="ppaction://hlinksldjump"/>
          </p:cNvPr>
          <p:cNvPicPr>
            <a:picLocks noChangeAspect="1" noChangeArrowheads="1"/>
          </p:cNvPicPr>
          <p:nvPr/>
        </p:nvPicPr>
        <p:blipFill>
          <a:blip r:embed="rId8" cstate="email"/>
          <a:srcRect/>
          <a:stretch>
            <a:fillRect/>
          </a:stretch>
        </p:blipFill>
        <p:spPr bwMode="auto">
          <a:xfrm>
            <a:off x="8215338" y="6000768"/>
            <a:ext cx="623545" cy="604839"/>
          </a:xfrm>
          <a:prstGeom prst="rect">
            <a:avLst/>
          </a:prstGeom>
          <a:noFill/>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nextCondLst>
                <p:cond evt="onClick" delay="0">
                  <p:tgtEl>
                    <p:spTgt spid="15"/>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14678" y="357166"/>
            <a:ext cx="2571768" cy="55721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Озеро </a:t>
            </a:r>
            <a:r>
              <a:rPr lang="ru-RU" b="1" dirty="0" err="1" smtClean="0">
                <a:latin typeface="Bookman Old Style" pitchFamily="18" charset="0"/>
              </a:rPr>
              <a:t>Ая</a:t>
            </a:r>
            <a:endParaRPr lang="ru-RU" b="1" dirty="0">
              <a:latin typeface="Bookman Old Style" pitchFamily="18" charset="0"/>
            </a:endParaRPr>
          </a:p>
        </p:txBody>
      </p:sp>
      <p:sp>
        <p:nvSpPr>
          <p:cNvPr id="14" name="Прямоугольник с двумя скругленными соседними углами 13">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7" name="Прямоугольник 16"/>
          <p:cNvSpPr/>
          <p:nvPr/>
        </p:nvSpPr>
        <p:spPr>
          <a:xfrm>
            <a:off x="5643570"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5" name="i-main-pic" descr="Картинка 5 из 2264">
            <a:hlinkClick r:id="rId4"/>
          </p:cNvPr>
          <p:cNvPicPr>
            <a:picLocks noChangeAspect="1" noChangeArrowheads="1"/>
          </p:cNvPicPr>
          <p:nvPr/>
        </p:nvPicPr>
        <p:blipFill>
          <a:blip r:embed="rId5" cstate="email"/>
          <a:srcRect/>
          <a:stretch>
            <a:fillRect/>
          </a:stretch>
        </p:blipFill>
        <p:spPr bwMode="auto">
          <a:xfrm>
            <a:off x="857224" y="1214422"/>
            <a:ext cx="7286676" cy="4759540"/>
          </a:xfrm>
          <a:prstGeom prst="rect">
            <a:avLst/>
          </a:prstGeom>
          <a:ln>
            <a:noFill/>
          </a:ln>
          <a:effectLst>
            <a:outerShdw blurRad="292100" dist="139700" dir="2700000" algn="tl" rotWithShape="0">
              <a:srgbClr val="333333">
                <a:alpha val="65000"/>
              </a:srgbClr>
            </a:outerShdw>
          </a:effectLst>
        </p:spPr>
      </p:pic>
      <p:sp>
        <p:nvSpPr>
          <p:cNvPr id="16" name="Прямоугольник с двумя скругленными соседними углами 15">
            <a:hlinkClick r:id="rId6"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pic>
        <p:nvPicPr>
          <p:cNvPr id="7" name="i-main-pic" descr="Картинка 5 из 2017"/>
          <p:cNvPicPr>
            <a:picLocks noChangeAspect="1" noChangeArrowheads="1"/>
          </p:cNvPicPr>
          <p:nvPr/>
        </p:nvPicPr>
        <p:blipFill>
          <a:blip r:embed="rId7" cstate="email"/>
          <a:srcRect/>
          <a:stretch>
            <a:fillRect/>
          </a:stretch>
        </p:blipFill>
        <p:spPr bwMode="auto">
          <a:xfrm>
            <a:off x="785786" y="1214422"/>
            <a:ext cx="7358114" cy="4786346"/>
          </a:xfrm>
          <a:prstGeom prst="rect">
            <a:avLst/>
          </a:prstGeom>
          <a:ln>
            <a:noFill/>
          </a:ln>
          <a:effectLst>
            <a:outerShdw blurRad="292100" dist="139700" dir="2700000" algn="tl" rotWithShape="0">
              <a:srgbClr val="333333">
                <a:alpha val="65000"/>
              </a:srgbClr>
            </a:outerShdw>
          </a:effectLst>
        </p:spPr>
      </p:pic>
      <p:pic>
        <p:nvPicPr>
          <p:cNvPr id="8" name="Рисунок 577" descr="http://s004.radikal.ru/i206/1101/46/9b67b11a37c5t.jpg">
            <a:hlinkClick r:id="rId8"/>
          </p:cNvPr>
          <p:cNvPicPr>
            <a:picLocks noChangeAspect="1" noChangeArrowheads="1"/>
          </p:cNvPicPr>
          <p:nvPr/>
        </p:nvPicPr>
        <p:blipFill>
          <a:blip r:embed="rId9" cstate="email"/>
          <a:srcRect/>
          <a:stretch>
            <a:fillRect/>
          </a:stretch>
        </p:blipFill>
        <p:spPr bwMode="auto">
          <a:xfrm>
            <a:off x="785786" y="1142984"/>
            <a:ext cx="7358114" cy="4857784"/>
          </a:xfrm>
          <a:prstGeom prst="rect">
            <a:avLst/>
          </a:prstGeom>
          <a:ln>
            <a:noFill/>
          </a:ln>
          <a:effectLst>
            <a:outerShdw blurRad="292100" dist="139700" dir="2700000" algn="tl" rotWithShape="0">
              <a:srgbClr val="333333">
                <a:alpha val="65000"/>
              </a:srgbClr>
            </a:outerShdw>
          </a:effectLst>
        </p:spPr>
      </p:pic>
      <p:sp>
        <p:nvSpPr>
          <p:cNvPr id="15" name="Прямоугольник 14"/>
          <p:cNvSpPr/>
          <p:nvPr/>
        </p:nvSpPr>
        <p:spPr>
          <a:xfrm>
            <a:off x="285720" y="571480"/>
            <a:ext cx="8501122" cy="55007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cs typeface="Arial" pitchFamily="34" charset="0"/>
              </a:rPr>
              <a:t>Легенда о селе </a:t>
            </a:r>
            <a:r>
              <a:rPr lang="ru-RU" sz="2000" dirty="0" err="1" smtClean="0">
                <a:latin typeface="Arial" pitchFamily="34" charset="0"/>
                <a:cs typeface="Arial" pitchFamily="34" charset="0"/>
              </a:rPr>
              <a:t>Ая</a:t>
            </a:r>
            <a:r>
              <a:rPr lang="ru-RU" sz="2000" dirty="0" smtClean="0">
                <a:latin typeface="Arial" pitchFamily="34" charset="0"/>
                <a:cs typeface="Arial" pitchFamily="34" charset="0"/>
              </a:rPr>
              <a:t> .</a:t>
            </a:r>
          </a:p>
          <a:p>
            <a:pPr algn="ctr"/>
            <a:r>
              <a:rPr lang="ru-RU" sz="2000" dirty="0" smtClean="0">
                <a:latin typeface="Arial" pitchFamily="34" charset="0"/>
                <a:cs typeface="Arial" pitchFamily="34" charset="0"/>
              </a:rPr>
              <a:t>Много легенд сложено о долине, где расположено село </a:t>
            </a:r>
            <a:r>
              <a:rPr lang="ru-RU" sz="2000" dirty="0" err="1" smtClean="0">
                <a:latin typeface="Arial" pitchFamily="34" charset="0"/>
                <a:cs typeface="Arial" pitchFamily="34" charset="0"/>
              </a:rPr>
              <a:t>Ая</a:t>
            </a:r>
            <a:r>
              <a:rPr lang="ru-RU" sz="2000" dirty="0" smtClean="0">
                <a:latin typeface="Arial" pitchFamily="34" charset="0"/>
                <a:cs typeface="Arial" pitchFamily="34" charset="0"/>
              </a:rPr>
              <a:t>. Много существует версий и о названии этого села. Вот одна из них.</a:t>
            </a:r>
          </a:p>
          <a:p>
            <a:pPr algn="ctr"/>
            <a:r>
              <a:rPr lang="ru-RU" sz="2000" dirty="0" smtClean="0">
                <a:latin typeface="Arial" pitchFamily="34" charset="0"/>
                <a:cs typeface="Arial" pitchFamily="34" charset="0"/>
              </a:rPr>
              <a:t>Люди, заселившие долину около двухсот лет назад, не могли долго придумать, как назвать им свое поселение. Собрались они вместе, стали придумывать. Шум, гам. Спор до самой ночи длился, но так и не смогли придумать ничего подходящего. Темно уже стало, начали люди расходиться. Кто-то споткнулся в темноте и сильно ударил ногу, от боли вскрикнув: «Ай!». Тут из-за туч и луна выглянула, как будто ее позвали.</a:t>
            </a:r>
          </a:p>
          <a:p>
            <a:pPr algn="ctr"/>
            <a:r>
              <a:rPr lang="ru-RU" sz="2000" dirty="0" smtClean="0">
                <a:latin typeface="Arial" pitchFamily="34" charset="0"/>
                <a:cs typeface="Arial" pitchFamily="34" charset="0"/>
              </a:rPr>
              <a:t>Светло стало кругом, легче по домам будет идти. В благодарность жители село свое именем луны назвали - «Ай», что в переводе с алтайского значит «луна» или «месяц». Впоследствии, для более легкого произношения, село стали называть </a:t>
            </a:r>
            <a:r>
              <a:rPr lang="ru-RU" sz="2000" dirty="0" err="1" smtClean="0">
                <a:latin typeface="Arial" pitchFamily="34" charset="0"/>
                <a:cs typeface="Arial" pitchFamily="34" charset="0"/>
              </a:rPr>
              <a:t>Ая</a:t>
            </a:r>
            <a:r>
              <a:rPr lang="ru-RU" sz="2000" dirty="0" smtClean="0">
                <a:latin typeface="Arial" pitchFamily="34" charset="0"/>
                <a:cs typeface="Arial" pitchFamily="34" charset="0"/>
              </a:rPr>
              <a:t>. </a:t>
            </a:r>
          </a:p>
          <a:p>
            <a:pPr algn="ctr"/>
            <a:r>
              <a:rPr lang="ru-RU" sz="2000" dirty="0" smtClean="0">
                <a:solidFill>
                  <a:schemeClr val="tx1"/>
                </a:solidFill>
                <a:latin typeface="Arial" pitchFamily="34" charset="0"/>
                <a:cs typeface="Arial" pitchFamily="34" charset="0"/>
              </a:rPr>
              <a:t>Особой изюминкой озера </a:t>
            </a:r>
            <a:r>
              <a:rPr lang="ru-RU" sz="2000" dirty="0" err="1" smtClean="0">
                <a:solidFill>
                  <a:schemeClr val="tx1"/>
                </a:solidFill>
                <a:latin typeface="Arial" pitchFamily="34" charset="0"/>
                <a:cs typeface="Arial" pitchFamily="34" charset="0"/>
              </a:rPr>
              <a:t>Ая</a:t>
            </a:r>
            <a:r>
              <a:rPr lang="ru-RU" sz="2000" dirty="0" smtClean="0">
                <a:solidFill>
                  <a:schemeClr val="tx1"/>
                </a:solidFill>
                <a:latin typeface="Arial" pitchFamily="34" charset="0"/>
                <a:cs typeface="Arial" pitchFamily="34" charset="0"/>
              </a:rPr>
              <a:t> можно назвать маленький (20х6 м) островок почти в центре. Когда-то здесь была построена изящная беседка, которой дали романтичное название — беседка Любви. До островка можно добираться вплавь.</a:t>
            </a:r>
            <a:endParaRPr lang="ru-RU" sz="2000" dirty="0" smtClean="0">
              <a:latin typeface="Arial" pitchFamily="34" charset="0"/>
              <a:cs typeface="Arial" pitchFamily="34" charset="0"/>
            </a:endParaRPr>
          </a:p>
        </p:txBody>
      </p:sp>
      <p:sp>
        <p:nvSpPr>
          <p:cNvPr id="18" name="Управляющая кнопка: возврат 17">
            <a:hlinkClick r:id="rId10" action="ppaction://hlinksldjump" highlightClick="1"/>
          </p:cNvPr>
          <p:cNvSpPr/>
          <p:nvPr/>
        </p:nvSpPr>
        <p:spPr>
          <a:xfrm>
            <a:off x="8715404" y="6429396"/>
            <a:ext cx="428596"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2000"/>
                                        <p:tgtEl>
                                          <p:spTgt spid="7"/>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nextCondLst>
                <p:cond evt="onClick" delay="0">
                  <p:tgtEl>
                    <p:spTgt spid="17"/>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Чертов палец"/>
          <p:cNvPicPr>
            <a:picLocks noChangeAspect="1" noChangeArrowheads="1"/>
          </p:cNvPicPr>
          <p:nvPr/>
        </p:nvPicPr>
        <p:blipFill>
          <a:blip r:embed="rId2" cstate="email"/>
          <a:srcRect/>
          <a:stretch>
            <a:fillRect/>
          </a:stretch>
        </p:blipFill>
        <p:spPr bwMode="auto">
          <a:xfrm>
            <a:off x="928662" y="1285860"/>
            <a:ext cx="7286676" cy="4385860"/>
          </a:xfrm>
          <a:prstGeom prst="rect">
            <a:avLst/>
          </a:prstGeom>
          <a:ln>
            <a:noFill/>
          </a:ln>
          <a:effectLst>
            <a:outerShdw blurRad="292100" dist="139700" dir="2700000" algn="tl" rotWithShape="0">
              <a:srgbClr val="333333">
                <a:alpha val="65000"/>
              </a:srgbClr>
            </a:outerShdw>
          </a:effectLst>
        </p:spPr>
      </p:pic>
      <p:pic>
        <p:nvPicPr>
          <p:cNvPr id="5" name="Picture 4" descr="Чертов палец"/>
          <p:cNvPicPr>
            <a:picLocks noChangeAspect="1" noChangeArrowheads="1"/>
          </p:cNvPicPr>
          <p:nvPr/>
        </p:nvPicPr>
        <p:blipFill>
          <a:blip r:embed="rId3" cstate="email"/>
          <a:srcRect/>
          <a:stretch>
            <a:fillRect/>
          </a:stretch>
        </p:blipFill>
        <p:spPr bwMode="auto">
          <a:xfrm>
            <a:off x="928662" y="1285860"/>
            <a:ext cx="7286676" cy="4408960"/>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3143240" y="428604"/>
            <a:ext cx="2857520" cy="71438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ru-RU" b="1" dirty="0" smtClean="0">
              <a:latin typeface="Bookman Old Style" pitchFamily="18" charset="0"/>
            </a:endParaRPr>
          </a:p>
          <a:p>
            <a:pPr algn="ctr"/>
            <a:r>
              <a:rPr lang="ru-RU" b="1" dirty="0" smtClean="0">
                <a:latin typeface="Bookman Old Style" pitchFamily="18" charset="0"/>
              </a:rPr>
              <a:t>Гора Чертов Палец</a:t>
            </a:r>
          </a:p>
          <a:p>
            <a:pPr algn="ctr"/>
            <a:r>
              <a:rPr lang="ru-RU" b="1" dirty="0" smtClean="0">
                <a:latin typeface="Bookman Old Style" pitchFamily="18" charset="0"/>
              </a:rPr>
              <a:t>(Чертов коготь) </a:t>
            </a:r>
          </a:p>
          <a:p>
            <a:pPr algn="ctr"/>
            <a:r>
              <a:rPr lang="ru-RU" b="1" dirty="0" smtClean="0">
                <a:latin typeface="Bookman Old Style" pitchFamily="18" charset="0"/>
              </a:rPr>
              <a:t> </a:t>
            </a:r>
            <a:endParaRPr lang="ru-RU" b="1" dirty="0">
              <a:latin typeface="Bookman Old Style" pitchFamily="18" charset="0"/>
            </a:endParaRPr>
          </a:p>
        </p:txBody>
      </p:sp>
      <p:sp>
        <p:nvSpPr>
          <p:cNvPr id="16" name="Прямоугольник с двумя скругленными соседними углами 15">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7" name="Прямоугольник 16"/>
          <p:cNvSpPr/>
          <p:nvPr/>
        </p:nvSpPr>
        <p:spPr>
          <a:xfrm>
            <a:off x="5857884" y="6072206"/>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6" name="Picture 6" descr="Чертов палец"/>
          <p:cNvPicPr>
            <a:picLocks noChangeAspect="1" noChangeArrowheads="1"/>
          </p:cNvPicPr>
          <p:nvPr/>
        </p:nvPicPr>
        <p:blipFill>
          <a:blip r:embed="rId5" cstate="email"/>
          <a:srcRect/>
          <a:stretch>
            <a:fillRect/>
          </a:stretch>
        </p:blipFill>
        <p:spPr bwMode="auto">
          <a:xfrm>
            <a:off x="928662" y="1285860"/>
            <a:ext cx="7286676" cy="4377532"/>
          </a:xfrm>
          <a:prstGeom prst="rect">
            <a:avLst/>
          </a:prstGeom>
          <a:ln>
            <a:noFill/>
          </a:ln>
          <a:effectLst>
            <a:outerShdw blurRad="292100" dist="139700" dir="2700000" algn="tl" rotWithShape="0">
              <a:srgbClr val="333333">
                <a:alpha val="65000"/>
              </a:srgbClr>
            </a:outerShdw>
          </a:effectLst>
        </p:spPr>
      </p:pic>
      <p:pic>
        <p:nvPicPr>
          <p:cNvPr id="18" name="i-main-pic" descr="Картинка 1 из 10">
            <a:hlinkClick r:id="rId6"/>
          </p:cNvPr>
          <p:cNvPicPr>
            <a:picLocks noChangeAspect="1" noChangeArrowheads="1"/>
          </p:cNvPicPr>
          <p:nvPr/>
        </p:nvPicPr>
        <p:blipFill>
          <a:blip r:embed="rId7" cstate="email"/>
          <a:srcRect/>
          <a:stretch>
            <a:fillRect/>
          </a:stretch>
        </p:blipFill>
        <p:spPr bwMode="auto">
          <a:xfrm>
            <a:off x="3143240" y="1285860"/>
            <a:ext cx="3143272" cy="4365656"/>
          </a:xfrm>
          <a:prstGeom prst="rect">
            <a:avLst/>
          </a:prstGeom>
          <a:ln>
            <a:noFill/>
          </a:ln>
          <a:effectLst>
            <a:outerShdw blurRad="292100" dist="139700" dir="2700000" algn="tl" rotWithShape="0">
              <a:srgbClr val="333333">
                <a:alpha val="65000"/>
              </a:srgbClr>
            </a:outerShdw>
          </a:effectLst>
        </p:spPr>
      </p:pic>
      <p:sp>
        <p:nvSpPr>
          <p:cNvPr id="20" name="Прямоугольник 19"/>
          <p:cNvSpPr/>
          <p:nvPr/>
        </p:nvSpPr>
        <p:spPr>
          <a:xfrm>
            <a:off x="928662" y="2071678"/>
            <a:ext cx="7286676" cy="392909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cs typeface="Arial" pitchFamily="34" charset="0"/>
              </a:rPr>
              <a:t>Недалеко от озера </a:t>
            </a:r>
            <a:r>
              <a:rPr lang="ru-RU" sz="2000" dirty="0" err="1" smtClean="0">
                <a:latin typeface="Arial" pitchFamily="34" charset="0"/>
                <a:cs typeface="Arial" pitchFamily="34" charset="0"/>
              </a:rPr>
              <a:t>Ая</a:t>
            </a:r>
            <a:r>
              <a:rPr lang="ru-RU" sz="2000" dirty="0" smtClean="0">
                <a:latin typeface="Arial" pitchFamily="34" charset="0"/>
                <a:cs typeface="Arial" pitchFamily="34" charset="0"/>
              </a:rPr>
              <a:t> находится скала "Чертов палец", откуда открывается незабываемый вид на долину реки Катунь и величественная панорама Алтайских гор. Вершина расположена недалеко от озера </a:t>
            </a:r>
            <a:r>
              <a:rPr lang="ru-RU" sz="2000" dirty="0" err="1" smtClean="0">
                <a:latin typeface="Arial" pitchFamily="34" charset="0"/>
                <a:cs typeface="Arial" pitchFamily="34" charset="0"/>
              </a:rPr>
              <a:t>Ая</a:t>
            </a:r>
            <a:r>
              <a:rPr lang="ru-RU" sz="2000" dirty="0" smtClean="0">
                <a:latin typeface="Arial" pitchFamily="34" charset="0"/>
                <a:cs typeface="Arial" pitchFamily="34" charset="0"/>
              </a:rPr>
              <a:t>, справа от дороги, ведущей от подвесного моста через Катунь в село Нижняя </a:t>
            </a:r>
            <a:r>
              <a:rPr lang="ru-RU" sz="2000" dirty="0" err="1" smtClean="0">
                <a:latin typeface="Arial" pitchFamily="34" charset="0"/>
                <a:cs typeface="Arial" pitchFamily="34" charset="0"/>
              </a:rPr>
              <a:t>Каянча</a:t>
            </a:r>
            <a:r>
              <a:rPr lang="ru-RU" sz="2000" dirty="0" smtClean="0">
                <a:latin typeface="Arial" pitchFamily="34" charset="0"/>
                <a:cs typeface="Arial" pitchFamily="34" charset="0"/>
              </a:rPr>
              <a:t>. Название гора получила благодаря своеобразному скальному выступу.</a:t>
            </a:r>
          </a:p>
          <a:p>
            <a:pPr algn="ctr"/>
            <a:r>
              <a:rPr lang="ru-RU" sz="2000" dirty="0" smtClean="0">
                <a:latin typeface="Arial" pitchFamily="34" charset="0"/>
                <a:cs typeface="Arial" pitchFamily="34" charset="0"/>
              </a:rPr>
              <a:t>Здесь можно вдоволь насладиться горной тишиной, послушать пение птиц. Вид солнца, встающего над Катунью из-за бесконечных гор, да еще наблюдаемый с высоты птичьего полета, вряд ли оставит кого-то равнодушным</a:t>
            </a:r>
            <a:endParaRPr lang="ru-RU" sz="2000" dirty="0">
              <a:latin typeface="Arial" pitchFamily="34" charset="0"/>
              <a:cs typeface="Arial" pitchFamily="34" charset="0"/>
            </a:endParaRPr>
          </a:p>
        </p:txBody>
      </p:sp>
      <p:sp>
        <p:nvSpPr>
          <p:cNvPr id="14" name="Прямоугольник с двумя скругленными соседними углами 13">
            <a:hlinkClick r:id="rId8"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19" name="Управляющая кнопка: возврат 18">
            <a:hlinkClick r:id="rId9" action="ppaction://hlinksldjump" highlightClick="1"/>
          </p:cNvPr>
          <p:cNvSpPr/>
          <p:nvPr/>
        </p:nvSpPr>
        <p:spPr>
          <a:xfrm>
            <a:off x="8715404" y="6429396"/>
            <a:ext cx="428596"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2000"/>
                                        <p:tgtEl>
                                          <p:spTgt spid="15"/>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2000"/>
                                        <p:tgtEl>
                                          <p:spTgt spid="5"/>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2000"/>
                                        <p:tgtEl>
                                          <p:spTgt spid="6"/>
                                        </p:tgtEl>
                                      </p:cBhvr>
                                    </p:animEffect>
                                  </p:childTnLst>
                                </p:cTn>
                              </p:par>
                            </p:childTnLst>
                          </p:cTn>
                        </p:par>
                        <p:par>
                          <p:cTn id="16" fill="hold">
                            <p:stCondLst>
                              <p:cond delay="6000"/>
                            </p:stCondLst>
                            <p:childTnLst>
                              <p:par>
                                <p:cTn id="17" presetID="16" presetClass="entr" presetSubtype="37"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childTnLst>
              </p:cTn>
              <p:nextCondLst>
                <p:cond evt="onClick" delay="0">
                  <p:tgtEl>
                    <p:spTgt spid="17"/>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28596" y="285728"/>
            <a:ext cx="8229600" cy="1143000"/>
          </a:xfrm>
          <a:prstGeom prst="ribbon2">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dirty="0" smtClean="0"/>
              <a:t>МАРШРУТ</a:t>
            </a:r>
            <a:endParaRPr lang="ru-RU" dirty="0"/>
          </a:p>
        </p:txBody>
      </p:sp>
      <p:grpSp>
        <p:nvGrpSpPr>
          <p:cNvPr id="26" name="Группа 25"/>
          <p:cNvGrpSpPr/>
          <p:nvPr/>
        </p:nvGrpSpPr>
        <p:grpSpPr>
          <a:xfrm>
            <a:off x="1643042" y="1857364"/>
            <a:ext cx="5643602" cy="1042995"/>
            <a:chOff x="3000364" y="1928802"/>
            <a:chExt cx="5643602" cy="1042995"/>
          </a:xfrm>
        </p:grpSpPr>
        <p:sp>
          <p:nvSpPr>
            <p:cNvPr id="21" name="Прямоугольник 20">
              <a:hlinkClick r:id="rId2" action="ppaction://hlinksldjump"/>
            </p:cNvPr>
            <p:cNvSpPr/>
            <p:nvPr/>
          </p:nvSpPr>
          <p:spPr>
            <a:xfrm>
              <a:off x="3000364" y="2071678"/>
              <a:ext cx="5643602" cy="7715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dirty="0" smtClean="0">
                  <a:solidFill>
                    <a:schemeClr val="tx1"/>
                  </a:solidFill>
                  <a:latin typeface="Arial Black" pitchFamily="34" charset="0"/>
                </a:rPr>
                <a:t>                  </a:t>
              </a:r>
              <a:r>
                <a:rPr lang="ru-RU" sz="2000" dirty="0" smtClean="0">
                  <a:solidFill>
                    <a:schemeClr val="tx2">
                      <a:lumMod val="75000"/>
                    </a:schemeClr>
                  </a:solidFill>
                  <a:latin typeface="Arial Black" pitchFamily="34" charset="0"/>
                </a:rPr>
                <a:t>МАЛОЕ ЗОЛОТОЕ КОЛЬЦО</a:t>
              </a:r>
            </a:p>
          </p:txBody>
        </p:sp>
        <p:pic>
          <p:nvPicPr>
            <p:cNvPr id="18" name="Picture 3" descr="D:\алт край\малое золотое кольцо\logo_mzk.png"/>
            <p:cNvPicPr>
              <a:picLocks noChangeAspect="1" noChangeArrowheads="1"/>
            </p:cNvPicPr>
            <p:nvPr/>
          </p:nvPicPr>
          <p:blipFill>
            <a:blip r:embed="rId3" cstate="email"/>
            <a:srcRect/>
            <a:stretch>
              <a:fillRect/>
            </a:stretch>
          </p:blipFill>
          <p:spPr bwMode="auto">
            <a:xfrm>
              <a:off x="3000364" y="1928802"/>
              <a:ext cx="1357322" cy="1042995"/>
            </a:xfrm>
            <a:prstGeom prst="rect">
              <a:avLst/>
            </a:prstGeom>
            <a:ln>
              <a:noFill/>
            </a:ln>
            <a:effectLst>
              <a:outerShdw blurRad="292100" dist="139700" dir="2700000" algn="tl" rotWithShape="0">
                <a:srgbClr val="333333">
                  <a:alpha val="65000"/>
                </a:srgbClr>
              </a:outerShdw>
            </a:effectLst>
          </p:spPr>
        </p:pic>
      </p:grpSp>
      <p:grpSp>
        <p:nvGrpSpPr>
          <p:cNvPr id="28" name="Группа 27"/>
          <p:cNvGrpSpPr/>
          <p:nvPr/>
        </p:nvGrpSpPr>
        <p:grpSpPr>
          <a:xfrm>
            <a:off x="1643042" y="3357562"/>
            <a:ext cx="5643602" cy="785818"/>
            <a:chOff x="1643042" y="3357562"/>
            <a:chExt cx="5643602" cy="785818"/>
          </a:xfrm>
        </p:grpSpPr>
        <p:sp>
          <p:nvSpPr>
            <p:cNvPr id="25" name="Прямоугольник 24">
              <a:hlinkClick r:id="rId4" action="ppaction://hlinksldjump"/>
            </p:cNvPr>
            <p:cNvSpPr/>
            <p:nvPr/>
          </p:nvSpPr>
          <p:spPr>
            <a:xfrm>
              <a:off x="1643042" y="3357562"/>
              <a:ext cx="5643602" cy="7715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000" dirty="0" smtClean="0">
                  <a:solidFill>
                    <a:schemeClr val="tx2">
                      <a:lumMod val="75000"/>
                    </a:schemeClr>
                  </a:solidFill>
                  <a:latin typeface="Arial Black" pitchFamily="34" charset="0"/>
                </a:rPr>
                <a:t>           ЧУДЕСА НАШЕГО КРАЯ</a:t>
              </a:r>
            </a:p>
          </p:txBody>
        </p:sp>
        <p:pic>
          <p:nvPicPr>
            <p:cNvPr id="27" name="Picture 2" descr="D:\алт край\Алтайский край, Россия _ Красивые места_files\altay600.jpg">
              <a:hlinkClick r:id="" action="ppaction://noaction"/>
            </p:cNvPr>
            <p:cNvPicPr>
              <a:picLocks noChangeAspect="1" noChangeArrowheads="1"/>
            </p:cNvPicPr>
            <p:nvPr/>
          </p:nvPicPr>
          <p:blipFill>
            <a:blip r:embed="rId5" cstate="email"/>
            <a:srcRect/>
            <a:stretch>
              <a:fillRect/>
            </a:stretch>
          </p:blipFill>
          <p:spPr bwMode="auto">
            <a:xfrm>
              <a:off x="1643043" y="3357562"/>
              <a:ext cx="1357322" cy="785818"/>
            </a:xfrm>
            <a:prstGeom prst="rect">
              <a:avLst/>
            </a:prstGeom>
            <a:ln>
              <a:noFill/>
            </a:ln>
            <a:effectLst>
              <a:outerShdw blurRad="292100" dist="139700" dir="2700000" algn="tl" rotWithShape="0">
                <a:srgbClr val="333333">
                  <a:alpha val="65000"/>
                </a:srgbClr>
              </a:outerShdw>
            </a:effectLst>
          </p:spPr>
        </p:pic>
      </p:grpSp>
      <p:grpSp>
        <p:nvGrpSpPr>
          <p:cNvPr id="30" name="Группа 29"/>
          <p:cNvGrpSpPr/>
          <p:nvPr/>
        </p:nvGrpSpPr>
        <p:grpSpPr>
          <a:xfrm>
            <a:off x="1643042" y="4786322"/>
            <a:ext cx="5643602" cy="792030"/>
            <a:chOff x="1643042" y="4786322"/>
            <a:chExt cx="5643602" cy="792030"/>
          </a:xfrm>
        </p:grpSpPr>
        <p:sp>
          <p:nvSpPr>
            <p:cNvPr id="24" name="Прямоугольник 23">
              <a:hlinkClick r:id="rId6" action="ppaction://hlinksldjump"/>
            </p:cNvPr>
            <p:cNvSpPr/>
            <p:nvPr/>
          </p:nvSpPr>
          <p:spPr>
            <a:xfrm>
              <a:off x="1643042" y="4786322"/>
              <a:ext cx="5643602" cy="7715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sz="2000" dirty="0" smtClean="0">
                <a:solidFill>
                  <a:schemeClr val="tx2">
                    <a:lumMod val="75000"/>
                  </a:schemeClr>
                </a:solidFill>
                <a:latin typeface="Arial Black" pitchFamily="34" charset="0"/>
              </a:endParaRPr>
            </a:p>
          </p:txBody>
        </p:sp>
        <p:pic>
          <p:nvPicPr>
            <p:cNvPr id="29" name="Picture 2" descr="i?id=44182892-17-72&amp;n=21"/>
            <p:cNvPicPr>
              <a:picLocks noChangeAspect="1" noChangeArrowheads="1"/>
            </p:cNvPicPr>
            <p:nvPr/>
          </p:nvPicPr>
          <p:blipFill>
            <a:blip r:embed="rId7" cstate="email"/>
            <a:srcRect/>
            <a:stretch>
              <a:fillRect/>
            </a:stretch>
          </p:blipFill>
          <p:spPr bwMode="auto">
            <a:xfrm>
              <a:off x="1643042" y="4786322"/>
              <a:ext cx="1357322" cy="792030"/>
            </a:xfrm>
            <a:prstGeom prst="rect">
              <a:avLst/>
            </a:prstGeom>
            <a:noFill/>
            <a:ln w="9525">
              <a:noFill/>
              <a:miter lim="800000"/>
              <a:headEnd/>
              <a:tailEnd/>
            </a:ln>
          </p:spPr>
        </p:pic>
      </p:grpSp>
      <p:sp>
        <p:nvSpPr>
          <p:cNvPr id="31" name="Прямоугольник 30"/>
          <p:cNvSpPr/>
          <p:nvPr/>
        </p:nvSpPr>
        <p:spPr>
          <a:xfrm>
            <a:off x="3027127" y="5000636"/>
            <a:ext cx="1661032" cy="400110"/>
          </a:xfrm>
          <a:prstGeom prst="rect">
            <a:avLst/>
          </a:prstGeom>
        </p:spPr>
        <p:txBody>
          <a:bodyPr wrap="none">
            <a:spAutoFit/>
          </a:bodyPr>
          <a:lstStyle/>
          <a:p>
            <a:pPr algn="ctr"/>
            <a:r>
              <a:rPr lang="ru-RU" sz="2000" dirty="0" smtClean="0">
                <a:solidFill>
                  <a:schemeClr val="tx2">
                    <a:lumMod val="75000"/>
                  </a:schemeClr>
                </a:solidFill>
                <a:latin typeface="Arial Black" pitchFamily="34" charset="0"/>
              </a:rPr>
              <a:t>   ЭПИЛОГ</a:t>
            </a:r>
          </a:p>
        </p:txBody>
      </p:sp>
      <p:pic>
        <p:nvPicPr>
          <p:cNvPr id="33" name="Picture 3" descr="D:\ВСЕ КАРТИНКИ+\512.gif">
            <a:hlinkClick r:id="rId8" action="ppaction://hlinksldjump"/>
          </p:cNvPr>
          <p:cNvPicPr>
            <a:picLocks noChangeAspect="1" noChangeArrowheads="1"/>
          </p:cNvPicPr>
          <p:nvPr/>
        </p:nvPicPr>
        <p:blipFill>
          <a:blip r:embed="rId9" cstate="email"/>
          <a:srcRect/>
          <a:stretch>
            <a:fillRect/>
          </a:stretch>
        </p:blipFill>
        <p:spPr bwMode="auto">
          <a:xfrm flipH="1">
            <a:off x="285720" y="6000768"/>
            <a:ext cx="642942" cy="593952"/>
          </a:xfrm>
          <a:prstGeom prst="rect">
            <a:avLst/>
          </a:prstGeom>
          <a:noFill/>
        </p:spPr>
      </p:pic>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86116" y="357166"/>
            <a:ext cx="2571768" cy="57150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с.Алтайское</a:t>
            </a:r>
            <a:endParaRPr lang="ru-RU" b="1" dirty="0">
              <a:latin typeface="Bookman Old Style" pitchFamily="18" charset="0"/>
            </a:endParaRPr>
          </a:p>
        </p:txBody>
      </p:sp>
      <p:pic>
        <p:nvPicPr>
          <p:cNvPr id="6" name="Picture 2"/>
          <p:cNvPicPr>
            <a:picLocks noChangeAspect="1" noChangeArrowheads="1"/>
          </p:cNvPicPr>
          <p:nvPr/>
        </p:nvPicPr>
        <p:blipFill>
          <a:blip r:embed="rId3" cstate="email"/>
          <a:srcRect/>
          <a:stretch>
            <a:fillRect/>
          </a:stretch>
        </p:blipFill>
        <p:spPr bwMode="auto">
          <a:xfrm>
            <a:off x="714348" y="1428736"/>
            <a:ext cx="3500462" cy="4143405"/>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4" cstate="email"/>
          <a:srcRect/>
          <a:stretch>
            <a:fillRect/>
          </a:stretch>
        </p:blipFill>
        <p:spPr bwMode="auto">
          <a:xfrm>
            <a:off x="714348" y="1285860"/>
            <a:ext cx="3500462" cy="4286280"/>
          </a:xfrm>
          <a:prstGeom prst="rect">
            <a:avLst/>
          </a:prstGeom>
          <a:ln>
            <a:noFill/>
          </a:ln>
          <a:effectLst>
            <a:outerShdw blurRad="292100" dist="139700" dir="2700000" algn="tl" rotWithShape="0">
              <a:srgbClr val="333333">
                <a:alpha val="65000"/>
              </a:srgbClr>
            </a:outerShdw>
          </a:effectLst>
        </p:spPr>
      </p:pic>
      <p:sp>
        <p:nvSpPr>
          <p:cNvPr id="16" name="Прямоугольник с двумя скругленными соседними углами 15">
            <a:hlinkClick r:id="rId5"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7" name="Прямоугольник 16"/>
          <p:cNvSpPr/>
          <p:nvPr/>
        </p:nvSpPr>
        <p:spPr>
          <a:xfrm>
            <a:off x="628651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5" name="Picture 1"/>
          <p:cNvPicPr>
            <a:picLocks noChangeAspect="1" noChangeArrowheads="1"/>
          </p:cNvPicPr>
          <p:nvPr/>
        </p:nvPicPr>
        <p:blipFill>
          <a:blip r:embed="rId6" cstate="email"/>
          <a:srcRect/>
          <a:stretch>
            <a:fillRect/>
          </a:stretch>
        </p:blipFill>
        <p:spPr bwMode="auto">
          <a:xfrm>
            <a:off x="714348" y="1285860"/>
            <a:ext cx="3500462" cy="4286280"/>
          </a:xfrm>
          <a:prstGeom prst="rect">
            <a:avLst/>
          </a:prstGeom>
          <a:ln>
            <a:noFill/>
          </a:ln>
          <a:effectLst>
            <a:outerShdw blurRad="292100" dist="139700" dir="2700000" algn="tl" rotWithShape="0">
              <a:srgbClr val="333333">
                <a:alpha val="65000"/>
              </a:srgbClr>
            </a:outerShdw>
          </a:effectLst>
        </p:spPr>
      </p:pic>
      <p:sp>
        <p:nvSpPr>
          <p:cNvPr id="15" name="Прямоугольник 14"/>
          <p:cNvSpPr/>
          <p:nvPr/>
        </p:nvSpPr>
        <p:spPr>
          <a:xfrm>
            <a:off x="5357818" y="1428736"/>
            <a:ext cx="285752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Объекты для посещения</a:t>
            </a:r>
            <a:endParaRPr lang="ru-RU" dirty="0">
              <a:solidFill>
                <a:schemeClr val="tx1"/>
              </a:solidFill>
              <a:latin typeface="Bookman Old Style" pitchFamily="18" charset="0"/>
            </a:endParaRPr>
          </a:p>
        </p:txBody>
      </p:sp>
      <p:sp>
        <p:nvSpPr>
          <p:cNvPr id="18" name="Прямоугольник 17">
            <a:hlinkClick r:id="rId7" action="ppaction://hlinksldjump"/>
          </p:cNvPr>
          <p:cNvSpPr/>
          <p:nvPr/>
        </p:nvSpPr>
        <p:spPr>
          <a:xfrm>
            <a:off x="5357818" y="2214554"/>
            <a:ext cx="285752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latin typeface="Arial" pitchFamily="34" charset="0"/>
                <a:cs typeface="Arial" pitchFamily="34" charset="0"/>
              </a:rPr>
              <a:t>Краеведческий музей в </a:t>
            </a:r>
          </a:p>
          <a:p>
            <a:pPr algn="ctr"/>
            <a:r>
              <a:rPr lang="ru-RU" dirty="0" smtClean="0">
                <a:latin typeface="Arial" pitchFamily="34" charset="0"/>
                <a:cs typeface="Arial" pitchFamily="34" charset="0"/>
              </a:rPr>
              <a:t>с. Алтайское</a:t>
            </a:r>
          </a:p>
        </p:txBody>
      </p:sp>
      <p:sp>
        <p:nvSpPr>
          <p:cNvPr id="19" name="Прямоугольник 18">
            <a:hlinkClick r:id="rId8" action="ppaction://hlinksldjump"/>
          </p:cNvPr>
          <p:cNvSpPr/>
          <p:nvPr/>
        </p:nvSpPr>
        <p:spPr>
          <a:xfrm>
            <a:off x="5357818" y="2928934"/>
            <a:ext cx="2928958" cy="78581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latin typeface="Arial" pitchFamily="34" charset="0"/>
                <a:cs typeface="Arial" pitchFamily="34" charset="0"/>
              </a:rPr>
              <a:t>«Цветущая долина» НПО «Биолит»</a:t>
            </a:r>
            <a:endParaRPr lang="ru-RU" dirty="0">
              <a:latin typeface="Arial" pitchFamily="34" charset="0"/>
              <a:cs typeface="Arial" pitchFamily="34" charset="0"/>
            </a:endParaRPr>
          </a:p>
        </p:txBody>
      </p:sp>
      <p:sp>
        <p:nvSpPr>
          <p:cNvPr id="14" name="Прямоугольник 13"/>
          <p:cNvSpPr/>
          <p:nvPr/>
        </p:nvSpPr>
        <p:spPr>
          <a:xfrm>
            <a:off x="642878" y="3786190"/>
            <a:ext cx="7643898" cy="17859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defRPr/>
            </a:pPr>
            <a:r>
              <a:rPr lang="ru-RU" sz="2000" dirty="0" smtClean="0">
                <a:solidFill>
                  <a:schemeClr val="tx1"/>
                </a:solidFill>
                <a:latin typeface="Arial" pitchFamily="34" charset="0"/>
                <a:cs typeface="Arial" pitchFamily="34" charset="0"/>
              </a:rPr>
              <a:t>В 45 км от озера </a:t>
            </a:r>
            <a:r>
              <a:rPr lang="ru-RU" sz="2000" dirty="0" err="1" smtClean="0">
                <a:solidFill>
                  <a:schemeClr val="tx1"/>
                </a:solidFill>
                <a:latin typeface="Arial" pitchFamily="34" charset="0"/>
                <a:cs typeface="Arial" pitchFamily="34" charset="0"/>
              </a:rPr>
              <a:t>Ая</a:t>
            </a:r>
            <a:r>
              <a:rPr lang="ru-RU" sz="2000" dirty="0" smtClean="0">
                <a:solidFill>
                  <a:schemeClr val="tx1"/>
                </a:solidFill>
                <a:latin typeface="Arial" pitchFamily="34" charset="0"/>
                <a:cs typeface="Arial" pitchFamily="34" charset="0"/>
              </a:rPr>
              <a:t> расположено </a:t>
            </a:r>
            <a:r>
              <a:rPr lang="ru-RU" sz="2000" b="1" dirty="0" smtClean="0">
                <a:solidFill>
                  <a:schemeClr val="tx1"/>
                </a:solidFill>
                <a:latin typeface="Arial" pitchFamily="34" charset="0"/>
                <a:cs typeface="Arial" pitchFamily="34" charset="0"/>
              </a:rPr>
              <a:t>село Алтайское -</a:t>
            </a:r>
            <a:r>
              <a:rPr lang="ru-RU" sz="2000" dirty="0" smtClean="0">
                <a:solidFill>
                  <a:schemeClr val="tx1"/>
                </a:solidFill>
                <a:latin typeface="Arial" pitchFamily="34" charset="0"/>
                <a:cs typeface="Arial" pitchFamily="34" charset="0"/>
              </a:rPr>
              <a:t> центр Алтайского района, одно из самых больших и протяженных сел Алтая. Село Алтайское основано в 1808 г. Являлось крупным купеческим центром. Одно из самых больших и протяженных сёл Алтайского края.</a:t>
            </a:r>
            <a:endParaRPr lang="ru-RU" sz="2000" dirty="0" smtClean="0">
              <a:latin typeface="Arial" pitchFamily="34" charset="0"/>
              <a:cs typeface="Arial" pitchFamily="34" charset="0"/>
            </a:endParaRPr>
          </a:p>
        </p:txBody>
      </p:sp>
      <p:sp>
        <p:nvSpPr>
          <p:cNvPr id="20" name="Прямоугольник с двумя скругленными соседними углами 19">
            <a:hlinkClick r:id="rId9"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2000"/>
                                        <p:tgtEl>
                                          <p:spTgt spid="6"/>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2000"/>
                                        <p:tgtEl>
                                          <p:spTgt spid="7"/>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childTnLst>
              </p:cTn>
              <p:nextCondLst>
                <p:cond evt="onClick" delay="0">
                  <p:tgtEl>
                    <p:spTgt spid="17"/>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86050" y="428604"/>
            <a:ext cx="364333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Краеведческий музей в </a:t>
            </a:r>
          </a:p>
          <a:p>
            <a:pPr algn="ctr"/>
            <a:r>
              <a:rPr lang="ru-RU" b="1" dirty="0" smtClean="0">
                <a:latin typeface="Bookman Old Style" pitchFamily="18" charset="0"/>
              </a:rPr>
              <a:t>с. Алтайское</a:t>
            </a:r>
            <a:endParaRPr lang="ru-RU" b="1" dirty="0">
              <a:latin typeface="Bookman Old Style" pitchFamily="18" charset="0"/>
            </a:endParaRPr>
          </a:p>
        </p:txBody>
      </p:sp>
      <p:pic>
        <p:nvPicPr>
          <p:cNvPr id="5" name="Picture 2"/>
          <p:cNvPicPr>
            <a:picLocks noChangeAspect="1" noChangeArrowheads="1"/>
          </p:cNvPicPr>
          <p:nvPr/>
        </p:nvPicPr>
        <p:blipFill>
          <a:blip r:embed="rId3" cstate="email"/>
          <a:srcRect/>
          <a:stretch>
            <a:fillRect/>
          </a:stretch>
        </p:blipFill>
        <p:spPr bwMode="auto">
          <a:xfrm>
            <a:off x="714348" y="1285860"/>
            <a:ext cx="7572428" cy="4286250"/>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1785918" y="5715016"/>
            <a:ext cx="5715040" cy="35719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t>Выставочный зал Н.К. Рериха (фрагмент)</a:t>
            </a:r>
            <a:endParaRPr lang="ru-RU" dirty="0"/>
          </a:p>
        </p:txBody>
      </p:sp>
      <p:sp>
        <p:nvSpPr>
          <p:cNvPr id="15" name="Управляющая кнопка: возврат 14">
            <a:hlinkClick r:id="rId4" action="ppaction://hlinksldjump" highlightClick="1"/>
          </p:cNvPr>
          <p:cNvSpPr/>
          <p:nvPr/>
        </p:nvSpPr>
        <p:spPr>
          <a:xfrm>
            <a:off x="8572528" y="6357958"/>
            <a:ext cx="571472" cy="500042"/>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6" name="Прямоугольник с двумя скругленными соседними углами 15">
            <a:hlinkClick r:id="rId5"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7" name="Прямоугольник 16"/>
          <p:cNvSpPr/>
          <p:nvPr/>
        </p:nvSpPr>
        <p:spPr>
          <a:xfrm>
            <a:off x="5643570"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3" name="Прямоугольник 12"/>
          <p:cNvSpPr/>
          <p:nvPr/>
        </p:nvSpPr>
        <p:spPr>
          <a:xfrm>
            <a:off x="714348" y="4071942"/>
            <a:ext cx="7572428" cy="200026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defRPr/>
            </a:pPr>
            <a:endParaRPr lang="ru-RU" sz="2000" dirty="0" smtClean="0">
              <a:solidFill>
                <a:schemeClr val="tx1"/>
              </a:solidFill>
              <a:latin typeface="Arial" pitchFamily="34" charset="0"/>
              <a:cs typeface="Arial" pitchFamily="34" charset="0"/>
            </a:endParaRPr>
          </a:p>
          <a:p>
            <a:pPr algn="ctr">
              <a:defRPr/>
            </a:pPr>
            <a:r>
              <a:rPr lang="ru-RU" sz="2000" dirty="0" smtClean="0">
                <a:solidFill>
                  <a:schemeClr val="tx1"/>
                </a:solidFill>
                <a:latin typeface="Arial" pitchFamily="34" charset="0"/>
                <a:cs typeface="Arial" pitchFamily="34" charset="0"/>
              </a:rPr>
              <a:t>В с.Алтайское находится краеведческий музей, где собран любопытный материал о пребывании известного художника и философа Н.К. Рериха на алтайской земле и</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Беловодье</a:t>
            </a:r>
            <a:r>
              <a:rPr lang="ru-RU" sz="2000" dirty="0" smtClean="0">
                <a:latin typeface="Arial" pitchFamily="34" charset="0"/>
                <a:cs typeface="Arial" pitchFamily="34" charset="0"/>
              </a:rPr>
              <a:t>. Кроме того, в музее есть интересные экспозиции по крестьянскому творчеству, истории партизанского движения, истории Великой Отечественной войны.</a:t>
            </a:r>
          </a:p>
          <a:p>
            <a:pPr algn="ctr">
              <a:defRPr/>
            </a:pPr>
            <a:r>
              <a:rPr lang="ru-RU" sz="2000" dirty="0" smtClean="0">
                <a:solidFill>
                  <a:schemeClr val="tx1"/>
                </a:solidFill>
                <a:latin typeface="Arial" pitchFamily="34" charset="0"/>
                <a:cs typeface="Arial" pitchFamily="34" charset="0"/>
              </a:rPr>
              <a:t>.</a:t>
            </a:r>
          </a:p>
        </p:txBody>
      </p:sp>
      <p:sp>
        <p:nvSpPr>
          <p:cNvPr id="14" name="Прямоугольник с двумя скругленными соседними углами 13">
            <a:hlinkClick r:id="rId6"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nextCondLst>
                <p:cond evt="onClick" delay="0">
                  <p:tgtEl>
                    <p:spTgt spid="17"/>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3286116" y="428604"/>
            <a:ext cx="2571768" cy="55721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t>Цветущая долина. </a:t>
            </a:r>
            <a:endParaRPr lang="ru-RU" b="1" dirty="0"/>
          </a:p>
        </p:txBody>
      </p:sp>
      <p:pic>
        <p:nvPicPr>
          <p:cNvPr id="8" name="i-main-pic" descr="Картинка 18 из 22">
            <a:hlinkClick r:id="rId4"/>
          </p:cNvPr>
          <p:cNvPicPr>
            <a:picLocks noChangeAspect="1" noChangeArrowheads="1"/>
          </p:cNvPicPr>
          <p:nvPr/>
        </p:nvPicPr>
        <p:blipFill>
          <a:blip r:embed="rId5" cstate="email"/>
          <a:srcRect/>
          <a:stretch>
            <a:fillRect/>
          </a:stretch>
        </p:blipFill>
        <p:spPr bwMode="auto">
          <a:xfrm>
            <a:off x="785786" y="1000109"/>
            <a:ext cx="7500990" cy="4929222"/>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557213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7" name="Прямоугольник с двумя скругленными соседними углами 16">
            <a:hlinkClick r:id="rId6" action="ppaction://hlinksldjump"/>
          </p:cNvPr>
          <p:cNvSpPr/>
          <p:nvPr/>
        </p:nvSpPr>
        <p:spPr>
          <a:xfrm>
            <a:off x="7358082" y="0"/>
            <a:ext cx="1500198"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15" name="i-main-pic" descr="Картинка 6 из 22">
            <a:hlinkClick r:id="rId7"/>
          </p:cNvPr>
          <p:cNvPicPr>
            <a:picLocks noChangeAspect="1" noChangeArrowheads="1"/>
          </p:cNvPicPr>
          <p:nvPr/>
        </p:nvPicPr>
        <p:blipFill>
          <a:blip r:embed="rId8" cstate="email"/>
          <a:srcRect/>
          <a:stretch>
            <a:fillRect/>
          </a:stretch>
        </p:blipFill>
        <p:spPr bwMode="auto">
          <a:xfrm>
            <a:off x="785786" y="1000108"/>
            <a:ext cx="7477178" cy="4929222"/>
          </a:xfrm>
          <a:prstGeom prst="rect">
            <a:avLst/>
          </a:prstGeom>
          <a:ln>
            <a:noFill/>
          </a:ln>
          <a:effectLst>
            <a:outerShdw blurRad="292100" dist="139700" dir="2700000" algn="tl" rotWithShape="0">
              <a:srgbClr val="333333">
                <a:alpha val="65000"/>
              </a:srgbClr>
            </a:outerShdw>
          </a:effectLst>
        </p:spPr>
      </p:pic>
      <p:pic>
        <p:nvPicPr>
          <p:cNvPr id="18" name="i-main-pic" descr="Картинка 5 из 22">
            <a:hlinkClick r:id="rId9"/>
          </p:cNvPr>
          <p:cNvPicPr>
            <a:picLocks noChangeAspect="1" noChangeArrowheads="1"/>
          </p:cNvPicPr>
          <p:nvPr/>
        </p:nvPicPr>
        <p:blipFill>
          <a:blip r:embed="rId10" cstate="email"/>
          <a:srcRect/>
          <a:stretch>
            <a:fillRect/>
          </a:stretch>
        </p:blipFill>
        <p:spPr bwMode="auto">
          <a:xfrm>
            <a:off x="785786" y="1000108"/>
            <a:ext cx="7500990" cy="4929222"/>
          </a:xfrm>
          <a:prstGeom prst="rect">
            <a:avLst/>
          </a:prstGeom>
          <a:ln>
            <a:noFill/>
          </a:ln>
          <a:effectLst>
            <a:outerShdw blurRad="292100" dist="139700" dir="2700000" algn="tl" rotWithShape="0">
              <a:srgbClr val="333333">
                <a:alpha val="65000"/>
              </a:srgbClr>
            </a:outerShdw>
          </a:effectLst>
        </p:spPr>
      </p:pic>
      <p:pic>
        <p:nvPicPr>
          <p:cNvPr id="12290" name="Рисунок 253"/>
          <p:cNvPicPr>
            <a:picLocks noChangeAspect="1" noChangeArrowheads="1"/>
          </p:cNvPicPr>
          <p:nvPr/>
        </p:nvPicPr>
        <p:blipFill>
          <a:blip r:embed="rId11" cstate="email"/>
          <a:srcRect/>
          <a:stretch>
            <a:fillRect/>
          </a:stretch>
        </p:blipFill>
        <p:spPr bwMode="auto">
          <a:xfrm>
            <a:off x="785787" y="1000108"/>
            <a:ext cx="7500950" cy="4929222"/>
          </a:xfrm>
          <a:prstGeom prst="rect">
            <a:avLst/>
          </a:prstGeom>
          <a:noFill/>
          <a:ln w="9525">
            <a:noFill/>
            <a:miter lim="800000"/>
            <a:headEnd/>
            <a:tailEnd/>
          </a:ln>
        </p:spPr>
      </p:pic>
      <p:pic>
        <p:nvPicPr>
          <p:cNvPr id="12291" name="Рисунок 250"/>
          <p:cNvPicPr>
            <a:picLocks noChangeAspect="1" noChangeArrowheads="1"/>
          </p:cNvPicPr>
          <p:nvPr/>
        </p:nvPicPr>
        <p:blipFill>
          <a:blip r:embed="rId12" cstate="email"/>
          <a:srcRect/>
          <a:stretch>
            <a:fillRect/>
          </a:stretch>
        </p:blipFill>
        <p:spPr bwMode="auto">
          <a:xfrm>
            <a:off x="785786" y="1000108"/>
            <a:ext cx="7500950" cy="4929192"/>
          </a:xfrm>
          <a:prstGeom prst="rect">
            <a:avLst/>
          </a:prstGeom>
          <a:noFill/>
          <a:ln w="9525">
            <a:noFill/>
            <a:miter lim="800000"/>
            <a:headEnd/>
            <a:tailEnd/>
          </a:ln>
        </p:spPr>
      </p:pic>
      <p:pic>
        <p:nvPicPr>
          <p:cNvPr id="12292" name="Рисунок 217"/>
          <p:cNvPicPr>
            <a:picLocks noChangeAspect="1" noChangeArrowheads="1"/>
          </p:cNvPicPr>
          <p:nvPr/>
        </p:nvPicPr>
        <p:blipFill>
          <a:blip r:embed="rId13" cstate="email"/>
          <a:srcRect/>
          <a:stretch>
            <a:fillRect/>
          </a:stretch>
        </p:blipFill>
        <p:spPr bwMode="auto">
          <a:xfrm>
            <a:off x="785786" y="1000108"/>
            <a:ext cx="7524760" cy="4929222"/>
          </a:xfrm>
          <a:prstGeom prst="rect">
            <a:avLst/>
          </a:prstGeom>
          <a:noFill/>
          <a:ln w="9525">
            <a:noFill/>
            <a:miter lim="800000"/>
            <a:headEnd/>
            <a:tailEnd/>
          </a:ln>
        </p:spPr>
      </p:pic>
      <p:sp>
        <p:nvSpPr>
          <p:cNvPr id="19" name="Прямоугольник 18"/>
          <p:cNvSpPr/>
          <p:nvPr/>
        </p:nvSpPr>
        <p:spPr>
          <a:xfrm>
            <a:off x="785786" y="4429132"/>
            <a:ext cx="7500990" cy="171451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defRPr/>
            </a:pPr>
            <a:r>
              <a:rPr lang="ru-RU" sz="2000" dirty="0" smtClean="0">
                <a:latin typeface="Arial" pitchFamily="34" charset="0"/>
                <a:cs typeface="Arial" pitchFamily="34" charset="0"/>
              </a:rPr>
              <a:t>Научно-производственное </a:t>
            </a:r>
            <a:r>
              <a:rPr lang="ru-RU" sz="2000" dirty="0" err="1" smtClean="0">
                <a:latin typeface="Arial" pitchFamily="34" charset="0"/>
                <a:cs typeface="Arial" pitchFamily="34" charset="0"/>
              </a:rPr>
              <a:t>объеинение</a:t>
            </a:r>
            <a:r>
              <a:rPr lang="ru-RU" sz="2000" dirty="0" smtClean="0">
                <a:latin typeface="Arial" pitchFamily="34" charset="0"/>
                <a:cs typeface="Arial" pitchFamily="34" charset="0"/>
              </a:rPr>
              <a:t> "Биолит" располагается  селе Алтайское, в предгорьях  Алтая. </a:t>
            </a:r>
            <a:endParaRPr lang="ru-RU" sz="2000" dirty="0" smtClean="0">
              <a:solidFill>
                <a:schemeClr val="tx1"/>
              </a:solidFill>
              <a:latin typeface="Arial" pitchFamily="34" charset="0"/>
              <a:cs typeface="Arial" pitchFamily="34" charset="0"/>
            </a:endParaRPr>
          </a:p>
          <a:p>
            <a:pPr algn="ctr">
              <a:defRPr/>
            </a:pPr>
            <a:r>
              <a:rPr lang="ru-RU" sz="2000" dirty="0" smtClean="0">
                <a:solidFill>
                  <a:schemeClr val="tx1"/>
                </a:solidFill>
                <a:latin typeface="Arial" pitchFamily="34" charset="0"/>
                <a:cs typeface="Arial" pitchFamily="34" charset="0"/>
              </a:rPr>
              <a:t>Здесь в летнее время принимает гостей дендрарий «Цветущая долина» с экзотическими растениями и целебными травами.</a:t>
            </a:r>
            <a:endParaRPr lang="ru-RU" sz="2000" dirty="0" smtClean="0">
              <a:latin typeface="Arial" pitchFamily="34" charset="0"/>
              <a:cs typeface="Arial" pitchFamily="34" charset="0"/>
            </a:endParaRPr>
          </a:p>
        </p:txBody>
      </p:sp>
      <p:sp>
        <p:nvSpPr>
          <p:cNvPr id="20" name="Прямоугольник с двумя скругленными соседними углами 19">
            <a:hlinkClick r:id="rId14" action="ppaction://hlinksldjump"/>
          </p:cNvPr>
          <p:cNvSpPr/>
          <p:nvPr/>
        </p:nvSpPr>
        <p:spPr>
          <a:xfrm>
            <a:off x="3214678"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21" name="Управляющая кнопка: возврат 20">
            <a:hlinkClick r:id="rId15" action="ppaction://hlinksldjump" highlightClick="1"/>
          </p:cNvPr>
          <p:cNvSpPr/>
          <p:nvPr/>
        </p:nvSpPr>
        <p:spPr>
          <a:xfrm>
            <a:off x="8715404" y="6429396"/>
            <a:ext cx="428596"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2000"/>
                                        <p:tgtEl>
                                          <p:spTgt spid="8"/>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Vertical)">
                                      <p:cBhvr>
                                        <p:cTn id="11" dur="2000"/>
                                        <p:tgtEl>
                                          <p:spTgt spid="15"/>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outVertical)">
                                      <p:cBhvr>
                                        <p:cTn id="15" dur="2000"/>
                                        <p:tgtEl>
                                          <p:spTgt spid="18"/>
                                        </p:tgtEl>
                                      </p:cBhvr>
                                    </p:animEffect>
                                  </p:childTnLst>
                                </p:cTn>
                              </p:par>
                            </p:childTnLst>
                          </p:cTn>
                        </p:par>
                        <p:par>
                          <p:cTn id="16" fill="hold">
                            <p:stCondLst>
                              <p:cond delay="6000"/>
                            </p:stCondLst>
                            <p:childTnLst>
                              <p:par>
                                <p:cTn id="17" presetID="16" presetClass="entr" presetSubtype="37" fill="hold" nodeType="after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barn(outVertical)">
                                      <p:cBhvr>
                                        <p:cTn id="19" dur="2000"/>
                                        <p:tgtEl>
                                          <p:spTgt spid="12290"/>
                                        </p:tgtEl>
                                      </p:cBhvr>
                                    </p:animEffect>
                                  </p:childTnLst>
                                </p:cTn>
                              </p:par>
                            </p:childTnLst>
                          </p:cTn>
                        </p:par>
                        <p:par>
                          <p:cTn id="20" fill="hold">
                            <p:stCondLst>
                              <p:cond delay="8000"/>
                            </p:stCondLst>
                            <p:childTnLst>
                              <p:par>
                                <p:cTn id="21" presetID="16" presetClass="entr" presetSubtype="37" fill="hold" nodeType="afterEffect">
                                  <p:stCondLst>
                                    <p:cond delay="0"/>
                                  </p:stCondLst>
                                  <p:childTnLst>
                                    <p:set>
                                      <p:cBhvr>
                                        <p:cTn id="22" dur="1" fill="hold">
                                          <p:stCondLst>
                                            <p:cond delay="0"/>
                                          </p:stCondLst>
                                        </p:cTn>
                                        <p:tgtEl>
                                          <p:spTgt spid="12291"/>
                                        </p:tgtEl>
                                        <p:attrNameLst>
                                          <p:attrName>style.visibility</p:attrName>
                                        </p:attrNameLst>
                                      </p:cBhvr>
                                      <p:to>
                                        <p:strVal val="visible"/>
                                      </p:to>
                                    </p:set>
                                    <p:animEffect transition="in" filter="barn(outVertical)">
                                      <p:cBhvr>
                                        <p:cTn id="23" dur="2000"/>
                                        <p:tgtEl>
                                          <p:spTgt spid="12291"/>
                                        </p:tgtEl>
                                      </p:cBhvr>
                                    </p:animEffect>
                                  </p:childTnLst>
                                </p:cTn>
                              </p:par>
                            </p:childTnLst>
                          </p:cTn>
                        </p:par>
                        <p:par>
                          <p:cTn id="24" fill="hold">
                            <p:stCondLst>
                              <p:cond delay="10000"/>
                            </p:stCondLst>
                            <p:childTnLst>
                              <p:par>
                                <p:cTn id="25" presetID="16" presetClass="entr" presetSubtype="37" fill="hold" nodeType="afterEffect">
                                  <p:stCondLst>
                                    <p:cond delay="0"/>
                                  </p:stCondLst>
                                  <p:childTnLst>
                                    <p:set>
                                      <p:cBhvr>
                                        <p:cTn id="26" dur="1" fill="hold">
                                          <p:stCondLst>
                                            <p:cond delay="0"/>
                                          </p:stCondLst>
                                        </p:cTn>
                                        <p:tgtEl>
                                          <p:spTgt spid="12292"/>
                                        </p:tgtEl>
                                        <p:attrNameLst>
                                          <p:attrName>style.visibility</p:attrName>
                                        </p:attrNameLst>
                                      </p:cBhvr>
                                      <p:to>
                                        <p:strVal val="visible"/>
                                      </p:to>
                                    </p:set>
                                    <p:animEffect transition="in" filter="barn(outVertical)">
                                      <p:cBhvr>
                                        <p:cTn id="27"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childTnLst>
              </p:cTn>
              <p:nextCondLst>
                <p:cond evt="onClick" delay="0">
                  <p:tgtEl>
                    <p:spTgt spid="12"/>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57554" y="428604"/>
            <a:ext cx="257176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Город-курорт Белокуриха</a:t>
            </a:r>
            <a:endParaRPr lang="ru-RU" b="1" dirty="0">
              <a:latin typeface="Bookman Old Style" pitchFamily="18" charset="0"/>
            </a:endParaRPr>
          </a:p>
        </p:txBody>
      </p:sp>
      <p:pic>
        <p:nvPicPr>
          <p:cNvPr id="7" name="Рисунок 772" descr="http://img-fotki.yandex.ru/get/4509/mbakeeva.1/0_47543_c26cd10f_XL.jpg"/>
          <p:cNvPicPr>
            <a:picLocks noChangeAspect="1" noChangeArrowheads="1"/>
          </p:cNvPicPr>
          <p:nvPr/>
        </p:nvPicPr>
        <p:blipFill>
          <a:blip r:embed="rId3" cstate="email"/>
          <a:srcRect/>
          <a:stretch>
            <a:fillRect/>
          </a:stretch>
        </p:blipFill>
        <p:spPr bwMode="auto">
          <a:xfrm>
            <a:off x="714348" y="1357298"/>
            <a:ext cx="3786214" cy="4500594"/>
          </a:xfrm>
          <a:prstGeom prst="rect">
            <a:avLst/>
          </a:prstGeom>
          <a:ln>
            <a:noFill/>
          </a:ln>
          <a:effectLst>
            <a:outerShdw blurRad="292100" dist="139700" dir="2700000" algn="tl" rotWithShape="0">
              <a:srgbClr val="333333">
                <a:alpha val="65000"/>
              </a:srgbClr>
            </a:outerShdw>
          </a:effectLst>
        </p:spPr>
      </p:pic>
      <p:sp>
        <p:nvSpPr>
          <p:cNvPr id="17" name="Прямоугольник с двумя скругленными соседними углами 16">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8" name="Прямоугольник 17"/>
          <p:cNvSpPr/>
          <p:nvPr/>
        </p:nvSpPr>
        <p:spPr>
          <a:xfrm>
            <a:off x="592932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19" name="Рисунок 7" descr="D:\Малое Золотое кольцо Алтая_files\image012.jpg"/>
          <p:cNvPicPr>
            <a:picLocks noChangeAspect="1" noChangeArrowheads="1"/>
          </p:cNvPicPr>
          <p:nvPr/>
        </p:nvPicPr>
        <p:blipFill>
          <a:blip r:embed="rId5" cstate="email"/>
          <a:srcRect/>
          <a:stretch>
            <a:fillRect/>
          </a:stretch>
        </p:blipFill>
        <p:spPr bwMode="auto">
          <a:xfrm>
            <a:off x="714348" y="1357298"/>
            <a:ext cx="3843341" cy="4500594"/>
          </a:xfrm>
          <a:prstGeom prst="rect">
            <a:avLst/>
          </a:prstGeom>
          <a:ln>
            <a:noFill/>
          </a:ln>
          <a:effectLst>
            <a:outerShdw blurRad="292100" dist="139700" dir="2700000" algn="tl" rotWithShape="0">
              <a:srgbClr val="333333">
                <a:alpha val="65000"/>
              </a:srgbClr>
            </a:outerShdw>
          </a:effectLst>
        </p:spPr>
      </p:pic>
      <p:pic>
        <p:nvPicPr>
          <p:cNvPr id="15" name="i-main-pic" descr="Картинка 44 из 166"/>
          <p:cNvPicPr>
            <a:picLocks noChangeAspect="1" noChangeArrowheads="1"/>
          </p:cNvPicPr>
          <p:nvPr/>
        </p:nvPicPr>
        <p:blipFill>
          <a:blip r:embed="rId6" cstate="email"/>
          <a:srcRect/>
          <a:stretch>
            <a:fillRect/>
          </a:stretch>
        </p:blipFill>
        <p:spPr bwMode="auto">
          <a:xfrm>
            <a:off x="714348" y="1357297"/>
            <a:ext cx="3857652" cy="4512725"/>
          </a:xfrm>
          <a:prstGeom prst="rect">
            <a:avLst/>
          </a:prstGeom>
          <a:ln>
            <a:noFill/>
          </a:ln>
          <a:effectLst>
            <a:outerShdw blurRad="292100" dist="139700" dir="2700000" algn="tl" rotWithShape="0">
              <a:srgbClr val="333333">
                <a:alpha val="65000"/>
              </a:srgbClr>
            </a:outerShdw>
          </a:effectLst>
        </p:spPr>
      </p:pic>
      <p:sp>
        <p:nvSpPr>
          <p:cNvPr id="20" name="Прямоугольник 19"/>
          <p:cNvSpPr/>
          <p:nvPr/>
        </p:nvSpPr>
        <p:spPr>
          <a:xfrm>
            <a:off x="5429256" y="1428736"/>
            <a:ext cx="285752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Объекты для посещения</a:t>
            </a:r>
            <a:endParaRPr lang="ru-RU" dirty="0">
              <a:solidFill>
                <a:schemeClr val="tx1"/>
              </a:solidFill>
              <a:latin typeface="Bookman Old Style" pitchFamily="18" charset="0"/>
            </a:endParaRPr>
          </a:p>
        </p:txBody>
      </p:sp>
      <p:sp>
        <p:nvSpPr>
          <p:cNvPr id="21" name="Прямоугольник 20">
            <a:hlinkClick r:id="rId7" action="ppaction://hlinksldjump"/>
          </p:cNvPr>
          <p:cNvSpPr/>
          <p:nvPr/>
        </p:nvSpPr>
        <p:spPr>
          <a:xfrm>
            <a:off x="5429256" y="2285992"/>
            <a:ext cx="2928958" cy="78581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latin typeface="Arial" pitchFamily="34" charset="0"/>
                <a:cs typeface="Arial" pitchFamily="34" charset="0"/>
              </a:rPr>
              <a:t>г.Церковка с канатно-кресельным подъемником</a:t>
            </a:r>
            <a:endParaRPr lang="ru-RU" dirty="0">
              <a:latin typeface="Arial" pitchFamily="34" charset="0"/>
              <a:cs typeface="Arial" pitchFamily="34" charset="0"/>
            </a:endParaRPr>
          </a:p>
        </p:txBody>
      </p:sp>
      <p:sp>
        <p:nvSpPr>
          <p:cNvPr id="14" name="Прямоугольник 13"/>
          <p:cNvSpPr/>
          <p:nvPr/>
        </p:nvSpPr>
        <p:spPr>
          <a:xfrm>
            <a:off x="714348" y="1785926"/>
            <a:ext cx="7643866" cy="40719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solidFill>
                  <a:schemeClr val="tx1"/>
                </a:solidFill>
                <a:latin typeface="Arial" pitchFamily="34" charset="0"/>
                <a:cs typeface="Arial" pitchFamily="34" charset="0"/>
              </a:rPr>
              <a:t>Белокуриха находится в Смоленском районе Алтайского края. Расположен город в юго-восточной части Алтайского края в долине реки Белокуриха на высоте 240—250 метров над уровнем моря у подножия горы Церковки. Датой основания города-курорта Белокуриха считается 1867.</a:t>
            </a:r>
          </a:p>
          <a:p>
            <a:pPr algn="ctr"/>
            <a:r>
              <a:rPr lang="ru-RU" sz="2000" dirty="0" smtClean="0">
                <a:solidFill>
                  <a:schemeClr val="tx1"/>
                </a:solidFill>
                <a:latin typeface="Arial" pitchFamily="34" charset="0"/>
                <a:cs typeface="Arial" pitchFamily="34" charset="0"/>
              </a:rPr>
              <a:t>Является бальнеологическим курортом федерального значения.</a:t>
            </a:r>
          </a:p>
          <a:p>
            <a:pPr algn="ctr"/>
            <a:r>
              <a:rPr lang="ru-RU" sz="2000" dirty="0" smtClean="0">
                <a:solidFill>
                  <a:schemeClr val="tx1"/>
                </a:solidFill>
                <a:latin typeface="Arial" pitchFamily="34" charset="0"/>
                <a:cs typeface="Arial" pitchFamily="34" charset="0"/>
              </a:rPr>
              <a:t>По одной из версий, из-за обильных зарослей рябины у источников «</a:t>
            </a:r>
            <a:r>
              <a:rPr lang="ru-RU" sz="2000" dirty="0" err="1" smtClean="0">
                <a:solidFill>
                  <a:schemeClr val="tx1"/>
                </a:solidFill>
                <a:latin typeface="Arial" pitchFamily="34" charset="0"/>
                <a:cs typeface="Arial" pitchFamily="34" charset="0"/>
              </a:rPr>
              <a:t>Беле-Кур</a:t>
            </a:r>
            <a:r>
              <a:rPr lang="ru-RU" sz="2000" dirty="0" smtClean="0">
                <a:solidFill>
                  <a:schemeClr val="tx1"/>
                </a:solidFill>
                <a:latin typeface="Arial" pitchFamily="34" charset="0"/>
                <a:cs typeface="Arial" pitchFamily="34" charset="0"/>
              </a:rPr>
              <a:t>» – «рябиновый мост» образовалось название Белокурихи. Другая версия названия – белый пар, который курился зимой над горячими источниками. В Белокурихе действуют несколько музеев. В городе имеются храмы и памятники.</a:t>
            </a:r>
            <a:endParaRPr lang="ru-RU" sz="2000" dirty="0">
              <a:latin typeface="Arial" pitchFamily="34" charset="0"/>
              <a:cs typeface="Arial" pitchFamily="34" charset="0"/>
            </a:endParaRPr>
          </a:p>
        </p:txBody>
      </p:sp>
      <p:sp>
        <p:nvSpPr>
          <p:cNvPr id="22" name="Прямоугольник с двумя скругленными соседними углами 21">
            <a:hlinkClick r:id="rId8"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2000"/>
                                        <p:tgtEl>
                                          <p:spTgt spid="7"/>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outVertical)">
                                      <p:cBhvr>
                                        <p:cTn id="11" dur="2000"/>
                                        <p:tgtEl>
                                          <p:spTgt spid="19"/>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childTnLst>
              </p:cTn>
              <p:nextCondLst>
                <p:cond evt="onClick" delay="0">
                  <p:tgtEl>
                    <p:spTgt spid="18"/>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14678" y="357166"/>
            <a:ext cx="257176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Гора Церковка</a:t>
            </a:r>
            <a:endParaRPr lang="ru-RU" b="1" dirty="0">
              <a:latin typeface="Bookman Old Style" pitchFamily="18" charset="0"/>
            </a:endParaRPr>
          </a:p>
        </p:txBody>
      </p:sp>
      <p:sp>
        <p:nvSpPr>
          <p:cNvPr id="13" name="Прямоугольник с двумя скругленными соседними углами 12">
            <a:hlinkClick r:id="rId3" action="ppaction://hlinksldjump"/>
          </p:cNvPr>
          <p:cNvSpPr/>
          <p:nvPr/>
        </p:nvSpPr>
        <p:spPr>
          <a:xfrm>
            <a:off x="7500958"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9" name="Рисунок 762" descr="http://1245.vps.agava.net/geophoto/56alt/23.jpg"/>
          <p:cNvPicPr>
            <a:picLocks noChangeAspect="1" noChangeArrowheads="1"/>
          </p:cNvPicPr>
          <p:nvPr/>
        </p:nvPicPr>
        <p:blipFill>
          <a:blip r:embed="rId4" cstate="email"/>
          <a:srcRect/>
          <a:stretch>
            <a:fillRect/>
          </a:stretch>
        </p:blipFill>
        <p:spPr bwMode="auto">
          <a:xfrm>
            <a:off x="928662" y="1071546"/>
            <a:ext cx="7381210" cy="4821261"/>
          </a:xfrm>
          <a:prstGeom prst="rect">
            <a:avLst/>
          </a:prstGeom>
          <a:ln>
            <a:noFill/>
          </a:ln>
          <a:effectLst>
            <a:outerShdw blurRad="292100" dist="139700" dir="2700000" algn="tl" rotWithShape="0">
              <a:srgbClr val="333333">
                <a:alpha val="65000"/>
              </a:srgbClr>
            </a:outerShdw>
          </a:effectLst>
        </p:spPr>
      </p:pic>
      <p:grpSp>
        <p:nvGrpSpPr>
          <p:cNvPr id="2" name="Группа 13"/>
          <p:cNvGrpSpPr/>
          <p:nvPr/>
        </p:nvGrpSpPr>
        <p:grpSpPr>
          <a:xfrm>
            <a:off x="928662" y="1071546"/>
            <a:ext cx="7429552" cy="4857784"/>
            <a:chOff x="928662" y="1071546"/>
            <a:chExt cx="7429552" cy="4857784"/>
          </a:xfrm>
        </p:grpSpPr>
        <p:pic>
          <p:nvPicPr>
            <p:cNvPr id="11266" name="Рисунок 220"/>
            <p:cNvPicPr>
              <a:picLocks noChangeAspect="1" noChangeArrowheads="1"/>
            </p:cNvPicPr>
            <p:nvPr/>
          </p:nvPicPr>
          <p:blipFill>
            <a:blip r:embed="rId5" cstate="email"/>
            <a:srcRect/>
            <a:stretch>
              <a:fillRect/>
            </a:stretch>
          </p:blipFill>
          <p:spPr bwMode="auto">
            <a:xfrm>
              <a:off x="928662" y="1071546"/>
              <a:ext cx="4572000" cy="4857784"/>
            </a:xfrm>
            <a:prstGeom prst="rect">
              <a:avLst/>
            </a:prstGeom>
            <a:noFill/>
            <a:ln w="9525">
              <a:noFill/>
              <a:miter lim="800000"/>
              <a:headEnd/>
              <a:tailEnd/>
            </a:ln>
          </p:spPr>
        </p:pic>
        <p:pic>
          <p:nvPicPr>
            <p:cNvPr id="11267" name="Рисунок 31"/>
            <p:cNvPicPr>
              <a:picLocks noChangeAspect="1" noChangeArrowheads="1"/>
            </p:cNvPicPr>
            <p:nvPr/>
          </p:nvPicPr>
          <p:blipFill>
            <a:blip r:embed="rId6" cstate="email"/>
            <a:srcRect/>
            <a:stretch>
              <a:fillRect/>
            </a:stretch>
          </p:blipFill>
          <p:spPr bwMode="auto">
            <a:xfrm>
              <a:off x="5500694" y="1071546"/>
              <a:ext cx="2857520" cy="4857784"/>
            </a:xfrm>
            <a:prstGeom prst="rect">
              <a:avLst/>
            </a:prstGeom>
            <a:noFill/>
            <a:ln w="9525">
              <a:noFill/>
              <a:miter lim="800000"/>
              <a:headEnd/>
              <a:tailEnd/>
            </a:ln>
          </p:spPr>
        </p:pic>
      </p:grpSp>
      <p:grpSp>
        <p:nvGrpSpPr>
          <p:cNvPr id="3" name="Группа 15"/>
          <p:cNvGrpSpPr/>
          <p:nvPr/>
        </p:nvGrpSpPr>
        <p:grpSpPr>
          <a:xfrm>
            <a:off x="928663" y="1071546"/>
            <a:ext cx="7439052" cy="4857784"/>
            <a:chOff x="928663" y="1071546"/>
            <a:chExt cx="7439052" cy="4857784"/>
          </a:xfrm>
        </p:grpSpPr>
        <p:pic>
          <p:nvPicPr>
            <p:cNvPr id="11268" name="Рисунок 37"/>
            <p:cNvPicPr>
              <a:picLocks noChangeAspect="1" noChangeArrowheads="1"/>
            </p:cNvPicPr>
            <p:nvPr/>
          </p:nvPicPr>
          <p:blipFill>
            <a:blip r:embed="rId7" cstate="email"/>
            <a:srcRect/>
            <a:stretch>
              <a:fillRect/>
            </a:stretch>
          </p:blipFill>
          <p:spPr bwMode="auto">
            <a:xfrm>
              <a:off x="928663" y="1071546"/>
              <a:ext cx="7439052" cy="4857784"/>
            </a:xfrm>
            <a:prstGeom prst="rect">
              <a:avLst/>
            </a:prstGeom>
            <a:noFill/>
            <a:ln w="9525">
              <a:noFill/>
              <a:miter lim="800000"/>
              <a:headEnd/>
              <a:tailEnd/>
            </a:ln>
          </p:spPr>
        </p:pic>
        <p:sp>
          <p:nvSpPr>
            <p:cNvPr id="15" name="Прямоугольник 14"/>
            <p:cNvSpPr/>
            <p:nvPr/>
          </p:nvSpPr>
          <p:spPr>
            <a:xfrm>
              <a:off x="6215074" y="5500702"/>
              <a:ext cx="2071702"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Вид с горы</a:t>
              </a:r>
              <a:endParaRPr lang="ru-RU" b="1" dirty="0">
                <a:latin typeface="Bookman Old Style" pitchFamily="18" charset="0"/>
              </a:endParaRPr>
            </a:p>
          </p:txBody>
        </p:sp>
      </p:grpSp>
      <p:sp>
        <p:nvSpPr>
          <p:cNvPr id="17" name="Прямоугольник 16"/>
          <p:cNvSpPr/>
          <p:nvPr/>
        </p:nvSpPr>
        <p:spPr>
          <a:xfrm>
            <a:off x="5500694" y="6072206"/>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 </a:t>
            </a:r>
            <a:endParaRPr lang="ru-RU" dirty="0"/>
          </a:p>
        </p:txBody>
      </p:sp>
      <p:sp>
        <p:nvSpPr>
          <p:cNvPr id="18" name="Прямоугольник 17"/>
          <p:cNvSpPr/>
          <p:nvPr/>
        </p:nvSpPr>
        <p:spPr>
          <a:xfrm>
            <a:off x="928662" y="1071546"/>
            <a:ext cx="7429552" cy="492922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cs typeface="Arial" pitchFamily="34" charset="0"/>
              </a:rPr>
              <a:t>Скала Церковка имеет высоту 794 м, находится в 4 км к юго-западу от Белокурихи и представляет собой поросшую лесом гору конусообразной формы с несколькими скальными выходами.</a:t>
            </a:r>
          </a:p>
          <a:p>
            <a:pPr algn="ctr"/>
            <a:r>
              <a:rPr lang="ru-RU" sz="2000" dirty="0" smtClean="0">
                <a:latin typeface="Arial" pitchFamily="34" charset="0"/>
                <a:cs typeface="Arial" pitchFamily="34" charset="0"/>
              </a:rPr>
              <a:t>Гора Церковка давно стала местной достопримечательностью города-курорта Белокуриха. На вершине Церковки открывается замечательный вид на </a:t>
            </a:r>
            <a:r>
              <a:rPr lang="ru-RU" sz="2000" dirty="0" err="1" smtClean="0">
                <a:latin typeface="Arial" pitchFamily="34" charset="0"/>
                <a:cs typeface="Arial" pitchFamily="34" charset="0"/>
              </a:rPr>
              <a:t>Бийскую</a:t>
            </a:r>
            <a:r>
              <a:rPr lang="ru-RU" sz="2000" dirty="0" smtClean="0">
                <a:latin typeface="Arial" pitchFamily="34" charset="0"/>
                <a:cs typeface="Arial" pitchFamily="34" charset="0"/>
              </a:rPr>
              <a:t> равнину, подступающую к горам, на город Белокуриху, на курортную зону с санаториями и на волнистые гребни гор </a:t>
            </a:r>
            <a:r>
              <a:rPr lang="ru-RU" sz="2000" dirty="0" err="1" smtClean="0">
                <a:latin typeface="Arial" pitchFamily="34" charset="0"/>
                <a:cs typeface="Arial" pitchFamily="34" charset="0"/>
              </a:rPr>
              <a:t>Чергинского</a:t>
            </a:r>
            <a:r>
              <a:rPr lang="ru-RU" sz="2000" dirty="0" smtClean="0">
                <a:latin typeface="Arial" pitchFamily="34" charset="0"/>
                <a:cs typeface="Arial" pitchFamily="34" charset="0"/>
              </a:rPr>
              <a:t> хребта. </a:t>
            </a:r>
          </a:p>
          <a:p>
            <a:pPr algn="ctr"/>
            <a:r>
              <a:rPr lang="ru-RU" sz="2000" dirty="0" smtClean="0">
                <a:latin typeface="Arial" pitchFamily="34" charset="0"/>
                <a:cs typeface="Arial" pitchFamily="34" charset="0"/>
              </a:rPr>
              <a:t>Вершиной скалы является глыба-луковка, похожая на церковный купол, на ней установлен крест. Этим вероятно и объясняется название горы.</a:t>
            </a:r>
          </a:p>
          <a:p>
            <a:pPr algn="ctr"/>
            <a:r>
              <a:rPr lang="ru-RU" sz="2000" dirty="0" smtClean="0">
                <a:latin typeface="Arial" pitchFamily="34" charset="0"/>
                <a:cs typeface="Arial" pitchFamily="34" charset="0"/>
              </a:rPr>
              <a:t> У восточной стороны скалы в прошлые века росло священное дерево алтайцев и стояла часовня.</a:t>
            </a:r>
            <a:endParaRPr lang="ru-RU" sz="2000" dirty="0">
              <a:latin typeface="Arial" pitchFamily="34" charset="0"/>
              <a:cs typeface="Arial" pitchFamily="34" charset="0"/>
            </a:endParaRPr>
          </a:p>
        </p:txBody>
      </p:sp>
      <p:sp>
        <p:nvSpPr>
          <p:cNvPr id="19" name="Прямоугольник с двумя скругленными соседними углами 18">
            <a:hlinkClick r:id="rId8"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2000"/>
                                        <p:tgtEl>
                                          <p:spTgt spid="9"/>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2000"/>
                                        <p:tgtEl>
                                          <p:spTgt spid="2"/>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childTnLst>
              </p:cTn>
              <p:nextCondLst>
                <p:cond evt="onClick" delay="0">
                  <p:tgtEl>
                    <p:spTgt spid="17"/>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4"/>
          <p:cNvGrpSpPr/>
          <p:nvPr/>
        </p:nvGrpSpPr>
        <p:grpSpPr>
          <a:xfrm>
            <a:off x="1085314" y="4071942"/>
            <a:ext cx="2044632" cy="2085521"/>
            <a:chOff x="2286001" y="3429000"/>
            <a:chExt cx="1714496" cy="1743211"/>
          </a:xfrm>
        </p:grpSpPr>
        <p:pic>
          <p:nvPicPr>
            <p:cNvPr id="4" name="Рисунок 3">
              <a:hlinkClick r:id="rId2" action="ppaction://hlinksldjump"/>
            </p:cNvPr>
            <p:cNvPicPr/>
            <p:nvPr/>
          </p:nvPicPr>
          <p:blipFill>
            <a:blip r:embed="rId3" cstate="email"/>
            <a:srcRect/>
            <a:stretch>
              <a:fillRect/>
            </a:stretch>
          </p:blipFill>
          <p:spPr bwMode="auto">
            <a:xfrm>
              <a:off x="2286001" y="3429000"/>
              <a:ext cx="1714496" cy="1714500"/>
            </a:xfrm>
            <a:prstGeom prst="rect">
              <a:avLst/>
            </a:prstGeom>
            <a:noFill/>
            <a:ln w="9525">
              <a:noFill/>
              <a:miter lim="800000"/>
              <a:headEnd/>
              <a:tailEnd/>
            </a:ln>
            <a:scene3d>
              <a:camera prst="orthographicFront"/>
              <a:lightRig rig="threePt" dir="t"/>
            </a:scene3d>
            <a:sp3d>
              <a:bevelT prst="angle"/>
            </a:sp3d>
          </p:spPr>
        </p:pic>
        <p:sp>
          <p:nvSpPr>
            <p:cNvPr id="5" name="Прямоугольник 4"/>
            <p:cNvSpPr/>
            <p:nvPr/>
          </p:nvSpPr>
          <p:spPr>
            <a:xfrm>
              <a:off x="2364304" y="4786322"/>
              <a:ext cx="1555479" cy="385889"/>
            </a:xfrm>
            <a:prstGeom prst="rect">
              <a:avLst/>
            </a:prstGeom>
            <a:scene3d>
              <a:camera prst="orthographicFront"/>
              <a:lightRig rig="threePt" dir="t"/>
            </a:scene3d>
            <a:sp3d>
              <a:bevelT prst="angle"/>
            </a:sp3d>
          </p:spPr>
          <p:txBody>
            <a:bodyPr wrap="none">
              <a:spAutoFit/>
            </a:bodyPr>
            <a:lstStyle/>
            <a:p>
              <a:pPr algn="ctr"/>
              <a:r>
                <a:rPr lang="ru-RU" sz="2400" b="1" dirty="0" smtClean="0">
                  <a:solidFill>
                    <a:schemeClr val="bg2"/>
                  </a:solidFill>
                  <a:latin typeface="Monotype Corsiva" pitchFamily="66" charset="0"/>
                </a:rPr>
                <a:t>ВОДОПАДЫ</a:t>
              </a:r>
              <a:endParaRPr lang="ru-RU" sz="2400" dirty="0">
                <a:solidFill>
                  <a:schemeClr val="bg2"/>
                </a:solidFill>
                <a:latin typeface="Monotype Corsiva" pitchFamily="66" charset="0"/>
              </a:endParaRPr>
            </a:p>
          </p:txBody>
        </p:sp>
      </p:grpSp>
      <p:grpSp>
        <p:nvGrpSpPr>
          <p:cNvPr id="6" name="Группа 15"/>
          <p:cNvGrpSpPr/>
          <p:nvPr/>
        </p:nvGrpSpPr>
        <p:grpSpPr>
          <a:xfrm>
            <a:off x="1071538" y="1643050"/>
            <a:ext cx="2071702" cy="2214578"/>
            <a:chOff x="3500430" y="1142984"/>
            <a:chExt cx="1714512" cy="1818987"/>
          </a:xfrm>
        </p:grpSpPr>
        <p:pic>
          <p:nvPicPr>
            <p:cNvPr id="7" name="Рисунок 6">
              <a:hlinkClick r:id="rId4" action="ppaction://hlinksldjump"/>
            </p:cNvPr>
            <p:cNvPicPr/>
            <p:nvPr/>
          </p:nvPicPr>
          <p:blipFill>
            <a:blip r:embed="rId5" cstate="email"/>
            <a:srcRect/>
            <a:stretch>
              <a:fillRect/>
            </a:stretch>
          </p:blipFill>
          <p:spPr bwMode="auto">
            <a:xfrm>
              <a:off x="3500430" y="1142984"/>
              <a:ext cx="1714512" cy="1738308"/>
            </a:xfrm>
            <a:prstGeom prst="rect">
              <a:avLst/>
            </a:prstGeom>
            <a:noFill/>
            <a:ln w="9525">
              <a:noFill/>
              <a:miter lim="800000"/>
              <a:headEnd/>
              <a:tailEnd/>
            </a:ln>
            <a:scene3d>
              <a:camera prst="orthographicFront"/>
              <a:lightRig rig="threePt" dir="t"/>
            </a:scene3d>
            <a:sp3d>
              <a:bevelT prst="angle"/>
            </a:sp3d>
          </p:spPr>
        </p:pic>
        <p:sp>
          <p:nvSpPr>
            <p:cNvPr id="8" name="Прямоугольник 7"/>
            <p:cNvSpPr/>
            <p:nvPr/>
          </p:nvSpPr>
          <p:spPr>
            <a:xfrm>
              <a:off x="3786182" y="2500306"/>
              <a:ext cx="1077539" cy="461665"/>
            </a:xfrm>
            <a:prstGeom prst="rect">
              <a:avLst/>
            </a:prstGeom>
            <a:scene3d>
              <a:camera prst="orthographicFront"/>
              <a:lightRig rig="threePt" dir="t"/>
            </a:scene3d>
            <a:sp3d>
              <a:bevelT prst="angle"/>
            </a:sp3d>
          </p:spPr>
          <p:txBody>
            <a:bodyPr wrap="none">
              <a:spAutoFit/>
            </a:bodyPr>
            <a:lstStyle/>
            <a:p>
              <a:r>
                <a:rPr lang="ru-RU" sz="2400" b="1" dirty="0" smtClean="0">
                  <a:solidFill>
                    <a:schemeClr val="bg2"/>
                  </a:solidFill>
                  <a:latin typeface="Monotype Corsiva" pitchFamily="66" charset="0"/>
                </a:rPr>
                <a:t>ОЗЕРА</a:t>
              </a:r>
            </a:p>
          </p:txBody>
        </p:sp>
      </p:grpSp>
      <p:grpSp>
        <p:nvGrpSpPr>
          <p:cNvPr id="9" name="Группа 16"/>
          <p:cNvGrpSpPr/>
          <p:nvPr/>
        </p:nvGrpSpPr>
        <p:grpSpPr>
          <a:xfrm>
            <a:off x="6000760" y="1643050"/>
            <a:ext cx="2000264" cy="2102624"/>
            <a:chOff x="5786446" y="1142984"/>
            <a:chExt cx="1714512" cy="1714512"/>
          </a:xfrm>
        </p:grpSpPr>
        <p:pic>
          <p:nvPicPr>
            <p:cNvPr id="10" name="Рисунок 9">
              <a:hlinkClick r:id="rId6" action="ppaction://hlinksldjump"/>
            </p:cNvPr>
            <p:cNvPicPr/>
            <p:nvPr/>
          </p:nvPicPr>
          <p:blipFill>
            <a:blip r:embed="rId7" cstate="email"/>
            <a:srcRect/>
            <a:stretch>
              <a:fillRect/>
            </a:stretch>
          </p:blipFill>
          <p:spPr bwMode="auto">
            <a:xfrm>
              <a:off x="5786446" y="1142984"/>
              <a:ext cx="1714512" cy="1714512"/>
            </a:xfrm>
            <a:prstGeom prst="rect">
              <a:avLst/>
            </a:prstGeom>
            <a:noFill/>
            <a:ln w="9525">
              <a:noFill/>
              <a:miter lim="800000"/>
              <a:headEnd/>
              <a:tailEnd/>
            </a:ln>
            <a:scene3d>
              <a:camera prst="orthographicFront"/>
              <a:lightRig rig="threePt" dir="t"/>
            </a:scene3d>
            <a:sp3d>
              <a:bevelT prst="angle"/>
            </a:sp3d>
          </p:spPr>
        </p:pic>
        <p:sp>
          <p:nvSpPr>
            <p:cNvPr id="11" name="Прямоугольник 10"/>
            <p:cNvSpPr/>
            <p:nvPr/>
          </p:nvSpPr>
          <p:spPr>
            <a:xfrm>
              <a:off x="6143636" y="2428868"/>
              <a:ext cx="1071570" cy="376449"/>
            </a:xfrm>
            <a:prstGeom prst="rect">
              <a:avLst/>
            </a:prstGeom>
            <a:scene3d>
              <a:camera prst="orthographicFront"/>
              <a:lightRig rig="threePt" dir="t"/>
            </a:scene3d>
            <a:sp3d>
              <a:bevelT prst="angle"/>
            </a:sp3d>
          </p:spPr>
          <p:txBody>
            <a:bodyPr wrap="square">
              <a:spAutoFit/>
            </a:bodyPr>
            <a:lstStyle/>
            <a:p>
              <a:r>
                <a:rPr lang="ru-RU" sz="2400" b="1" dirty="0" smtClean="0">
                  <a:solidFill>
                    <a:schemeClr val="bg2"/>
                  </a:solidFill>
                  <a:latin typeface="Monotype Corsiva" pitchFamily="66" charset="0"/>
                </a:rPr>
                <a:t>ГОРЫ</a:t>
              </a:r>
            </a:p>
          </p:txBody>
        </p:sp>
      </p:grpSp>
      <p:grpSp>
        <p:nvGrpSpPr>
          <p:cNvPr id="12" name="Группа 18"/>
          <p:cNvGrpSpPr/>
          <p:nvPr/>
        </p:nvGrpSpPr>
        <p:grpSpPr>
          <a:xfrm>
            <a:off x="3643306" y="1643050"/>
            <a:ext cx="1928826" cy="2143140"/>
            <a:chOff x="3500431" y="3214686"/>
            <a:chExt cx="1714512" cy="1747549"/>
          </a:xfrm>
        </p:grpSpPr>
        <p:pic>
          <p:nvPicPr>
            <p:cNvPr id="13" name="Рисунок 12" descr="Бирюзовая Катунь">
              <a:hlinkClick r:id="rId8" action="ppaction://hlinksldjump"/>
            </p:cNvPr>
            <p:cNvPicPr/>
            <p:nvPr/>
          </p:nvPicPr>
          <p:blipFill>
            <a:blip r:embed="rId9" cstate="email"/>
            <a:srcRect/>
            <a:stretch>
              <a:fillRect/>
            </a:stretch>
          </p:blipFill>
          <p:spPr bwMode="auto">
            <a:xfrm>
              <a:off x="3500431" y="3214686"/>
              <a:ext cx="1714512" cy="1714512"/>
            </a:xfrm>
            <a:prstGeom prst="rect">
              <a:avLst/>
            </a:prstGeom>
            <a:noFill/>
            <a:ln w="9525">
              <a:noFill/>
              <a:miter lim="800000"/>
              <a:headEnd/>
              <a:tailEnd/>
            </a:ln>
            <a:scene3d>
              <a:camera prst="orthographicFront"/>
              <a:lightRig rig="threePt" dir="t"/>
            </a:scene3d>
            <a:sp3d>
              <a:bevelT prst="angle"/>
            </a:sp3d>
          </p:spPr>
        </p:pic>
        <p:sp>
          <p:nvSpPr>
            <p:cNvPr id="14" name="Прямоугольник 13"/>
            <p:cNvSpPr/>
            <p:nvPr/>
          </p:nvSpPr>
          <p:spPr>
            <a:xfrm>
              <a:off x="3857620" y="4500570"/>
              <a:ext cx="955711" cy="461665"/>
            </a:xfrm>
            <a:prstGeom prst="rect">
              <a:avLst/>
            </a:prstGeom>
            <a:scene3d>
              <a:camera prst="orthographicFront"/>
              <a:lightRig rig="threePt" dir="t"/>
            </a:scene3d>
            <a:sp3d>
              <a:bevelT prst="angle"/>
            </a:sp3d>
          </p:spPr>
          <p:txBody>
            <a:bodyPr wrap="none">
              <a:spAutoFit/>
            </a:bodyPr>
            <a:lstStyle/>
            <a:p>
              <a:r>
                <a:rPr lang="ru-RU" sz="2400" b="1" dirty="0" smtClean="0">
                  <a:solidFill>
                    <a:schemeClr val="bg2"/>
                  </a:solidFill>
                  <a:latin typeface="Monotype Corsiva" pitchFamily="66" charset="0"/>
                </a:rPr>
                <a:t>РЕКИ</a:t>
              </a:r>
            </a:p>
          </p:txBody>
        </p:sp>
      </p:grpSp>
      <p:grpSp>
        <p:nvGrpSpPr>
          <p:cNvPr id="15" name="Группа 17"/>
          <p:cNvGrpSpPr/>
          <p:nvPr/>
        </p:nvGrpSpPr>
        <p:grpSpPr>
          <a:xfrm>
            <a:off x="3571868" y="4071940"/>
            <a:ext cx="2000264" cy="2071704"/>
            <a:chOff x="5705483" y="3214686"/>
            <a:chExt cx="1795475" cy="1714512"/>
          </a:xfrm>
        </p:grpSpPr>
        <p:pic>
          <p:nvPicPr>
            <p:cNvPr id="16" name="Рисунок 15">
              <a:hlinkClick r:id="rId10" action="ppaction://hlinksldjump"/>
            </p:cNvPr>
            <p:cNvPicPr/>
            <p:nvPr/>
          </p:nvPicPr>
          <p:blipFill>
            <a:blip r:embed="rId11" cstate="email">
              <a:lum bright="10000"/>
            </a:blip>
            <a:srcRect/>
            <a:stretch>
              <a:fillRect/>
            </a:stretch>
          </p:blipFill>
          <p:spPr bwMode="auto">
            <a:xfrm>
              <a:off x="5786446" y="3214686"/>
              <a:ext cx="1714512" cy="1714512"/>
            </a:xfrm>
            <a:prstGeom prst="rect">
              <a:avLst/>
            </a:prstGeom>
            <a:noFill/>
            <a:ln w="9525">
              <a:noFill/>
              <a:miter lim="800000"/>
              <a:headEnd/>
              <a:tailEnd/>
            </a:ln>
            <a:scene3d>
              <a:camera prst="orthographicFront"/>
              <a:lightRig rig="threePt" dir="t"/>
            </a:scene3d>
            <a:sp3d>
              <a:bevelT prst="angle"/>
            </a:sp3d>
          </p:spPr>
        </p:pic>
        <p:sp>
          <p:nvSpPr>
            <p:cNvPr id="17" name="Прямоугольник 16"/>
            <p:cNvSpPr/>
            <p:nvPr/>
          </p:nvSpPr>
          <p:spPr>
            <a:xfrm>
              <a:off x="5705483" y="4563157"/>
              <a:ext cx="1725751" cy="343296"/>
            </a:xfrm>
            <a:prstGeom prst="rect">
              <a:avLst/>
            </a:prstGeom>
            <a:scene3d>
              <a:camera prst="orthographicFront"/>
              <a:lightRig rig="threePt" dir="t"/>
            </a:scene3d>
            <a:sp3d>
              <a:bevelT prst="angle"/>
            </a:sp3d>
          </p:spPr>
          <p:txBody>
            <a:bodyPr wrap="none">
              <a:spAutoFit/>
            </a:bodyPr>
            <a:lstStyle/>
            <a:p>
              <a:r>
                <a:rPr lang="ru-RU" sz="2000" b="1" dirty="0" smtClean="0">
                  <a:solidFill>
                    <a:schemeClr val="bg2"/>
                  </a:solidFill>
                  <a:latin typeface="Monotype Corsiva" pitchFamily="66" charset="0"/>
                </a:rPr>
                <a:t>ЗАПОВЕДНИКИ</a:t>
              </a:r>
            </a:p>
          </p:txBody>
        </p:sp>
      </p:grpSp>
      <p:sp>
        <p:nvSpPr>
          <p:cNvPr id="18" name="Лента лицом вверх 17"/>
          <p:cNvSpPr/>
          <p:nvPr/>
        </p:nvSpPr>
        <p:spPr>
          <a:xfrm>
            <a:off x="1285852" y="500042"/>
            <a:ext cx="6429420" cy="898400"/>
          </a:xfrm>
          <a:prstGeom prst="ribbon2">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n w="900" cmpd="sng">
                  <a:solidFill>
                    <a:schemeClr val="accent1">
                      <a:satMod val="190000"/>
                      <a:alpha val="55000"/>
                    </a:schemeClr>
                  </a:solidFill>
                  <a:prstDash val="solid"/>
                </a:ln>
                <a:solidFill>
                  <a:schemeClr val="tx2">
                    <a:lumMod val="75000"/>
                  </a:schemeClr>
                </a:solidFill>
                <a:effectLst>
                  <a:outerShdw blurRad="60007" dist="310007" dir="7680000" sy="30000" kx="1300200" algn="ctr" rotWithShape="0">
                    <a:prstClr val="black">
                      <a:alpha val="32000"/>
                    </a:prstClr>
                  </a:outerShdw>
                </a:effectLst>
              </a:rPr>
              <a:t>ЧУДЕСА НАШЕГО КРАЯ</a:t>
            </a:r>
            <a:endParaRPr lang="ru-RU" sz="2800" b="1" dirty="0">
              <a:ln w="900" cmpd="sng">
                <a:solidFill>
                  <a:schemeClr val="accent1">
                    <a:satMod val="190000"/>
                    <a:alpha val="55000"/>
                  </a:schemeClr>
                </a:solidFill>
                <a:prstDash val="solid"/>
              </a:ln>
              <a:solidFill>
                <a:schemeClr val="tx2">
                  <a:lumMod val="75000"/>
                </a:schemeClr>
              </a:solidFill>
              <a:effectLst>
                <a:outerShdw blurRad="60007" dist="310007" dir="7680000" sy="30000" kx="1300200" algn="ctr" rotWithShape="0">
                  <a:prstClr val="black">
                    <a:alpha val="32000"/>
                  </a:prstClr>
                </a:outerShdw>
              </a:effectLst>
            </a:endParaRPr>
          </a:p>
        </p:txBody>
      </p:sp>
      <p:grpSp>
        <p:nvGrpSpPr>
          <p:cNvPr id="19" name="Группа 22"/>
          <p:cNvGrpSpPr/>
          <p:nvPr/>
        </p:nvGrpSpPr>
        <p:grpSpPr>
          <a:xfrm>
            <a:off x="6000760" y="4071942"/>
            <a:ext cx="2000264" cy="2071702"/>
            <a:chOff x="5786446" y="3786190"/>
            <a:chExt cx="1711231" cy="1747549"/>
          </a:xfrm>
        </p:grpSpPr>
        <p:pic>
          <p:nvPicPr>
            <p:cNvPr id="20" name="Picture 3">
              <a:hlinkClick r:id="rId12" action="ppaction://hlinksldjump"/>
            </p:cNvPr>
            <p:cNvPicPr>
              <a:picLocks noChangeAspect="1" noChangeArrowheads="1"/>
            </p:cNvPicPr>
            <p:nvPr/>
          </p:nvPicPr>
          <p:blipFill>
            <a:blip r:embed="rId13" cstate="email"/>
            <a:srcRect/>
            <a:stretch>
              <a:fillRect/>
            </a:stretch>
          </p:blipFill>
          <p:spPr bwMode="auto">
            <a:xfrm>
              <a:off x="5786446" y="3786190"/>
              <a:ext cx="1711231" cy="171451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prst="angle"/>
            </a:sp3d>
          </p:spPr>
        </p:pic>
        <p:sp>
          <p:nvSpPr>
            <p:cNvPr id="21" name="Прямоугольник 20"/>
            <p:cNvSpPr/>
            <p:nvPr/>
          </p:nvSpPr>
          <p:spPr>
            <a:xfrm>
              <a:off x="6143636" y="5072074"/>
              <a:ext cx="917239" cy="461665"/>
            </a:xfrm>
            <a:prstGeom prst="rect">
              <a:avLst/>
            </a:prstGeom>
            <a:scene3d>
              <a:camera prst="orthographicFront"/>
              <a:lightRig rig="threePt" dir="t"/>
            </a:scene3d>
            <a:sp3d>
              <a:bevelT prst="angle"/>
            </a:sp3d>
          </p:spPr>
          <p:txBody>
            <a:bodyPr wrap="none">
              <a:spAutoFit/>
            </a:bodyPr>
            <a:lstStyle/>
            <a:p>
              <a:r>
                <a:rPr lang="ru-RU" sz="2400" b="1" dirty="0" smtClean="0">
                  <a:solidFill>
                    <a:schemeClr val="bg2"/>
                  </a:solidFill>
                  <a:latin typeface="Monotype Corsiva" pitchFamily="66" charset="0"/>
                </a:rPr>
                <a:t>ЛЕСА</a:t>
              </a:r>
            </a:p>
          </p:txBody>
        </p:sp>
      </p:grpSp>
      <p:sp>
        <p:nvSpPr>
          <p:cNvPr id="22" name="Прямоугольник с двумя скругленными соседними углами 21">
            <a:hlinkClick r:id="rId1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00298" y="357166"/>
            <a:ext cx="392909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Телецкое озеро</a:t>
            </a:r>
          </a:p>
        </p:txBody>
      </p:sp>
      <p:sp>
        <p:nvSpPr>
          <p:cNvPr id="4" name="Прямоугольник с двумя скругленными соседними углами 3">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1" name="Прямоугольник 10"/>
          <p:cNvSpPr/>
          <p:nvPr/>
        </p:nvSpPr>
        <p:spPr>
          <a:xfrm>
            <a:off x="5500694" y="6072206"/>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 </a:t>
            </a:r>
            <a:endParaRPr lang="ru-RU" dirty="0"/>
          </a:p>
        </p:txBody>
      </p:sp>
      <p:pic>
        <p:nvPicPr>
          <p:cNvPr id="2051" name="Рисунок 16"/>
          <p:cNvPicPr>
            <a:picLocks noChangeAspect="1" noChangeArrowheads="1"/>
          </p:cNvPicPr>
          <p:nvPr/>
        </p:nvPicPr>
        <p:blipFill>
          <a:blip r:embed="rId4" cstate="email"/>
          <a:srcRect/>
          <a:stretch>
            <a:fillRect/>
          </a:stretch>
        </p:blipFill>
        <p:spPr bwMode="auto">
          <a:xfrm>
            <a:off x="1000100" y="1142984"/>
            <a:ext cx="7491435" cy="4821368"/>
          </a:xfrm>
          <a:prstGeom prst="rect">
            <a:avLst/>
          </a:prstGeom>
          <a:noFill/>
          <a:ln w="9525">
            <a:noFill/>
            <a:miter lim="800000"/>
            <a:headEnd/>
            <a:tailEnd/>
          </a:ln>
        </p:spPr>
      </p:pic>
      <p:pic>
        <p:nvPicPr>
          <p:cNvPr id="2050" name="Рисунок 10"/>
          <p:cNvPicPr>
            <a:picLocks noChangeAspect="1" noChangeArrowheads="1"/>
          </p:cNvPicPr>
          <p:nvPr/>
        </p:nvPicPr>
        <p:blipFill>
          <a:blip r:embed="rId5" cstate="email"/>
          <a:srcRect/>
          <a:stretch>
            <a:fillRect/>
          </a:stretch>
        </p:blipFill>
        <p:spPr bwMode="auto">
          <a:xfrm>
            <a:off x="1000100" y="1142984"/>
            <a:ext cx="7496182" cy="4857784"/>
          </a:xfrm>
          <a:prstGeom prst="rect">
            <a:avLst/>
          </a:prstGeom>
          <a:noFill/>
          <a:ln w="9525">
            <a:noFill/>
            <a:miter lim="800000"/>
            <a:headEnd/>
            <a:tailEnd/>
          </a:ln>
        </p:spPr>
      </p:pic>
      <p:sp>
        <p:nvSpPr>
          <p:cNvPr id="15" name="Прямоугольник с двумя скругленными соседними углами 14">
            <a:hlinkClick r:id="rId6"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sp>
        <p:nvSpPr>
          <p:cNvPr id="16" name="Прямоугольник 15"/>
          <p:cNvSpPr/>
          <p:nvPr/>
        </p:nvSpPr>
        <p:spPr>
          <a:xfrm>
            <a:off x="357158" y="1071546"/>
            <a:ext cx="8429684" cy="492922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cs typeface="Arial" pitchFamily="34" charset="0"/>
              </a:rPr>
              <a:t>Телецкое озеро - самое большое озеро Алтая и одно из крупнейших озер России. Максимальная глубина озера составляет около 330 метров. Это позволило озеру занять почетное 25 место среди самых глубочайших озер мира!</a:t>
            </a:r>
          </a:p>
          <a:p>
            <a:pPr algn="ctr"/>
            <a:r>
              <a:rPr lang="ru-RU" sz="2000" dirty="0" smtClean="0">
                <a:latin typeface="Arial" pitchFamily="34" charset="0"/>
                <a:cs typeface="Arial" pitchFamily="34" charset="0"/>
              </a:rPr>
              <a:t>Название озера происходит от алтайского племени </a:t>
            </a:r>
            <a:r>
              <a:rPr lang="ru-RU" sz="2000" dirty="0" err="1" smtClean="0">
                <a:latin typeface="Arial" pitchFamily="34" charset="0"/>
                <a:cs typeface="Arial" pitchFamily="34" charset="0"/>
              </a:rPr>
              <a:t>телеутов</a:t>
            </a:r>
            <a:r>
              <a:rPr lang="ru-RU" sz="2000" dirty="0" smtClean="0">
                <a:latin typeface="Arial" pitchFamily="34" charset="0"/>
                <a:cs typeface="Arial" pitchFamily="34" charset="0"/>
              </a:rPr>
              <a:t>. Это озеро часто называют младшим братом Байкала. Также как и Байкал, озеро очень глубокое, вытянуто между гор и имеет гораздо большую длину, чем ширину, в него впадает множество рек и ручьев (около 80), а вытекает только 1 река - Бия.</a:t>
            </a:r>
          </a:p>
          <a:p>
            <a:pPr algn="ctr"/>
            <a:r>
              <a:rPr lang="ru-RU" sz="2000" dirty="0" err="1" smtClean="0">
                <a:latin typeface="Arial" pitchFamily="34" charset="0"/>
                <a:cs typeface="Arial" pitchFamily="34" charset="0"/>
              </a:rPr>
              <a:t>По-алтайски</a:t>
            </a:r>
            <a:r>
              <a:rPr lang="ru-RU" sz="2000" dirty="0" smtClean="0">
                <a:latin typeface="Arial" pitchFamily="34" charset="0"/>
                <a:cs typeface="Arial" pitchFamily="34" charset="0"/>
              </a:rPr>
              <a:t> Телецкое озеро называется Алтын-Коль, что в переводе означает "золотое озеро". По старой легенде, в давние времена на Алтае был голод. Один алтаец имел большой золотой слиток, но, обойдя весь Алтай, так и не смог на него ничего купить. Раздосадованный и голодный, "богатый" бедняк бросил свой слиток в озеро и сам погиб в его волнах. С тех пор на языке алтайцев озеро называется Алтын-Коль - "Золотое озеро".</a:t>
            </a:r>
            <a:endParaRPr lang="ru-RU" sz="2000" dirty="0">
              <a:latin typeface="Arial" pitchFamily="34" charset="0"/>
              <a:cs typeface="Arial" pitchFamily="34" charset="0"/>
            </a:endParaRPr>
          </a:p>
        </p:txBody>
      </p:sp>
      <p:pic>
        <p:nvPicPr>
          <p:cNvPr id="10" name="Picture 4" descr="D:\ВСЕ КАРТИНКИ+\506.gif">
            <a:hlinkClick r:id="rId7" action="ppaction://hlinksldjump"/>
          </p:cNvPr>
          <p:cNvPicPr>
            <a:picLocks noChangeAspect="1" noChangeArrowheads="1"/>
          </p:cNvPicPr>
          <p:nvPr/>
        </p:nvPicPr>
        <p:blipFill>
          <a:blip r:embed="rId8" cstate="email"/>
          <a:srcRect/>
          <a:stretch>
            <a:fillRect/>
          </a:stretch>
        </p:blipFill>
        <p:spPr bwMode="auto">
          <a:xfrm>
            <a:off x="8215338" y="6000768"/>
            <a:ext cx="623545" cy="604839"/>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Vertical)">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srcRect/>
          <a:stretch>
            <a:fillRect/>
          </a:stretch>
        </p:blipFill>
        <p:spPr bwMode="auto">
          <a:xfrm>
            <a:off x="642910" y="1071546"/>
            <a:ext cx="7786742" cy="5000660"/>
          </a:xfrm>
          <a:prstGeom prst="rect">
            <a:avLst/>
          </a:prstGeom>
          <a:noFill/>
          <a:ln w="9525">
            <a:noFill/>
            <a:miter lim="800000"/>
            <a:headEnd/>
            <a:tailEnd/>
          </a:ln>
          <a:effectLst/>
        </p:spPr>
      </p:pic>
      <p:sp>
        <p:nvSpPr>
          <p:cNvPr id="4" name="Прямоугольник 3"/>
          <p:cNvSpPr/>
          <p:nvPr/>
        </p:nvSpPr>
        <p:spPr>
          <a:xfrm>
            <a:off x="2500298" y="285728"/>
            <a:ext cx="428628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Озеро Белое </a:t>
            </a:r>
            <a:endParaRPr lang="ru-RU" b="1" dirty="0">
              <a:latin typeface="Bookman Old Style" pitchFamily="18" charset="0"/>
            </a:endParaRPr>
          </a:p>
        </p:txBody>
      </p:sp>
      <p:sp>
        <p:nvSpPr>
          <p:cNvPr id="8" name="Прямоугольник с двумя скругленными соседними углами 7">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9" name="Прямоугольник 8"/>
          <p:cNvSpPr/>
          <p:nvPr/>
        </p:nvSpPr>
        <p:spPr>
          <a:xfrm>
            <a:off x="5857884"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3074" name="Рисунок 40"/>
          <p:cNvPicPr>
            <a:picLocks noChangeAspect="1" noChangeArrowheads="1"/>
          </p:cNvPicPr>
          <p:nvPr/>
        </p:nvPicPr>
        <p:blipFill>
          <a:blip r:embed="rId5" cstate="email"/>
          <a:srcRect/>
          <a:stretch>
            <a:fillRect/>
          </a:stretch>
        </p:blipFill>
        <p:spPr bwMode="auto">
          <a:xfrm>
            <a:off x="642910" y="1071546"/>
            <a:ext cx="7796242" cy="4969342"/>
          </a:xfrm>
          <a:prstGeom prst="rect">
            <a:avLst/>
          </a:prstGeom>
          <a:noFill/>
          <a:ln w="9525">
            <a:noFill/>
            <a:miter lim="800000"/>
            <a:headEnd/>
            <a:tailEnd/>
          </a:ln>
        </p:spPr>
      </p:pic>
      <p:grpSp>
        <p:nvGrpSpPr>
          <p:cNvPr id="2" name="Группа 16"/>
          <p:cNvGrpSpPr/>
          <p:nvPr/>
        </p:nvGrpSpPr>
        <p:grpSpPr>
          <a:xfrm>
            <a:off x="642910" y="1071546"/>
            <a:ext cx="7858180" cy="5000661"/>
            <a:chOff x="571472" y="1071545"/>
            <a:chExt cx="7858180" cy="5000661"/>
          </a:xfrm>
        </p:grpSpPr>
        <p:pic>
          <p:nvPicPr>
            <p:cNvPr id="3077" name="Рисунок 28"/>
            <p:cNvPicPr>
              <a:picLocks noChangeAspect="1" noChangeArrowheads="1"/>
            </p:cNvPicPr>
            <p:nvPr/>
          </p:nvPicPr>
          <p:blipFill>
            <a:blip r:embed="rId6" cstate="email"/>
            <a:srcRect/>
            <a:stretch>
              <a:fillRect/>
            </a:stretch>
          </p:blipFill>
          <p:spPr bwMode="auto">
            <a:xfrm>
              <a:off x="571472" y="1071545"/>
              <a:ext cx="7858140" cy="4982771"/>
            </a:xfrm>
            <a:prstGeom prst="rect">
              <a:avLst/>
            </a:prstGeom>
            <a:noFill/>
            <a:ln w="9525">
              <a:noFill/>
              <a:miter lim="800000"/>
              <a:headEnd/>
              <a:tailEnd/>
            </a:ln>
          </p:spPr>
        </p:pic>
        <p:sp>
          <p:nvSpPr>
            <p:cNvPr id="16" name="Прямоугольник 15"/>
            <p:cNvSpPr/>
            <p:nvPr/>
          </p:nvSpPr>
          <p:spPr>
            <a:xfrm>
              <a:off x="4143372" y="5572140"/>
              <a:ext cx="428628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t>Белое озеро с вершины Синюхи</a:t>
              </a:r>
              <a:endParaRPr lang="ru-RU" b="1" dirty="0">
                <a:latin typeface="Bookman Old Style" pitchFamily="18" charset="0"/>
              </a:endParaRPr>
            </a:p>
          </p:txBody>
        </p:sp>
      </p:grpSp>
      <p:sp>
        <p:nvSpPr>
          <p:cNvPr id="15" name="Прямоугольник 14"/>
          <p:cNvSpPr/>
          <p:nvPr/>
        </p:nvSpPr>
        <p:spPr>
          <a:xfrm>
            <a:off x="642910" y="1071546"/>
            <a:ext cx="7858212" cy="45005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solidFill>
                  <a:schemeClr val="tx1"/>
                </a:solidFill>
                <a:latin typeface="Arial" pitchFamily="34" charset="0"/>
                <a:cs typeface="Arial" pitchFamily="34" charset="0"/>
              </a:rPr>
              <a:t>Озеро Белое не имеет известности Чемала или Телецкого озера, но нисколько не уступает им по живописности. Лежащее у подножья горы Синюхи, оно радует синью своих вод и раскинувшимся сосновым бором на одном из берегов. Интересны и старые колодцы, оставшиеся от еще демидовских золотодобытчиков. По легенде алтайского озера, остров посреди Белого, возникший по указу Демидова, был построен при помощи насыпи камней на дно. Именно там, по сказанию, была сделана подземная каморка по чеканке золота, где работал мастер, прикованный к станку. Но люди государевы так и не смогли найти заветной комнатки, потому, что помощники Демидова при помощи плотины прятали островок, а крепостного увозили с глаз людских.</a:t>
            </a:r>
          </a:p>
          <a:p>
            <a:pPr algn="ctr"/>
            <a:r>
              <a:rPr lang="ru-RU" sz="2000" dirty="0" smtClean="0">
                <a:latin typeface="Arial" pitchFamily="34" charset="0"/>
                <a:cs typeface="Arial" pitchFamily="34" charset="0"/>
              </a:rPr>
              <a:t>Белое озеро обладает статусом памятника природы федерального значения.</a:t>
            </a:r>
            <a:endParaRPr lang="ru-RU" sz="2000" dirty="0">
              <a:latin typeface="Arial" pitchFamily="34" charset="0"/>
              <a:cs typeface="Arial" pitchFamily="34" charset="0"/>
            </a:endParaRPr>
          </a:p>
        </p:txBody>
      </p:sp>
      <p:sp>
        <p:nvSpPr>
          <p:cNvPr id="19" name="Прямоугольник с двумя скругленными соседними углами 18">
            <a:hlinkClick r:id="rId7"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7" name="Picture 4" descr="D:\ВСЕ КАРТИНКИ+\506.gif">
            <a:hlinkClick r:id="rId8" action="ppaction://hlinksldjump"/>
          </p:cNvPr>
          <p:cNvPicPr>
            <a:picLocks noChangeAspect="1" noChangeArrowheads="1"/>
          </p:cNvPicPr>
          <p:nvPr/>
        </p:nvPicPr>
        <p:blipFill>
          <a:blip r:embed="rId9" cstate="email"/>
          <a:srcRect/>
          <a:stretch>
            <a:fillRect/>
          </a:stretch>
        </p:blipFill>
        <p:spPr bwMode="auto">
          <a:xfrm>
            <a:off x="8215338" y="6000768"/>
            <a:ext cx="623545" cy="604839"/>
          </a:xfrm>
          <a:prstGeom prst="rect">
            <a:avLst/>
          </a:prstGeom>
          <a:noFill/>
        </p:spPr>
      </p:pic>
      <p:pic>
        <p:nvPicPr>
          <p:cNvPr id="18" name="Picture 3" descr="D:\ВСЕ КАРТИНКИ+\512.gif">
            <a:hlinkClick r:id="rId10" action="ppaction://hlinksldjump"/>
          </p:cNvPr>
          <p:cNvPicPr>
            <a:picLocks noChangeAspect="1" noChangeArrowheads="1"/>
          </p:cNvPicPr>
          <p:nvPr/>
        </p:nvPicPr>
        <p:blipFill>
          <a:blip r:embed="rId11" cstate="email"/>
          <a:srcRect/>
          <a:stretch>
            <a:fillRect/>
          </a:stretch>
        </p:blipFill>
        <p:spPr bwMode="auto">
          <a:xfrm flipH="1">
            <a:off x="285720" y="6000768"/>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outVertical)">
                                      <p:cBhvr>
                                        <p:cTn id="11" dur="2000"/>
                                        <p:tgtEl>
                                          <p:spTgt spid="3074"/>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nextCondLst>
                <p:cond evt="onClick" delay="0">
                  <p:tgtEl>
                    <p:spTgt spid="9"/>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00298" y="285728"/>
            <a:ext cx="428628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Озеро Яровое</a:t>
            </a:r>
            <a:endParaRPr lang="ru-RU" b="1" dirty="0">
              <a:latin typeface="Bookman Old Style" pitchFamily="18" charset="0"/>
            </a:endParaRPr>
          </a:p>
        </p:txBody>
      </p:sp>
      <p:sp>
        <p:nvSpPr>
          <p:cNvPr id="5" name="Прямоугольник 4"/>
          <p:cNvSpPr/>
          <p:nvPr/>
        </p:nvSpPr>
        <p:spPr>
          <a:xfrm>
            <a:off x="5857884"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4098" name="Рисунок 49"/>
          <p:cNvPicPr>
            <a:picLocks noChangeAspect="1" noChangeArrowheads="1"/>
          </p:cNvPicPr>
          <p:nvPr/>
        </p:nvPicPr>
        <p:blipFill>
          <a:blip r:embed="rId3" cstate="email"/>
          <a:srcRect/>
          <a:stretch>
            <a:fillRect/>
          </a:stretch>
        </p:blipFill>
        <p:spPr bwMode="auto">
          <a:xfrm>
            <a:off x="785786" y="1000108"/>
            <a:ext cx="7581928" cy="4860285"/>
          </a:xfrm>
          <a:prstGeom prst="rect">
            <a:avLst/>
          </a:prstGeom>
          <a:noFill/>
          <a:ln w="9525">
            <a:noFill/>
            <a:miter lim="800000"/>
            <a:headEnd/>
            <a:tailEnd/>
          </a:ln>
        </p:spPr>
      </p:pic>
      <p:sp>
        <p:nvSpPr>
          <p:cNvPr id="7" name="Прямоугольник 6"/>
          <p:cNvSpPr/>
          <p:nvPr/>
        </p:nvSpPr>
        <p:spPr>
          <a:xfrm>
            <a:off x="357158" y="1643050"/>
            <a:ext cx="8501122" cy="440120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2000" dirty="0" smtClean="0">
                <a:latin typeface="Arial" pitchFamily="34" charset="0"/>
                <a:cs typeface="Arial" pitchFamily="34" charset="0"/>
              </a:rPr>
              <a:t>Озеро Большое Яровое расположено в центральной </a:t>
            </a:r>
            <a:r>
              <a:rPr lang="ru-RU" sz="2000" dirty="0" err="1" smtClean="0">
                <a:latin typeface="Arial" pitchFamily="34" charset="0"/>
                <a:cs typeface="Arial" pitchFamily="34" charset="0"/>
              </a:rPr>
              <a:t>Кулундинской</a:t>
            </a:r>
            <a:r>
              <a:rPr lang="ru-RU" sz="2000" dirty="0" smtClean="0">
                <a:latin typeface="Arial" pitchFamily="34" charset="0"/>
                <a:cs typeface="Arial" pitchFamily="34" charset="0"/>
              </a:rPr>
              <a:t> степи, в 8 км к западу от г. Славгорода.</a:t>
            </a:r>
          </a:p>
          <a:p>
            <a:pPr algn="ctr"/>
            <a:r>
              <a:rPr lang="ru-RU" sz="2000" dirty="0" smtClean="0">
                <a:latin typeface="Arial" pitchFamily="34" charset="0"/>
                <a:cs typeface="Arial" pitchFamily="34" charset="0"/>
              </a:rPr>
              <a:t>С древних времен легенды скифских народов считали озеро Яровое местом исполнения всех желаний! Буквально по дну озера проходят две крестообразные линии, которые ученые называют аномальными! Но именно они в сочетании с горько-соленой водой очищают наше тело, наш организм, нашу энергетику и реализуют наши мечты! Ученые пока не могут научно объяснить этот факт. Но это было известно еще с первого тысячелетия до нашей эры, о чем сказано в древних легендах кочевых поселений Алтая. </a:t>
            </a:r>
          </a:p>
          <a:p>
            <a:pPr algn="ctr"/>
            <a:r>
              <a:rPr lang="ru-RU" sz="2000" dirty="0" smtClean="0">
                <a:latin typeface="Arial" pitchFamily="34" charset="0"/>
                <a:cs typeface="Arial" pitchFamily="34" charset="0"/>
              </a:rPr>
              <a:t>Красота озера поражает воображение! Оно прекрасно как в утреннее, так и в вечернее время, когда поверхность воды приобретает густо-розовый фантастический цвет.</a:t>
            </a:r>
          </a:p>
          <a:p>
            <a:pPr algn="ctr"/>
            <a:r>
              <a:rPr lang="ru-RU" sz="2000" dirty="0" smtClean="0">
                <a:latin typeface="Arial" pitchFamily="34" charset="0"/>
                <a:cs typeface="Arial" pitchFamily="34" charset="0"/>
              </a:rPr>
              <a:t>С 1978 года озеро Большое Яровое имеет статус памятника природы.</a:t>
            </a:r>
          </a:p>
        </p:txBody>
      </p:sp>
      <p:sp>
        <p:nvSpPr>
          <p:cNvPr id="9" name="Прямоугольник с двумя скругленными соседними углами 8">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0" name="Прямоугольник с двумя скругленными соседними углами 9">
            <a:hlinkClick r:id="rId5"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1" name="Picture 4" descr="D:\ВСЕ КАРТИНКИ+\506.gif">
            <a:hlinkClick r:id="rId6" action="ppaction://hlinksldjump"/>
          </p:cNvPr>
          <p:cNvPicPr>
            <a:picLocks noChangeAspect="1" noChangeArrowheads="1"/>
          </p:cNvPicPr>
          <p:nvPr/>
        </p:nvPicPr>
        <p:blipFill>
          <a:blip r:embed="rId7" cstate="email"/>
          <a:srcRect/>
          <a:stretch>
            <a:fillRect/>
          </a:stretch>
        </p:blipFill>
        <p:spPr bwMode="auto">
          <a:xfrm>
            <a:off x="8215338" y="6000768"/>
            <a:ext cx="623545" cy="604839"/>
          </a:xfrm>
          <a:prstGeom prst="rect">
            <a:avLst/>
          </a:prstGeom>
          <a:noFill/>
        </p:spPr>
      </p:pic>
      <p:pic>
        <p:nvPicPr>
          <p:cNvPr id="12" name="Picture 3" descr="D:\ВСЕ КАРТИНКИ+\512.gif">
            <a:hlinkClick r:id="rId8" action="ppaction://hlinksldjump"/>
          </p:cNvPr>
          <p:cNvPicPr>
            <a:picLocks noChangeAspect="1" noChangeArrowheads="1"/>
          </p:cNvPicPr>
          <p:nvPr/>
        </p:nvPicPr>
        <p:blipFill>
          <a:blip r:embed="rId9" cstate="email"/>
          <a:srcRect/>
          <a:stretch>
            <a:fillRect/>
          </a:stretch>
        </p:blipFill>
        <p:spPr bwMode="auto">
          <a:xfrm flipH="1">
            <a:off x="285720" y="6000768"/>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000"/>
                                        <p:tgtEl>
                                          <p:spTgt spid="7"/>
                                        </p:tgtEl>
                                      </p:cBhvr>
                                    </p:animEffect>
                                  </p:childTnLst>
                                </p:cTn>
                              </p:par>
                            </p:childTnLst>
                          </p:cTn>
                        </p:par>
                      </p:childTnLst>
                    </p:cTn>
                  </p:par>
                </p:childTnLst>
              </p:cTn>
              <p:nextCondLst>
                <p:cond evt="onClick" delay="0">
                  <p:tgtEl>
                    <p:spTgt spid="5"/>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43174" y="285728"/>
            <a:ext cx="4286280"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ru-RU" b="1" dirty="0" smtClean="0"/>
          </a:p>
          <a:p>
            <a:pPr algn="ctr"/>
            <a:r>
              <a:rPr lang="ru-RU" b="1" dirty="0" err="1" smtClean="0">
                <a:latin typeface="Bookman Old Style" pitchFamily="18" charset="0"/>
              </a:rPr>
              <a:t>Шавлинские</a:t>
            </a:r>
            <a:r>
              <a:rPr lang="ru-RU" b="1" dirty="0" smtClean="0">
                <a:latin typeface="Bookman Old Style" pitchFamily="18" charset="0"/>
              </a:rPr>
              <a:t> озера</a:t>
            </a:r>
            <a:br>
              <a:rPr lang="ru-RU" b="1" dirty="0" smtClean="0">
                <a:latin typeface="Bookman Old Style" pitchFamily="18" charset="0"/>
              </a:rPr>
            </a:br>
            <a:endParaRPr lang="ru-RU" b="1" dirty="0">
              <a:latin typeface="Bookman Old Style" pitchFamily="18" charset="0"/>
            </a:endParaRPr>
          </a:p>
        </p:txBody>
      </p:sp>
      <p:pic>
        <p:nvPicPr>
          <p:cNvPr id="5" name="Рисунок 4" descr="http://img-fotki.yandex.ru/get/4507/mbakeeva.1/0_47541_cbf56c1_XL.jpg"/>
          <p:cNvPicPr/>
          <p:nvPr/>
        </p:nvPicPr>
        <p:blipFill>
          <a:blip r:embed="rId3" cstate="email"/>
          <a:srcRect/>
          <a:stretch>
            <a:fillRect/>
          </a:stretch>
        </p:blipFill>
        <p:spPr bwMode="auto">
          <a:xfrm>
            <a:off x="857224" y="1000108"/>
            <a:ext cx="7429552" cy="4929222"/>
          </a:xfrm>
          <a:prstGeom prst="rect">
            <a:avLst/>
          </a:prstGeom>
          <a:ln>
            <a:noFill/>
          </a:ln>
          <a:effectLst>
            <a:outerShdw blurRad="292100" dist="139700" dir="2700000" algn="tl" rotWithShape="0">
              <a:srgbClr val="333333">
                <a:alpha val="65000"/>
              </a:srgbClr>
            </a:outerShdw>
          </a:effectLst>
        </p:spPr>
      </p:pic>
      <p:sp>
        <p:nvSpPr>
          <p:cNvPr id="13" name="Прямоугольник с двумя скругленными соседними углами 12">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grpSp>
        <p:nvGrpSpPr>
          <p:cNvPr id="2" name="Группа 8"/>
          <p:cNvGrpSpPr/>
          <p:nvPr/>
        </p:nvGrpSpPr>
        <p:grpSpPr>
          <a:xfrm>
            <a:off x="857224" y="1000107"/>
            <a:ext cx="7453322" cy="4961117"/>
            <a:chOff x="857224" y="1000107"/>
            <a:chExt cx="7453322" cy="4961117"/>
          </a:xfrm>
        </p:grpSpPr>
        <p:pic>
          <p:nvPicPr>
            <p:cNvPr id="8194" name="Рисунок 157"/>
            <p:cNvPicPr>
              <a:picLocks noChangeAspect="1" noChangeArrowheads="1"/>
            </p:cNvPicPr>
            <p:nvPr/>
          </p:nvPicPr>
          <p:blipFill>
            <a:blip r:embed="rId5" cstate="email"/>
            <a:srcRect/>
            <a:stretch>
              <a:fillRect/>
            </a:stretch>
          </p:blipFill>
          <p:spPr bwMode="auto">
            <a:xfrm>
              <a:off x="857224" y="1000107"/>
              <a:ext cx="7453322" cy="4961117"/>
            </a:xfrm>
            <a:prstGeom prst="rect">
              <a:avLst/>
            </a:prstGeom>
            <a:noFill/>
            <a:ln w="9525">
              <a:noFill/>
              <a:miter lim="800000"/>
              <a:headEnd/>
              <a:tailEnd/>
            </a:ln>
          </p:spPr>
        </p:pic>
        <p:sp>
          <p:nvSpPr>
            <p:cNvPr id="8" name="Прямоугольник 7"/>
            <p:cNvSpPr/>
            <p:nvPr/>
          </p:nvSpPr>
          <p:spPr>
            <a:xfrm>
              <a:off x="4429124" y="5500702"/>
              <a:ext cx="3857652"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Верхнее </a:t>
              </a:r>
              <a:r>
                <a:rPr lang="ru-RU" b="1" dirty="0" err="1" smtClean="0">
                  <a:latin typeface="Bookman Old Style" pitchFamily="18" charset="0"/>
                </a:rPr>
                <a:t>Шавлинское</a:t>
              </a:r>
              <a:r>
                <a:rPr lang="ru-RU" b="1" dirty="0" smtClean="0">
                  <a:latin typeface="Bookman Old Style" pitchFamily="18" charset="0"/>
                </a:rPr>
                <a:t> озеро</a:t>
              </a:r>
              <a:endParaRPr lang="ru-RU" b="1" dirty="0">
                <a:latin typeface="Bookman Old Style" pitchFamily="18" charset="0"/>
              </a:endParaRPr>
            </a:p>
          </p:txBody>
        </p:sp>
      </p:grpSp>
      <p:grpSp>
        <p:nvGrpSpPr>
          <p:cNvPr id="3" name="Группа 11"/>
          <p:cNvGrpSpPr/>
          <p:nvPr/>
        </p:nvGrpSpPr>
        <p:grpSpPr>
          <a:xfrm>
            <a:off x="857224" y="1000108"/>
            <a:ext cx="7434268" cy="5000660"/>
            <a:chOff x="0" y="0"/>
            <a:chExt cx="6648450" cy="4500570"/>
          </a:xfrm>
        </p:grpSpPr>
        <p:pic>
          <p:nvPicPr>
            <p:cNvPr id="8195" name="Рисунок 160"/>
            <p:cNvPicPr>
              <a:picLocks noChangeAspect="1" noChangeArrowheads="1"/>
            </p:cNvPicPr>
            <p:nvPr/>
          </p:nvPicPr>
          <p:blipFill>
            <a:blip r:embed="rId6" cstate="email"/>
            <a:srcRect/>
            <a:stretch>
              <a:fillRect/>
            </a:stretch>
          </p:blipFill>
          <p:spPr bwMode="auto">
            <a:xfrm>
              <a:off x="0" y="0"/>
              <a:ext cx="6648450" cy="4495800"/>
            </a:xfrm>
            <a:prstGeom prst="rect">
              <a:avLst/>
            </a:prstGeom>
            <a:noFill/>
            <a:ln w="9525">
              <a:noFill/>
              <a:miter lim="800000"/>
              <a:headEnd/>
              <a:tailEnd/>
            </a:ln>
          </p:spPr>
        </p:pic>
        <p:sp>
          <p:nvSpPr>
            <p:cNvPr id="11" name="Прямоугольник 10"/>
            <p:cNvSpPr/>
            <p:nvPr/>
          </p:nvSpPr>
          <p:spPr>
            <a:xfrm>
              <a:off x="3000364" y="4071942"/>
              <a:ext cx="3643338"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Нижнее </a:t>
              </a:r>
              <a:r>
                <a:rPr lang="ru-RU" b="1" dirty="0" err="1" smtClean="0">
                  <a:latin typeface="Bookman Old Style" pitchFamily="18" charset="0"/>
                </a:rPr>
                <a:t>Шавлинское</a:t>
              </a:r>
              <a:r>
                <a:rPr lang="ru-RU" b="1" dirty="0" smtClean="0">
                  <a:latin typeface="Bookman Old Style" pitchFamily="18" charset="0"/>
                </a:rPr>
                <a:t> озеро</a:t>
              </a:r>
              <a:endParaRPr lang="ru-RU" b="1" dirty="0">
                <a:latin typeface="Bookman Old Style" pitchFamily="18" charset="0"/>
              </a:endParaRPr>
            </a:p>
          </p:txBody>
        </p:sp>
      </p:grpSp>
      <p:sp>
        <p:nvSpPr>
          <p:cNvPr id="18" name="Прямоугольник с двумя скругленными соседними углами 17">
            <a:hlinkClick r:id="rId7"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4" name="Picture 4" descr="D:\ВСЕ КАРТИНКИ+\506.gif">
            <a:hlinkClick r:id="rId8" action="ppaction://hlinksldjump"/>
          </p:cNvPr>
          <p:cNvPicPr>
            <a:picLocks noChangeAspect="1" noChangeArrowheads="1"/>
          </p:cNvPicPr>
          <p:nvPr/>
        </p:nvPicPr>
        <p:blipFill>
          <a:blip r:embed="rId9" cstate="email"/>
          <a:srcRect/>
          <a:stretch>
            <a:fillRect/>
          </a:stretch>
        </p:blipFill>
        <p:spPr bwMode="auto">
          <a:xfrm>
            <a:off x="8215338" y="6000768"/>
            <a:ext cx="623545" cy="604839"/>
          </a:xfrm>
          <a:prstGeom prst="rect">
            <a:avLst/>
          </a:prstGeom>
          <a:noFill/>
        </p:spPr>
      </p:pic>
      <p:pic>
        <p:nvPicPr>
          <p:cNvPr id="17" name="Picture 3" descr="D:\ВСЕ КАРТИНКИ+\512.gif">
            <a:hlinkClick r:id="rId10" action="ppaction://hlinksldjump"/>
          </p:cNvPr>
          <p:cNvPicPr>
            <a:picLocks noChangeAspect="1" noChangeArrowheads="1"/>
          </p:cNvPicPr>
          <p:nvPr/>
        </p:nvPicPr>
        <p:blipFill>
          <a:blip r:embed="rId11" cstate="email"/>
          <a:srcRect/>
          <a:stretch>
            <a:fillRect/>
          </a:stretch>
        </p:blipFill>
        <p:spPr bwMode="auto">
          <a:xfrm flipH="1">
            <a:off x="285720" y="6000768"/>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2000"/>
                                        <p:tgtEl>
                                          <p:spTgt spid="2"/>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Равнобедренный треугольник 10">
            <a:hlinkClick r:id="" action="ppaction://hlinkshowjump?jump=previousslide"/>
          </p:cNvPr>
          <p:cNvSpPr/>
          <p:nvPr/>
        </p:nvSpPr>
        <p:spPr>
          <a:xfrm rot="16200000">
            <a:off x="892943" y="5679297"/>
            <a:ext cx="285752" cy="500066"/>
          </a:xfrm>
          <a:prstGeom prst="triangle">
            <a:avLst/>
          </a:prstGeom>
          <a:solidFill>
            <a:srgbClr val="6633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solidFill>
                <a:prstClr val="white"/>
              </a:solidFill>
            </a:endParaRPr>
          </a:p>
        </p:txBody>
      </p:sp>
      <p:sp>
        <p:nvSpPr>
          <p:cNvPr id="10" name="Равнобедренный треугольник 9">
            <a:hlinkClick r:id="" action="ppaction://hlinkshowjump?jump=nextslide"/>
          </p:cNvPr>
          <p:cNvSpPr/>
          <p:nvPr/>
        </p:nvSpPr>
        <p:spPr>
          <a:xfrm rot="5400000">
            <a:off x="7965305" y="5679297"/>
            <a:ext cx="285752" cy="500066"/>
          </a:xfrm>
          <a:prstGeom prst="triangle">
            <a:avLst/>
          </a:prstGeom>
          <a:solidFill>
            <a:srgbClr val="A5002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solidFill>
                <a:prstClr val="white"/>
              </a:solidFill>
            </a:endParaRPr>
          </a:p>
        </p:txBody>
      </p:sp>
      <p:grpSp>
        <p:nvGrpSpPr>
          <p:cNvPr id="2" name="Группа 32"/>
          <p:cNvGrpSpPr/>
          <p:nvPr/>
        </p:nvGrpSpPr>
        <p:grpSpPr>
          <a:xfrm>
            <a:off x="285720" y="357165"/>
            <a:ext cx="8569427" cy="6143668"/>
            <a:chOff x="285720" y="357165"/>
            <a:chExt cx="8569427" cy="6143668"/>
          </a:xfrm>
        </p:grpSpPr>
        <p:grpSp>
          <p:nvGrpSpPr>
            <p:cNvPr id="3" name="Группа 17"/>
            <p:cNvGrpSpPr/>
            <p:nvPr/>
          </p:nvGrpSpPr>
          <p:grpSpPr>
            <a:xfrm>
              <a:off x="357158" y="357165"/>
              <a:ext cx="8416574" cy="6143668"/>
              <a:chOff x="428596" y="495888"/>
              <a:chExt cx="8062937" cy="5786477"/>
            </a:xfrm>
          </p:grpSpPr>
          <p:grpSp>
            <p:nvGrpSpPr>
              <p:cNvPr id="14" name="Группа 15"/>
              <p:cNvGrpSpPr/>
              <p:nvPr/>
            </p:nvGrpSpPr>
            <p:grpSpPr>
              <a:xfrm>
                <a:off x="428596" y="495888"/>
                <a:ext cx="8062937" cy="5786477"/>
                <a:chOff x="-12555" y="62811"/>
                <a:chExt cx="9308955" cy="6858001"/>
              </a:xfrm>
            </p:grpSpPr>
            <p:pic>
              <p:nvPicPr>
                <p:cNvPr id="4" name="Рисунок 3"/>
                <p:cNvPicPr/>
                <p:nvPr/>
              </p:nvPicPr>
              <p:blipFill>
                <a:blip r:embed="rId2" cstate="email"/>
                <a:srcRect/>
                <a:stretch>
                  <a:fillRect/>
                </a:stretch>
              </p:blipFill>
              <p:spPr bwMode="auto">
                <a:xfrm>
                  <a:off x="-12555" y="62811"/>
                  <a:ext cx="9308955" cy="68580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angle"/>
                  <a:extrusionClr>
                    <a:srgbClr val="000000"/>
                  </a:extrusionClr>
                </a:sp3d>
              </p:spPr>
            </p:pic>
            <p:sp>
              <p:nvSpPr>
                <p:cNvPr id="5" name="Скругленная прямоугольная выноска 4">
                  <a:hlinkClick r:id="rId3" action="ppaction://hlinksldjump"/>
                </p:cNvPr>
                <p:cNvSpPr/>
                <p:nvPr/>
              </p:nvSpPr>
              <p:spPr>
                <a:xfrm>
                  <a:off x="2199790" y="4209509"/>
                  <a:ext cx="1413091" cy="283974"/>
                </a:xfrm>
                <a:prstGeom prst="wedgeRoundRectCallout">
                  <a:avLst>
                    <a:gd name="adj1" fmla="val -60462"/>
                    <a:gd name="adj2" fmla="val 114500"/>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1400" dirty="0" smtClean="0">
                      <a:solidFill>
                        <a:schemeClr val="tx1"/>
                      </a:solidFill>
                    </a:rPr>
                    <a:t>БЕЛОКУРИХА</a:t>
                  </a:r>
                  <a:endParaRPr lang="ru-RU" sz="1400" dirty="0">
                    <a:solidFill>
                      <a:schemeClr val="tx1"/>
                    </a:solidFill>
                  </a:endParaRPr>
                </a:p>
              </p:txBody>
            </p:sp>
            <p:sp>
              <p:nvSpPr>
                <p:cNvPr id="6" name="Скругленная прямоугольная выноска 5">
                  <a:hlinkClick r:id="rId4" action="ppaction://hlinksldjump"/>
                </p:cNvPr>
                <p:cNvSpPr/>
                <p:nvPr/>
              </p:nvSpPr>
              <p:spPr>
                <a:xfrm flipH="1">
                  <a:off x="2752877" y="780509"/>
                  <a:ext cx="1071569" cy="294058"/>
                </a:xfrm>
                <a:prstGeom prst="wedgeRoundRectCallout">
                  <a:avLst>
                    <a:gd name="adj1" fmla="val -54246"/>
                    <a:gd name="adj2" fmla="val 94501"/>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1400" dirty="0" smtClean="0">
                      <a:solidFill>
                        <a:schemeClr val="tx1"/>
                      </a:solidFill>
                    </a:rPr>
                    <a:t>БИЙСК</a:t>
                  </a:r>
                  <a:endParaRPr lang="ru-RU" sz="1400" dirty="0">
                    <a:solidFill>
                      <a:schemeClr val="tx1"/>
                    </a:solidFill>
                  </a:endParaRPr>
                </a:p>
              </p:txBody>
            </p:sp>
            <p:sp>
              <p:nvSpPr>
                <p:cNvPr id="7" name="Скругленная прямоугольная выноска 6">
                  <a:hlinkClick r:id="rId5" action="ppaction://hlinksldjump"/>
                </p:cNvPr>
                <p:cNvSpPr/>
                <p:nvPr/>
              </p:nvSpPr>
              <p:spPr>
                <a:xfrm>
                  <a:off x="7098555" y="1258975"/>
                  <a:ext cx="1343210" cy="373802"/>
                </a:xfrm>
                <a:prstGeom prst="wedgeRoundRectCallout">
                  <a:avLst>
                    <a:gd name="adj1" fmla="val -50874"/>
                    <a:gd name="adj2" fmla="val 134500"/>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1400" dirty="0" smtClean="0">
                      <a:solidFill>
                        <a:schemeClr val="tx1"/>
                      </a:solidFill>
                    </a:rPr>
                    <a:t>СРОСТКИ</a:t>
                  </a:r>
                  <a:endParaRPr lang="ru-RU" sz="1400" dirty="0">
                    <a:solidFill>
                      <a:schemeClr val="tx1"/>
                    </a:solidFill>
                  </a:endParaRPr>
                </a:p>
              </p:txBody>
            </p:sp>
            <p:sp>
              <p:nvSpPr>
                <p:cNvPr id="9" name="Скругленная прямоугольная выноска 8"/>
                <p:cNvSpPr/>
                <p:nvPr/>
              </p:nvSpPr>
              <p:spPr>
                <a:xfrm>
                  <a:off x="4649173" y="4528486"/>
                  <a:ext cx="1188970" cy="322186"/>
                </a:xfrm>
                <a:prstGeom prst="wedgeRoundRectCallout">
                  <a:avLst>
                    <a:gd name="adj1" fmla="val -55787"/>
                    <a:gd name="adj2" fmla="val 109130"/>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sz="1400" dirty="0" smtClean="0">
                    <a:solidFill>
                      <a:schemeClr val="tx1"/>
                    </a:solidFill>
                  </a:endParaRPr>
                </a:p>
                <a:p>
                  <a:pPr algn="ctr"/>
                  <a:endParaRPr lang="ru-RU" sz="1400" dirty="0" smtClean="0">
                    <a:solidFill>
                      <a:schemeClr val="tx1"/>
                    </a:solidFill>
                  </a:endParaRPr>
                </a:p>
              </p:txBody>
            </p:sp>
            <p:sp>
              <p:nvSpPr>
                <p:cNvPr id="12" name="Скругленная прямоугольная выноска 11">
                  <a:hlinkClick r:id="rId6" action="ppaction://hlinksldjump"/>
                </p:cNvPr>
                <p:cNvSpPr/>
                <p:nvPr/>
              </p:nvSpPr>
              <p:spPr>
                <a:xfrm>
                  <a:off x="7367605" y="5486402"/>
                  <a:ext cx="1444961" cy="452452"/>
                </a:xfrm>
                <a:prstGeom prst="wedgeRoundRectCallout">
                  <a:avLst>
                    <a:gd name="adj1" fmla="val -54564"/>
                    <a:gd name="adj2" fmla="val 90500"/>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1400" dirty="0" smtClean="0">
                      <a:solidFill>
                        <a:schemeClr val="tx1"/>
                      </a:solidFill>
                    </a:rPr>
                    <a:t>БИРЮЗОВАЯ КАТУНЬ</a:t>
                  </a:r>
                  <a:endParaRPr lang="ru-RU" sz="1400" dirty="0">
                    <a:solidFill>
                      <a:schemeClr val="tx1"/>
                    </a:solidFill>
                  </a:endParaRPr>
                </a:p>
              </p:txBody>
            </p:sp>
            <p:sp>
              <p:nvSpPr>
                <p:cNvPr id="13" name="Скругленная прямоугольная выноска 12"/>
                <p:cNvSpPr/>
                <p:nvPr/>
              </p:nvSpPr>
              <p:spPr>
                <a:xfrm>
                  <a:off x="4254112" y="780509"/>
                  <a:ext cx="1896295" cy="204204"/>
                </a:xfrm>
                <a:prstGeom prst="wedgeRoundRectCallout">
                  <a:avLst>
                    <a:gd name="adj1" fmla="val -57510"/>
                    <a:gd name="adj2" fmla="val 85930"/>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1400" dirty="0" smtClean="0">
                      <a:solidFill>
                        <a:schemeClr val="tx1"/>
                      </a:solidFill>
                    </a:rPr>
                    <a:t>ЗОЛОТЫЕ ВОРОТА</a:t>
                  </a:r>
                  <a:endParaRPr lang="ru-RU" sz="1400" dirty="0">
                    <a:solidFill>
                      <a:schemeClr val="tx1"/>
                    </a:solidFill>
                  </a:endParaRPr>
                </a:p>
              </p:txBody>
            </p:sp>
            <p:sp>
              <p:nvSpPr>
                <p:cNvPr id="8" name="Скругленная прямоугольная выноска 7">
                  <a:hlinkClick r:id="rId7" action="ppaction://hlinksldjump"/>
                </p:cNvPr>
                <p:cNvSpPr/>
                <p:nvPr/>
              </p:nvSpPr>
              <p:spPr>
                <a:xfrm>
                  <a:off x="7888678" y="4448742"/>
                  <a:ext cx="928694" cy="294058"/>
                </a:xfrm>
                <a:prstGeom prst="wedgeRoundRectCallout">
                  <a:avLst>
                    <a:gd name="adj1" fmla="val -66077"/>
                    <a:gd name="adj2" fmla="val 154500"/>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1400" dirty="0" smtClean="0">
                      <a:solidFill>
                        <a:schemeClr val="tx1"/>
                      </a:solidFill>
                    </a:rPr>
                    <a:t>АЯ</a:t>
                  </a:r>
                  <a:endParaRPr lang="ru-RU" sz="1400" dirty="0">
                    <a:solidFill>
                      <a:schemeClr val="tx1"/>
                    </a:solidFill>
                  </a:endParaRPr>
                </a:p>
              </p:txBody>
            </p:sp>
          </p:grpSp>
          <p:sp>
            <p:nvSpPr>
              <p:cNvPr id="17" name="Прямоугольник 16">
                <a:hlinkClick r:id="rId8" action="ppaction://hlinksldjump"/>
              </p:cNvPr>
              <p:cNvSpPr/>
              <p:nvPr/>
            </p:nvSpPr>
            <p:spPr>
              <a:xfrm>
                <a:off x="4466344" y="4263827"/>
                <a:ext cx="1060764" cy="28988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1400" dirty="0" smtClean="0"/>
                  <a:t>АЛТАЙСКОЕ</a:t>
                </a:r>
                <a:endParaRPr lang="ru-RU" sz="1400" dirty="0"/>
              </a:p>
            </p:txBody>
          </p:sp>
        </p:grpSp>
        <p:sp>
          <p:nvSpPr>
            <p:cNvPr id="19" name="Прямоугольник 18"/>
            <p:cNvSpPr/>
            <p:nvPr/>
          </p:nvSpPr>
          <p:spPr>
            <a:xfrm>
              <a:off x="285720" y="357166"/>
              <a:ext cx="8569427" cy="571504"/>
            </a:xfrm>
            <a:prstGeom prst="rect">
              <a:avLst/>
            </a:prstGeom>
            <a:solidFill>
              <a:schemeClr val="bg2">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1"/>
                  </a:solidFill>
                  <a:latin typeface="Book Antiqua" pitchFamily="18" charset="0"/>
                </a:rPr>
                <a:t>Малое золотое кольцо Алтая</a:t>
              </a:r>
              <a:endParaRPr lang="ru-RU" sz="3600" b="1" dirty="0">
                <a:solidFill>
                  <a:schemeClr val="tx1"/>
                </a:solidFill>
                <a:latin typeface="Book Antiqua" pitchFamily="18" charset="0"/>
              </a:endParaRPr>
            </a:p>
          </p:txBody>
        </p:sp>
      </p:grpSp>
      <p:sp>
        <p:nvSpPr>
          <p:cNvPr id="30" name="Прямоугольник с двумя скругленными соседними углами 29">
            <a:hlinkClick r:id="rId9"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34" name="Picture 12" descr="aluno03"/>
          <p:cNvPicPr>
            <a:picLocks noChangeAspect="1" noChangeArrowheads="1" noCrop="1"/>
          </p:cNvPicPr>
          <p:nvPr/>
        </p:nvPicPr>
        <p:blipFill>
          <a:blip r:embed="rId10" cstate="email"/>
          <a:srcRect/>
          <a:stretch>
            <a:fillRect/>
          </a:stretch>
        </p:blipFill>
        <p:spPr bwMode="auto">
          <a:xfrm rot="416454">
            <a:off x="2199990" y="962714"/>
            <a:ext cx="622815" cy="979177"/>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соседними углами 6">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4" name="Прямоугольник 3"/>
          <p:cNvSpPr/>
          <p:nvPr/>
        </p:nvSpPr>
        <p:spPr>
          <a:xfrm>
            <a:off x="2428860" y="285728"/>
            <a:ext cx="428628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err="1" smtClean="0">
                <a:latin typeface="Bookman Old Style" pitchFamily="18" charset="0"/>
              </a:rPr>
              <a:t>Верхнемультинское</a:t>
            </a:r>
            <a:r>
              <a:rPr lang="ru-RU" b="1" dirty="0" smtClean="0">
                <a:latin typeface="Bookman Old Style" pitchFamily="18" charset="0"/>
              </a:rPr>
              <a:t> озеро</a:t>
            </a:r>
          </a:p>
        </p:txBody>
      </p:sp>
      <p:pic>
        <p:nvPicPr>
          <p:cNvPr id="10246" name="Рисунок 211"/>
          <p:cNvPicPr>
            <a:picLocks noChangeAspect="1" noChangeArrowheads="1"/>
          </p:cNvPicPr>
          <p:nvPr/>
        </p:nvPicPr>
        <p:blipFill>
          <a:blip r:embed="rId4" cstate="email"/>
          <a:srcRect/>
          <a:stretch>
            <a:fillRect/>
          </a:stretch>
        </p:blipFill>
        <p:spPr bwMode="auto">
          <a:xfrm>
            <a:off x="714348" y="1142984"/>
            <a:ext cx="7834334" cy="4804181"/>
          </a:xfrm>
          <a:prstGeom prst="rect">
            <a:avLst/>
          </a:prstGeom>
          <a:noFill/>
          <a:ln w="9525">
            <a:noFill/>
            <a:miter lim="800000"/>
            <a:headEnd/>
            <a:tailEnd/>
          </a:ln>
        </p:spPr>
      </p:pic>
      <p:sp>
        <p:nvSpPr>
          <p:cNvPr id="14" name="Прямоугольник с двумя скругленными соседними углами 13">
            <a:hlinkClick r:id="rId5"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0244" name="Рисунок 205"/>
          <p:cNvPicPr>
            <a:picLocks noChangeAspect="1" noChangeArrowheads="1"/>
          </p:cNvPicPr>
          <p:nvPr/>
        </p:nvPicPr>
        <p:blipFill>
          <a:blip r:embed="rId6" cstate="email"/>
          <a:srcRect/>
          <a:stretch>
            <a:fillRect/>
          </a:stretch>
        </p:blipFill>
        <p:spPr bwMode="auto">
          <a:xfrm>
            <a:off x="714348" y="1142984"/>
            <a:ext cx="7834334" cy="4804181"/>
          </a:xfrm>
          <a:prstGeom prst="rect">
            <a:avLst/>
          </a:prstGeom>
          <a:noFill/>
          <a:ln w="9525">
            <a:noFill/>
            <a:miter lim="800000"/>
            <a:headEnd/>
            <a:tailEnd/>
          </a:ln>
        </p:spPr>
      </p:pic>
      <p:pic>
        <p:nvPicPr>
          <p:cNvPr id="12" name="Рисунок 211"/>
          <p:cNvPicPr>
            <a:picLocks noChangeAspect="1" noChangeArrowheads="1"/>
          </p:cNvPicPr>
          <p:nvPr/>
        </p:nvPicPr>
        <p:blipFill>
          <a:blip r:embed="rId4" cstate="email"/>
          <a:srcRect/>
          <a:stretch>
            <a:fillRect/>
          </a:stretch>
        </p:blipFill>
        <p:spPr bwMode="auto">
          <a:xfrm>
            <a:off x="714348" y="1071546"/>
            <a:ext cx="7834334" cy="4804181"/>
          </a:xfrm>
          <a:prstGeom prst="rect">
            <a:avLst/>
          </a:prstGeom>
          <a:noFill/>
          <a:ln w="9525">
            <a:noFill/>
            <a:miter lim="800000"/>
            <a:headEnd/>
            <a:tailEnd/>
          </a:ln>
        </p:spPr>
      </p:pic>
      <p:pic>
        <p:nvPicPr>
          <p:cNvPr id="10" name="Picture 3" descr="D:\ВСЕ КАРТИНКИ+\512.gif">
            <a:hlinkClick r:id="rId7" action="ppaction://hlinksldjump"/>
          </p:cNvPr>
          <p:cNvPicPr>
            <a:picLocks noChangeAspect="1" noChangeArrowheads="1"/>
          </p:cNvPicPr>
          <p:nvPr/>
        </p:nvPicPr>
        <p:blipFill>
          <a:blip r:embed="rId8" cstate="email"/>
          <a:srcRect/>
          <a:stretch>
            <a:fillRect/>
          </a:stretch>
        </p:blipFill>
        <p:spPr bwMode="auto">
          <a:xfrm flipH="1">
            <a:off x="285720" y="6000768"/>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arn(outVertical)">
                                      <p:cBhvr>
                                        <p:cTn id="7" dur="2000"/>
                                        <p:tgtEl>
                                          <p:spTgt spid="10244"/>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10246"/>
                                        </p:tgtEl>
                                        <p:attrNameLst>
                                          <p:attrName>style.visibility</p:attrName>
                                        </p:attrNameLst>
                                      </p:cBhvr>
                                      <p:to>
                                        <p:strVal val="visible"/>
                                      </p:to>
                                    </p:set>
                                    <p:animEffect transition="in" filter="barn(outVertical)">
                                      <p:cBhvr>
                                        <p:cTn id="11" dur="2000"/>
                                        <p:tgtEl>
                                          <p:spTgt spid="10246"/>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57554" y="285728"/>
            <a:ext cx="2143140"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Река Катунь</a:t>
            </a:r>
            <a:endParaRPr lang="ru-RU" b="1" dirty="0">
              <a:latin typeface="Bookman Old Style" pitchFamily="18" charset="0"/>
            </a:endParaRPr>
          </a:p>
        </p:txBody>
      </p:sp>
      <p:sp>
        <p:nvSpPr>
          <p:cNvPr id="3" name="Прямоугольник с двумя скругленными соседними углами 2">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6" name="Picture 2"/>
          <p:cNvPicPr>
            <a:picLocks noChangeAspect="1" noChangeArrowheads="1"/>
          </p:cNvPicPr>
          <p:nvPr/>
        </p:nvPicPr>
        <p:blipFill>
          <a:blip r:embed="rId4" cstate="email"/>
          <a:srcRect/>
          <a:stretch>
            <a:fillRect/>
          </a:stretch>
        </p:blipFill>
        <p:spPr bwMode="auto">
          <a:xfrm>
            <a:off x="714348" y="928670"/>
            <a:ext cx="7608149" cy="5072098"/>
          </a:xfrm>
          <a:prstGeom prst="rect">
            <a:avLst/>
          </a:prstGeom>
          <a:ln>
            <a:noFill/>
          </a:ln>
          <a:effectLst>
            <a:outerShdw blurRad="292100" dist="139700" dir="2700000" algn="tl" rotWithShape="0">
              <a:srgbClr val="333333">
                <a:alpha val="65000"/>
              </a:srgbClr>
            </a:outerShdw>
          </a:effectLst>
        </p:spPr>
      </p:pic>
      <p:pic>
        <p:nvPicPr>
          <p:cNvPr id="9221" name="Рисунок 181"/>
          <p:cNvPicPr>
            <a:picLocks noChangeAspect="1" noChangeArrowheads="1"/>
          </p:cNvPicPr>
          <p:nvPr/>
        </p:nvPicPr>
        <p:blipFill>
          <a:blip r:embed="rId5" cstate="email"/>
          <a:srcRect/>
          <a:stretch>
            <a:fillRect/>
          </a:stretch>
        </p:blipFill>
        <p:spPr bwMode="auto">
          <a:xfrm>
            <a:off x="714348" y="857232"/>
            <a:ext cx="7667636" cy="5107785"/>
          </a:xfrm>
          <a:prstGeom prst="rect">
            <a:avLst/>
          </a:prstGeom>
          <a:noFill/>
          <a:ln w="9525">
            <a:noFill/>
            <a:miter lim="800000"/>
            <a:headEnd/>
            <a:tailEnd/>
          </a:ln>
        </p:spPr>
      </p:pic>
      <p:sp>
        <p:nvSpPr>
          <p:cNvPr id="12" name="Прямоугольник 11"/>
          <p:cNvSpPr/>
          <p:nvPr/>
        </p:nvSpPr>
        <p:spPr>
          <a:xfrm>
            <a:off x="5857884"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5" name="Прямоугольник с двумя скругленными соседними углами 14">
            <a:hlinkClick r:id="rId6"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9220" name="Рисунок 178"/>
          <p:cNvPicPr>
            <a:picLocks noChangeAspect="1" noChangeArrowheads="1"/>
          </p:cNvPicPr>
          <p:nvPr/>
        </p:nvPicPr>
        <p:blipFill>
          <a:blip r:embed="rId7" cstate="email"/>
          <a:srcRect/>
          <a:stretch>
            <a:fillRect/>
          </a:stretch>
        </p:blipFill>
        <p:spPr bwMode="auto">
          <a:xfrm>
            <a:off x="714348" y="928670"/>
            <a:ext cx="7648582" cy="5143537"/>
          </a:xfrm>
          <a:prstGeom prst="rect">
            <a:avLst/>
          </a:prstGeom>
          <a:noFill/>
          <a:ln w="9525">
            <a:noFill/>
            <a:miter lim="800000"/>
            <a:headEnd/>
            <a:tailEnd/>
          </a:ln>
        </p:spPr>
      </p:pic>
      <p:pic>
        <p:nvPicPr>
          <p:cNvPr id="9218" name="Рисунок 172"/>
          <p:cNvPicPr>
            <a:picLocks noChangeAspect="1" noChangeArrowheads="1"/>
          </p:cNvPicPr>
          <p:nvPr/>
        </p:nvPicPr>
        <p:blipFill>
          <a:blip r:embed="rId8" cstate="email"/>
          <a:srcRect/>
          <a:stretch>
            <a:fillRect/>
          </a:stretch>
        </p:blipFill>
        <p:spPr bwMode="auto">
          <a:xfrm>
            <a:off x="714348" y="857232"/>
            <a:ext cx="7648582" cy="5214974"/>
          </a:xfrm>
          <a:prstGeom prst="rect">
            <a:avLst/>
          </a:prstGeom>
          <a:noFill/>
          <a:ln w="9525">
            <a:noFill/>
            <a:miter lim="800000"/>
            <a:headEnd/>
            <a:tailEnd/>
          </a:ln>
        </p:spPr>
      </p:pic>
      <p:sp>
        <p:nvSpPr>
          <p:cNvPr id="13" name="Прямоугольник 12"/>
          <p:cNvSpPr/>
          <p:nvPr/>
        </p:nvSpPr>
        <p:spPr>
          <a:xfrm>
            <a:off x="714348" y="3643314"/>
            <a:ext cx="7643866" cy="242889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defRPr/>
            </a:pPr>
            <a:endParaRPr lang="ru-RU" sz="2000" dirty="0" smtClean="0">
              <a:latin typeface="Arial" pitchFamily="34" charset="0"/>
              <a:cs typeface="Arial" pitchFamily="34" charset="0"/>
            </a:endParaRPr>
          </a:p>
          <a:p>
            <a:pPr algn="ctr">
              <a:defRPr/>
            </a:pPr>
            <a:endParaRPr lang="ru-RU" sz="2000" dirty="0" smtClean="0">
              <a:latin typeface="Arial" pitchFamily="34" charset="0"/>
              <a:cs typeface="Arial" pitchFamily="34" charset="0"/>
            </a:endParaRPr>
          </a:p>
          <a:p>
            <a:pPr algn="ctr">
              <a:defRPr/>
            </a:pPr>
            <a:r>
              <a:rPr lang="ru-RU" sz="2000" dirty="0" smtClean="0">
                <a:latin typeface="Arial" pitchFamily="34" charset="0"/>
                <a:cs typeface="Arial" pitchFamily="34" charset="0"/>
              </a:rPr>
              <a:t>Река Катунь — основная водная артерия Горного Алтая. Катунь (</a:t>
            </a:r>
            <a:r>
              <a:rPr lang="ru-RU" sz="2000" dirty="0" err="1" smtClean="0">
                <a:latin typeface="Arial" pitchFamily="34" charset="0"/>
                <a:cs typeface="Arial" pitchFamily="34" charset="0"/>
              </a:rPr>
              <a:t>катун</a:t>
            </a:r>
            <a:r>
              <a:rPr lang="ru-RU" sz="2000" dirty="0" smtClean="0">
                <a:latin typeface="Arial" pitchFamily="34" charset="0"/>
                <a:cs typeface="Arial" pitchFamily="34" charset="0"/>
              </a:rPr>
              <a:t>) в переводе с древнетюркского означает «хозяйка, женщина». В бассейне Катуни насчитывается более 800 ледников общей площадью 625 </a:t>
            </a:r>
            <a:r>
              <a:rPr lang="ru-RU" sz="2000" dirty="0" err="1" smtClean="0">
                <a:latin typeface="Arial" pitchFamily="34" charset="0"/>
                <a:cs typeface="Arial" pitchFamily="34" charset="0"/>
              </a:rPr>
              <a:t>тыс</a:t>
            </a:r>
            <a:r>
              <a:rPr lang="ru-RU" sz="2000" dirty="0" smtClean="0">
                <a:latin typeface="Arial" pitchFamily="34" charset="0"/>
                <a:cs typeface="Arial" pitchFamily="34" charset="0"/>
              </a:rPr>
              <a:t> км2, поэтому ледниковое питание Катуни играет существенную роль. </a:t>
            </a:r>
          </a:p>
          <a:p>
            <a:pPr algn="ctr">
              <a:defRPr/>
            </a:pPr>
            <a:r>
              <a:rPr lang="ru-RU" sz="2000" dirty="0" smtClean="0">
                <a:latin typeface="Arial" pitchFamily="34" charset="0"/>
                <a:cs typeface="Arial" pitchFamily="34" charset="0"/>
              </a:rPr>
              <a:t>По долине Катуни на значительном протяжении идёт Чуйский тракт.</a:t>
            </a:r>
          </a:p>
          <a:p>
            <a:pPr algn="ctr">
              <a:defRPr/>
            </a:pPr>
            <a:endParaRPr lang="ru-RU" sz="2000" dirty="0" smtClean="0"/>
          </a:p>
        </p:txBody>
      </p:sp>
      <p:pic>
        <p:nvPicPr>
          <p:cNvPr id="14" name="Picture 4" descr="D:\ВСЕ КАРТИНКИ+\506.gif">
            <a:hlinkClick r:id="rId9" action="ppaction://hlinksldjump"/>
          </p:cNvPr>
          <p:cNvPicPr>
            <a:picLocks noChangeAspect="1" noChangeArrowheads="1"/>
          </p:cNvPicPr>
          <p:nvPr/>
        </p:nvPicPr>
        <p:blipFill>
          <a:blip r:embed="rId10" cstate="email"/>
          <a:srcRect/>
          <a:stretch>
            <a:fillRect/>
          </a:stretch>
        </p:blipFill>
        <p:spPr bwMode="auto">
          <a:xfrm>
            <a:off x="8215338" y="6000768"/>
            <a:ext cx="623545" cy="604839"/>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2000"/>
                                        <p:tgtEl>
                                          <p:spTgt spid="6"/>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barn(outVertical)">
                                      <p:cBhvr>
                                        <p:cTn id="11" dur="2000"/>
                                        <p:tgtEl>
                                          <p:spTgt spid="9218"/>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barn(outVertical)">
                                      <p:cBhvr>
                                        <p:cTn id="15" dur="2000"/>
                                        <p:tgtEl>
                                          <p:spTgt spid="9220"/>
                                        </p:tgtEl>
                                      </p:cBhvr>
                                    </p:animEffect>
                                  </p:childTnLst>
                                </p:cTn>
                              </p:par>
                            </p:childTnLst>
                          </p:cTn>
                        </p:par>
                        <p:par>
                          <p:cTn id="16" fill="hold">
                            <p:stCondLst>
                              <p:cond delay="6000"/>
                            </p:stCondLst>
                            <p:childTnLst>
                              <p:par>
                                <p:cTn id="17" presetID="16" presetClass="entr" presetSubtype="37" fill="hold" nodeType="after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barn(outVertical)">
                                      <p:cBhvr>
                                        <p:cTn id="19" dur="2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nextCondLst>
                <p:cond evt="onClick" delay="0">
                  <p:tgtEl>
                    <p:spTgt spid="12"/>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ека Лебедь&lt;br /&gt; The Lebed (Swan) River">
            <a:hlinkClick r:id="rId3"/>
          </p:cNvPr>
          <p:cNvPicPr/>
          <p:nvPr/>
        </p:nvPicPr>
        <p:blipFill>
          <a:blip r:embed="rId4" cstate="email"/>
          <a:srcRect/>
          <a:stretch>
            <a:fillRect/>
          </a:stretch>
        </p:blipFill>
        <p:spPr bwMode="auto">
          <a:xfrm>
            <a:off x="714348" y="928670"/>
            <a:ext cx="7643865" cy="4786346"/>
          </a:xfrm>
          <a:prstGeom prst="rect">
            <a:avLst/>
          </a:prstGeom>
          <a:noFill/>
          <a:ln w="9525">
            <a:noFill/>
            <a:miter lim="800000"/>
            <a:headEnd/>
            <a:tailEnd/>
          </a:ln>
        </p:spPr>
      </p:pic>
      <p:sp>
        <p:nvSpPr>
          <p:cNvPr id="3" name="Прямоугольник 2"/>
          <p:cNvSpPr/>
          <p:nvPr/>
        </p:nvSpPr>
        <p:spPr>
          <a:xfrm>
            <a:off x="3643306" y="285728"/>
            <a:ext cx="1714512"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Река Лебедь</a:t>
            </a:r>
            <a:endParaRPr lang="ru-RU" b="1" dirty="0">
              <a:latin typeface="Bookman Old Style" pitchFamily="18" charset="0"/>
            </a:endParaRPr>
          </a:p>
        </p:txBody>
      </p:sp>
      <p:sp>
        <p:nvSpPr>
          <p:cNvPr id="4" name="Прямоугольник с двумя скругленными соседними углами 3">
            <a:hlinkClick r:id="rId5"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7" name="Прямоугольник 6"/>
          <p:cNvSpPr/>
          <p:nvPr/>
        </p:nvSpPr>
        <p:spPr>
          <a:xfrm>
            <a:off x="5857884"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16388" name="Picture 4"/>
          <p:cNvPicPr>
            <a:picLocks noChangeAspect="1" noChangeArrowheads="1"/>
          </p:cNvPicPr>
          <p:nvPr/>
        </p:nvPicPr>
        <p:blipFill>
          <a:blip r:embed="rId6" cstate="email"/>
          <a:srcRect/>
          <a:stretch>
            <a:fillRect/>
          </a:stretch>
        </p:blipFill>
        <p:spPr bwMode="auto">
          <a:xfrm>
            <a:off x="714348" y="928670"/>
            <a:ext cx="7667632" cy="4795156"/>
          </a:xfrm>
          <a:prstGeom prst="rect">
            <a:avLst/>
          </a:prstGeom>
          <a:noFill/>
          <a:ln w="9525">
            <a:noFill/>
            <a:miter lim="800000"/>
            <a:headEnd/>
            <a:tailEnd/>
          </a:ln>
        </p:spPr>
      </p:pic>
      <p:sp>
        <p:nvSpPr>
          <p:cNvPr id="8" name="Прямоугольник 7"/>
          <p:cNvSpPr/>
          <p:nvPr/>
        </p:nvSpPr>
        <p:spPr>
          <a:xfrm>
            <a:off x="714348" y="3429000"/>
            <a:ext cx="7643866" cy="228601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cs typeface="Arial" pitchFamily="34" charset="0"/>
              </a:rPr>
              <a:t>Река Лебедь – правый приток Бии, одна из самых тихих и тёплых рек Горного Алтая, славится красивейшими скалистыми берегами и уникальным пихтовым лесом с примесью берёзы и осины на склонах окружающих её гор. По одной из версий назвали реку так из-за большого количества лебедей, прилетавших на лето в эти края. Но, возможно, название дано реке за её красоту и спокойствие.</a:t>
            </a:r>
            <a:endParaRPr lang="ru-RU" sz="2000" dirty="0">
              <a:latin typeface="Arial" pitchFamily="34" charset="0"/>
              <a:cs typeface="Arial" pitchFamily="34" charset="0"/>
            </a:endParaRPr>
          </a:p>
        </p:txBody>
      </p:sp>
      <p:sp>
        <p:nvSpPr>
          <p:cNvPr id="13" name="Прямоугольник с двумя скругленными соседними углами 12">
            <a:hlinkClick r:id="rId7"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1" name="Picture 3" descr="D:\ВСЕ КАРТИНКИ+\512.gif">
            <a:hlinkClick r:id="rId8" action="ppaction://hlinksldjump"/>
          </p:cNvPr>
          <p:cNvPicPr>
            <a:picLocks noChangeAspect="1" noChangeArrowheads="1"/>
          </p:cNvPicPr>
          <p:nvPr/>
        </p:nvPicPr>
        <p:blipFill>
          <a:blip r:embed="rId9" cstate="email"/>
          <a:srcRect/>
          <a:stretch>
            <a:fillRect/>
          </a:stretch>
        </p:blipFill>
        <p:spPr bwMode="auto">
          <a:xfrm flipH="1">
            <a:off x="285720" y="6000768"/>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000"/>
                                        <p:tgtEl>
                                          <p:spTgt spid="2"/>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16388"/>
                                        </p:tgtEl>
                                        <p:attrNameLst>
                                          <p:attrName>style.visibility</p:attrName>
                                        </p:attrNameLst>
                                      </p:cBhvr>
                                      <p:to>
                                        <p:strVal val="visible"/>
                                      </p:to>
                                    </p:set>
                                    <p:animEffect transition="in" filter="barn(outVertical)">
                                      <p:cBhvr>
                                        <p:cTn id="11"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nextCondLst>
                <p:cond evt="onClick" delay="0">
                  <p:tgtEl>
                    <p:spTgt spid="7"/>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srcRect/>
          <a:stretch>
            <a:fillRect/>
          </a:stretch>
        </p:blipFill>
        <p:spPr bwMode="auto">
          <a:xfrm>
            <a:off x="571472" y="928670"/>
            <a:ext cx="7929618" cy="5153495"/>
          </a:xfrm>
          <a:prstGeom prst="rect">
            <a:avLst/>
          </a:prstGeom>
          <a:ln>
            <a:noFill/>
          </a:ln>
          <a:effectLst>
            <a:outerShdw blurRad="292100" dist="139700" dir="2700000" algn="tl" rotWithShape="0">
              <a:srgbClr val="333333">
                <a:alpha val="65000"/>
              </a:srgbClr>
            </a:outerShdw>
          </a:effectLst>
        </p:spPr>
      </p:pic>
      <p:sp>
        <p:nvSpPr>
          <p:cNvPr id="7" name="Прямоугольник с двумя скругленными соседними углами 6">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8" name="Прямоугольник 7"/>
          <p:cNvSpPr/>
          <p:nvPr/>
        </p:nvSpPr>
        <p:spPr>
          <a:xfrm>
            <a:off x="5857884"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4" name="Прямоугольник 3"/>
          <p:cNvSpPr/>
          <p:nvPr/>
        </p:nvSpPr>
        <p:spPr>
          <a:xfrm>
            <a:off x="3000364" y="285728"/>
            <a:ext cx="321471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Горы Алтая</a:t>
            </a:r>
            <a:endParaRPr lang="ru-RU" b="1" dirty="0">
              <a:latin typeface="Bookman Old Style" pitchFamily="18" charset="0"/>
            </a:endParaRPr>
          </a:p>
        </p:txBody>
      </p:sp>
      <p:sp>
        <p:nvSpPr>
          <p:cNvPr id="14" name="Прямоугольник 13"/>
          <p:cNvSpPr/>
          <p:nvPr/>
        </p:nvSpPr>
        <p:spPr>
          <a:xfrm>
            <a:off x="285720" y="4429132"/>
            <a:ext cx="8501122" cy="164307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defRPr/>
            </a:pPr>
            <a:r>
              <a:rPr lang="ru-RU" sz="2000" dirty="0" smtClean="0">
                <a:solidFill>
                  <a:schemeClr val="tx1"/>
                </a:solidFill>
                <a:latin typeface="Arial" pitchFamily="34" charset="0"/>
                <a:cs typeface="Arial" pitchFamily="34" charset="0"/>
              </a:rPr>
              <a:t>Алтайский край представляет собой самую большую горную цепь в Сибири. Горы растянулись на огромное расстояние, прорезанные долинами рек и межгорными обширными котловинами. Некоторые участки Алтайских гор, вместе с заповедниками, расположенными на их территории, находятся под охраной ЮНЕСКО.</a:t>
            </a:r>
            <a:endParaRPr lang="ru-RU" sz="2000" dirty="0" smtClean="0">
              <a:latin typeface="Arial" pitchFamily="34" charset="0"/>
              <a:cs typeface="Arial" pitchFamily="34" charset="0"/>
            </a:endParaRPr>
          </a:p>
        </p:txBody>
      </p:sp>
      <p:sp>
        <p:nvSpPr>
          <p:cNvPr id="11" name="Прямоугольник с двумя скругленными соседними углами 10">
            <a:hlinkClick r:id="rId5"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0" name="Picture 4" descr="D:\ВСЕ КАРТИНКИ+\506.gif">
            <a:hlinkClick r:id="rId6" action="ppaction://hlinksldjump"/>
          </p:cNvPr>
          <p:cNvPicPr>
            <a:picLocks noChangeAspect="1" noChangeArrowheads="1"/>
          </p:cNvPicPr>
          <p:nvPr/>
        </p:nvPicPr>
        <p:blipFill>
          <a:blip r:embed="rId7" cstate="email"/>
          <a:srcRect/>
          <a:stretch>
            <a:fillRect/>
          </a:stretch>
        </p:blipFill>
        <p:spPr bwMode="auto">
          <a:xfrm>
            <a:off x="8215338" y="6000768"/>
            <a:ext cx="623545" cy="604839"/>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nextCondLst>
                <p:cond evt="onClick" delay="0">
                  <p:tgtEl>
                    <p:spTgt spid="8"/>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img-fotki.yandex.ru/get/4509/mbakeeva.1/0_47547_33429ba_XL.jpg"/>
          <p:cNvPicPr/>
          <p:nvPr/>
        </p:nvPicPr>
        <p:blipFill>
          <a:blip r:embed="rId3" cstate="email"/>
          <a:srcRect/>
          <a:stretch>
            <a:fillRect/>
          </a:stretch>
        </p:blipFill>
        <p:spPr bwMode="auto">
          <a:xfrm>
            <a:off x="642910" y="1071546"/>
            <a:ext cx="7715304" cy="4786346"/>
          </a:xfrm>
          <a:prstGeom prst="rect">
            <a:avLst/>
          </a:prstGeom>
          <a:ln>
            <a:noFill/>
          </a:ln>
          <a:effectLst>
            <a:outerShdw blurRad="292100" dist="139700" dir="2700000" algn="tl" rotWithShape="0">
              <a:srgbClr val="333333">
                <a:alpha val="65000"/>
              </a:srgbClr>
            </a:outerShdw>
          </a:effectLst>
        </p:spPr>
      </p:pic>
      <p:sp>
        <p:nvSpPr>
          <p:cNvPr id="7" name="Прямоугольник с двумя скругленными соседними углами 6">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4" name="Прямоугольник 3"/>
          <p:cNvSpPr/>
          <p:nvPr/>
        </p:nvSpPr>
        <p:spPr>
          <a:xfrm>
            <a:off x="3143240" y="357166"/>
            <a:ext cx="3000396"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ru-RU" b="1" dirty="0" smtClean="0"/>
          </a:p>
          <a:p>
            <a:pPr algn="ctr"/>
            <a:r>
              <a:rPr lang="ru-RU" b="1" dirty="0" smtClean="0">
                <a:latin typeface="Bookman Old Style" pitchFamily="18" charset="0"/>
              </a:rPr>
              <a:t>Горный Алтай</a:t>
            </a:r>
            <a:br>
              <a:rPr lang="ru-RU" b="1" dirty="0" smtClean="0">
                <a:latin typeface="Bookman Old Style" pitchFamily="18" charset="0"/>
              </a:rPr>
            </a:br>
            <a:endParaRPr lang="ru-RU" b="1" dirty="0">
              <a:latin typeface="Bookman Old Style" pitchFamily="18" charset="0"/>
            </a:endParaRPr>
          </a:p>
        </p:txBody>
      </p:sp>
      <p:sp>
        <p:nvSpPr>
          <p:cNvPr id="10" name="Прямоугольник с двумя скругленными соседними углами 9">
            <a:hlinkClick r:id="rId5"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8" name="Picture 4" descr="D:\ВСЕ КАРТИНКИ+\506.gif">
            <a:hlinkClick r:id="rId6" action="ppaction://hlinksldjump"/>
          </p:cNvPr>
          <p:cNvPicPr>
            <a:picLocks noChangeAspect="1" noChangeArrowheads="1"/>
          </p:cNvPicPr>
          <p:nvPr/>
        </p:nvPicPr>
        <p:blipFill>
          <a:blip r:embed="rId7" cstate="email"/>
          <a:srcRect/>
          <a:stretch>
            <a:fillRect/>
          </a:stretch>
        </p:blipFill>
        <p:spPr bwMode="auto">
          <a:xfrm>
            <a:off x="8215338" y="6000768"/>
            <a:ext cx="623545" cy="604839"/>
          </a:xfrm>
          <a:prstGeom prst="rect">
            <a:avLst/>
          </a:prstGeom>
          <a:noFill/>
        </p:spPr>
      </p:pic>
      <p:pic>
        <p:nvPicPr>
          <p:cNvPr id="11" name="Picture 3" descr="D:\ВСЕ КАРТИНКИ+\512.gif">
            <a:hlinkClick r:id="rId8" action="ppaction://hlinksldjump"/>
          </p:cNvPr>
          <p:cNvPicPr>
            <a:picLocks noChangeAspect="1" noChangeArrowheads="1"/>
          </p:cNvPicPr>
          <p:nvPr/>
        </p:nvPicPr>
        <p:blipFill>
          <a:blip r:embed="rId9" cstate="email"/>
          <a:srcRect/>
          <a:stretch>
            <a:fillRect/>
          </a:stretch>
        </p:blipFill>
        <p:spPr bwMode="auto">
          <a:xfrm flipH="1">
            <a:off x="285720" y="6000768"/>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с двумя скругленными соседними углами 6">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8" name="Прямоугольник 7"/>
          <p:cNvSpPr/>
          <p:nvPr/>
        </p:nvSpPr>
        <p:spPr>
          <a:xfrm>
            <a:off x="592932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4" name="Прямоугольник 3"/>
          <p:cNvSpPr/>
          <p:nvPr/>
        </p:nvSpPr>
        <p:spPr>
          <a:xfrm>
            <a:off x="2357422" y="285728"/>
            <a:ext cx="428628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Святилище древних на вершине горы Очаровательной</a:t>
            </a:r>
            <a:endParaRPr lang="ru-RU" b="1" dirty="0">
              <a:latin typeface="Bookman Old Style" pitchFamily="18" charset="0"/>
            </a:endParaRPr>
          </a:p>
        </p:txBody>
      </p:sp>
      <p:pic>
        <p:nvPicPr>
          <p:cNvPr id="7170" name="Рисунок 130"/>
          <p:cNvPicPr>
            <a:picLocks noChangeAspect="1" noChangeArrowheads="1"/>
          </p:cNvPicPr>
          <p:nvPr/>
        </p:nvPicPr>
        <p:blipFill>
          <a:blip r:embed="rId4" cstate="email"/>
          <a:srcRect/>
          <a:stretch>
            <a:fillRect/>
          </a:stretch>
        </p:blipFill>
        <p:spPr bwMode="auto">
          <a:xfrm>
            <a:off x="642910" y="1071546"/>
            <a:ext cx="3929090" cy="5023871"/>
          </a:xfrm>
          <a:prstGeom prst="rect">
            <a:avLst/>
          </a:prstGeom>
          <a:noFill/>
          <a:ln w="9525">
            <a:noFill/>
            <a:miter lim="800000"/>
            <a:headEnd/>
            <a:tailEnd/>
          </a:ln>
        </p:spPr>
      </p:pic>
      <p:sp>
        <p:nvSpPr>
          <p:cNvPr id="12" name="Прямоугольник с двумя скругленными соседними углами 11">
            <a:hlinkClick r:id="rId5"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5" name="Picture 2"/>
          <p:cNvPicPr>
            <a:picLocks noChangeAspect="1" noChangeArrowheads="1"/>
          </p:cNvPicPr>
          <p:nvPr/>
        </p:nvPicPr>
        <p:blipFill>
          <a:blip r:embed="rId6" cstate="email"/>
          <a:srcRect/>
          <a:stretch>
            <a:fillRect/>
          </a:stretch>
        </p:blipFill>
        <p:spPr bwMode="auto">
          <a:xfrm>
            <a:off x="4572000" y="1071547"/>
            <a:ext cx="4000528" cy="5000660"/>
          </a:xfrm>
          <a:prstGeom prst="rect">
            <a:avLst/>
          </a:prstGeom>
          <a:ln>
            <a:noFill/>
          </a:ln>
          <a:effectLst>
            <a:outerShdw blurRad="292100" dist="139700" dir="2700000" algn="tl" rotWithShape="0">
              <a:srgbClr val="333333">
                <a:alpha val="65000"/>
              </a:srgbClr>
            </a:outerShdw>
          </a:effectLst>
        </p:spPr>
      </p:pic>
      <p:sp>
        <p:nvSpPr>
          <p:cNvPr id="14" name="Прямоугольник 13"/>
          <p:cNvSpPr/>
          <p:nvPr/>
        </p:nvSpPr>
        <p:spPr>
          <a:xfrm>
            <a:off x="357158" y="642918"/>
            <a:ext cx="8429684" cy="55007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defRPr/>
            </a:pPr>
            <a:r>
              <a:rPr lang="ru-RU" sz="2000" dirty="0" smtClean="0">
                <a:solidFill>
                  <a:schemeClr val="tx1"/>
                </a:solidFill>
                <a:latin typeface="Arial" pitchFamily="34" charset="0"/>
                <a:cs typeface="Arial" pitchFamily="34" charset="0"/>
              </a:rPr>
              <a:t>Расположено в 4 км на юго-восток от поселка Колывань.</a:t>
            </a:r>
            <a:r>
              <a:rPr lang="ru-RU" sz="2000" dirty="0" smtClean="0">
                <a:latin typeface="Arial" pitchFamily="34" charset="0"/>
                <a:cs typeface="Arial" pitchFamily="34" charset="0"/>
              </a:rPr>
              <a:t> На вершине горы Очаровательная расположен грот, напоминающий голову рыбы, зверя или птицы с раскрытой пастью (клювом) и даже с глазом. Еще более сходство с живым существом усиливается, если заглянуть в грот с верхней площадки скалы. Оттуда видна широко раскрытая пасть с гладкими внутренними стенками, переходящая в темный «зев» и затем в «гортань» - тонкую расщелину между каменными пластами.</a:t>
            </a:r>
          </a:p>
          <a:p>
            <a:pPr algn="ctr">
              <a:defRPr/>
            </a:pPr>
            <a:r>
              <a:rPr lang="ru-RU" sz="2000" dirty="0" smtClean="0">
                <a:solidFill>
                  <a:schemeClr val="tx1"/>
                </a:solidFill>
                <a:latin typeface="Arial" pitchFamily="34" charset="0"/>
                <a:cs typeface="Arial" pitchFamily="34" charset="0"/>
              </a:rPr>
              <a:t>На полу лежит жертвенный камень, у подножия которого выбита лужа для сбора крови жертвенного животного. Неподалеку в гранитной плите имеется сквозное отверстие. Наблюдая с этого места в период весеннего и осеннего равноденствия можно видеть, как на закате солнце пропадает в пасти фантастической птицы-зверя. Есть еще несколько загадочных сторон этого скального комплекса на вершине сопки, которые позволяют судить о том, что это место являлось культовым для древнего человека.</a:t>
            </a:r>
          </a:p>
          <a:p>
            <a:pPr algn="ctr">
              <a:defRPr/>
            </a:pPr>
            <a:r>
              <a:rPr lang="ru-RU" sz="2000" dirty="0" smtClean="0">
                <a:latin typeface="Arial" pitchFamily="34" charset="0"/>
                <a:cs typeface="Arial" pitchFamily="34" charset="0"/>
              </a:rPr>
              <a:t>Само название горы – «Очаровательная» - происходит от слова «чары».</a:t>
            </a:r>
          </a:p>
        </p:txBody>
      </p:sp>
      <p:pic>
        <p:nvPicPr>
          <p:cNvPr id="11" name="Picture 4" descr="D:\ВСЕ КАРТИНКИ+\506.gif">
            <a:hlinkClick r:id="rId7" action="ppaction://hlinksldjump"/>
          </p:cNvPr>
          <p:cNvPicPr>
            <a:picLocks noChangeAspect="1" noChangeArrowheads="1"/>
          </p:cNvPicPr>
          <p:nvPr/>
        </p:nvPicPr>
        <p:blipFill>
          <a:blip r:embed="rId8" cstate="email"/>
          <a:srcRect/>
          <a:stretch>
            <a:fillRect/>
          </a:stretch>
        </p:blipFill>
        <p:spPr bwMode="auto">
          <a:xfrm>
            <a:off x="8215338" y="6253161"/>
            <a:ext cx="623545" cy="604839"/>
          </a:xfrm>
          <a:prstGeom prst="rect">
            <a:avLst/>
          </a:prstGeom>
          <a:noFill/>
        </p:spPr>
      </p:pic>
      <p:pic>
        <p:nvPicPr>
          <p:cNvPr id="15" name="Picture 3" descr="D:\ВСЕ КАРТИНКИ+\512.gif">
            <a:hlinkClick r:id="rId9" action="ppaction://hlinksldjump"/>
          </p:cNvPr>
          <p:cNvPicPr>
            <a:picLocks noChangeAspect="1" noChangeArrowheads="1"/>
          </p:cNvPicPr>
          <p:nvPr/>
        </p:nvPicPr>
        <p:blipFill>
          <a:blip r:embed="rId10" cstate="email"/>
          <a:srcRect/>
          <a:stretch>
            <a:fillRect/>
          </a:stretch>
        </p:blipFill>
        <p:spPr bwMode="auto">
          <a:xfrm flipH="1">
            <a:off x="285720" y="6253161"/>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nextCondLst>
                <p:cond evt="onClick" delay="0">
                  <p:tgtEl>
                    <p:spTgt spid="8"/>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соседними углами 1">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3" name="Прямоугольник 2"/>
          <p:cNvSpPr/>
          <p:nvPr/>
        </p:nvSpPr>
        <p:spPr>
          <a:xfrm>
            <a:off x="592932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6" name="Прямоугольник 5"/>
          <p:cNvSpPr/>
          <p:nvPr/>
        </p:nvSpPr>
        <p:spPr>
          <a:xfrm>
            <a:off x="2357422" y="285728"/>
            <a:ext cx="428628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Скала ''Четыре брата''</a:t>
            </a:r>
            <a:endParaRPr lang="ru-RU" b="1" dirty="0">
              <a:latin typeface="Bookman Old Style" pitchFamily="18" charset="0"/>
            </a:endParaRPr>
          </a:p>
        </p:txBody>
      </p:sp>
      <p:grpSp>
        <p:nvGrpSpPr>
          <p:cNvPr id="7" name="Группа 9"/>
          <p:cNvGrpSpPr/>
          <p:nvPr/>
        </p:nvGrpSpPr>
        <p:grpSpPr>
          <a:xfrm>
            <a:off x="1357290" y="1071546"/>
            <a:ext cx="6364205" cy="4857784"/>
            <a:chOff x="1357290" y="1071546"/>
            <a:chExt cx="6364205" cy="4857784"/>
          </a:xfrm>
        </p:grpSpPr>
        <p:pic>
          <p:nvPicPr>
            <p:cNvPr id="5123" name="Рисунок 55"/>
            <p:cNvPicPr>
              <a:picLocks noChangeAspect="1" noChangeArrowheads="1"/>
            </p:cNvPicPr>
            <p:nvPr/>
          </p:nvPicPr>
          <p:blipFill>
            <a:blip r:embed="rId4" cstate="email"/>
            <a:srcRect/>
            <a:stretch>
              <a:fillRect/>
            </a:stretch>
          </p:blipFill>
          <p:spPr bwMode="auto">
            <a:xfrm>
              <a:off x="1357290" y="1071546"/>
              <a:ext cx="6364205" cy="4857784"/>
            </a:xfrm>
            <a:prstGeom prst="rect">
              <a:avLst/>
            </a:prstGeom>
            <a:noFill/>
            <a:ln w="9525">
              <a:noFill/>
              <a:miter lim="800000"/>
              <a:headEnd/>
              <a:tailEnd/>
            </a:ln>
          </p:spPr>
        </p:pic>
        <p:sp>
          <p:nvSpPr>
            <p:cNvPr id="9" name="Прямоугольник 8"/>
            <p:cNvSpPr/>
            <p:nvPr/>
          </p:nvSpPr>
          <p:spPr>
            <a:xfrm>
              <a:off x="2786050" y="5500702"/>
              <a:ext cx="4929222" cy="41433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Камни за скалой ''Четыре брата''</a:t>
              </a:r>
            </a:p>
          </p:txBody>
        </p:sp>
      </p:grpSp>
      <p:pic>
        <p:nvPicPr>
          <p:cNvPr id="5122" name="Рисунок 52"/>
          <p:cNvPicPr>
            <a:picLocks noChangeAspect="1" noChangeArrowheads="1"/>
          </p:cNvPicPr>
          <p:nvPr/>
        </p:nvPicPr>
        <p:blipFill>
          <a:blip r:embed="rId5" cstate="email"/>
          <a:srcRect/>
          <a:stretch>
            <a:fillRect/>
          </a:stretch>
        </p:blipFill>
        <p:spPr bwMode="auto">
          <a:xfrm>
            <a:off x="681010" y="1071546"/>
            <a:ext cx="7677204" cy="4857784"/>
          </a:xfrm>
          <a:prstGeom prst="rect">
            <a:avLst/>
          </a:prstGeom>
          <a:noFill/>
          <a:ln w="9525">
            <a:noFill/>
            <a:miter lim="800000"/>
            <a:headEnd/>
            <a:tailEnd/>
          </a:ln>
        </p:spPr>
      </p:pic>
      <p:sp>
        <p:nvSpPr>
          <p:cNvPr id="11" name="Прямоугольник 10"/>
          <p:cNvSpPr/>
          <p:nvPr/>
        </p:nvSpPr>
        <p:spPr>
          <a:xfrm>
            <a:off x="357158" y="500042"/>
            <a:ext cx="8358246" cy="56436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cs typeface="Arial" pitchFamily="34" charset="0"/>
              </a:rPr>
              <a:t>Скала «Четыре брата» - место, напоминающее знаменитые Красноярские столбы, находится в 3,5 км южнее г. Белокурихи, на водоразделе реки Белокурихи и ручья Медвежьего.</a:t>
            </a:r>
          </a:p>
          <a:p>
            <a:pPr algn="ctr"/>
            <a:r>
              <a:rPr lang="ru-RU" sz="2000" dirty="0" smtClean="0">
                <a:latin typeface="Arial" pitchFamily="34" charset="0"/>
                <a:cs typeface="Arial" pitchFamily="34" charset="0"/>
              </a:rPr>
              <a:t>Скала известна с середины XIX в., со времени существования курорта Белокуриха. Представляет собой живописные гранитные скалы причудливой формы в виде башен, являющихся останцами выветривания гранитов </a:t>
            </a:r>
            <a:r>
              <a:rPr lang="ru-RU" sz="2000" dirty="0" err="1" smtClean="0">
                <a:latin typeface="Arial" pitchFamily="34" charset="0"/>
                <a:cs typeface="Arial" pitchFamily="34" charset="0"/>
              </a:rPr>
              <a:t>Белокурихинского</a:t>
            </a:r>
            <a:r>
              <a:rPr lang="ru-RU" sz="2000" dirty="0" smtClean="0">
                <a:latin typeface="Arial" pitchFamily="34" charset="0"/>
                <a:cs typeface="Arial" pitchFamily="34" charset="0"/>
              </a:rPr>
              <a:t> массива. Это выход горной породы на поверхность земли. Наблюдаются четыре основные скалы тесно сросшиеся боками, овальной формы высотой около 10 м, в сечении - 5x15 м, которые по очертаниям напоминают четырех человек. </a:t>
            </a:r>
          </a:p>
          <a:p>
            <a:pPr algn="ctr"/>
            <a:r>
              <a:rPr lang="ru-RU" sz="2000" dirty="0" smtClean="0">
                <a:latin typeface="Arial" pitchFamily="34" charset="0"/>
                <a:cs typeface="Arial" pitchFamily="34" charset="0"/>
              </a:rPr>
              <a:t>О "четырех братьях", как и о многих природных достопримечательностях Алтая существует  легенда … По легенде это братья, которые спасали сестру от лесного чудовища и были превращены им в каменные изваяния.</a:t>
            </a:r>
          </a:p>
          <a:p>
            <a:pPr algn="ctr"/>
            <a:r>
              <a:rPr lang="ru-RU" sz="2000" dirty="0" smtClean="0">
                <a:latin typeface="Arial" pitchFamily="34" charset="0"/>
                <a:cs typeface="Arial" pitchFamily="34" charset="0"/>
              </a:rPr>
              <a:t>Это самый известный геологический памятник природы на территории района.</a:t>
            </a:r>
          </a:p>
          <a:p>
            <a:pPr algn="ctr"/>
            <a:endParaRPr lang="ru-RU" sz="2000" dirty="0"/>
          </a:p>
        </p:txBody>
      </p:sp>
      <p:sp>
        <p:nvSpPr>
          <p:cNvPr id="13" name="Прямоугольник с двумя скругленными соседними углами 12">
            <a:hlinkClick r:id="rId6"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4" name="Picture 4" descr="D:\ВСЕ КАРТИНКИ+\506.gif">
            <a:hlinkClick r:id="rId7" action="ppaction://hlinksldjump"/>
          </p:cNvPr>
          <p:cNvPicPr>
            <a:picLocks noChangeAspect="1" noChangeArrowheads="1"/>
          </p:cNvPicPr>
          <p:nvPr/>
        </p:nvPicPr>
        <p:blipFill>
          <a:blip r:embed="rId8" cstate="email"/>
          <a:srcRect/>
          <a:stretch>
            <a:fillRect/>
          </a:stretch>
        </p:blipFill>
        <p:spPr bwMode="auto">
          <a:xfrm>
            <a:off x="8215338" y="6253161"/>
            <a:ext cx="623545" cy="604839"/>
          </a:xfrm>
          <a:prstGeom prst="rect">
            <a:avLst/>
          </a:prstGeom>
          <a:noFill/>
        </p:spPr>
      </p:pic>
      <p:pic>
        <p:nvPicPr>
          <p:cNvPr id="15" name="Picture 3" descr="D:\ВСЕ КАРТИНКИ+\512.gif">
            <a:hlinkClick r:id="rId9" action="ppaction://hlinksldjump"/>
          </p:cNvPr>
          <p:cNvPicPr>
            <a:picLocks noChangeAspect="1" noChangeArrowheads="1"/>
          </p:cNvPicPr>
          <p:nvPr/>
        </p:nvPicPr>
        <p:blipFill>
          <a:blip r:embed="rId10" cstate="email"/>
          <a:srcRect/>
          <a:stretch>
            <a:fillRect/>
          </a:stretch>
        </p:blipFill>
        <p:spPr bwMode="auto">
          <a:xfrm flipH="1">
            <a:off x="285720" y="6253161"/>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2000"/>
                                        <p:tgtEl>
                                          <p:spTgt spid="7"/>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barn(outVertical)">
                                      <p:cBhvr>
                                        <p:cTn id="1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nextCondLst>
                <p:cond evt="onClick" delay="0">
                  <p:tgtEl>
                    <p:spTgt spid="3"/>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14612" y="357166"/>
            <a:ext cx="392909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Денисова пещера</a:t>
            </a:r>
            <a:endParaRPr lang="ru-RU" b="1" dirty="0">
              <a:latin typeface="Bookman Old Style" pitchFamily="18" charset="0"/>
            </a:endParaRPr>
          </a:p>
        </p:txBody>
      </p:sp>
      <p:pic>
        <p:nvPicPr>
          <p:cNvPr id="5" name="Picture 2"/>
          <p:cNvPicPr>
            <a:picLocks noChangeAspect="1" noChangeArrowheads="1"/>
          </p:cNvPicPr>
          <p:nvPr/>
        </p:nvPicPr>
        <p:blipFill>
          <a:blip r:embed="rId3" cstate="email"/>
          <a:srcRect/>
          <a:stretch>
            <a:fillRect/>
          </a:stretch>
        </p:blipFill>
        <p:spPr bwMode="auto">
          <a:xfrm>
            <a:off x="2786050" y="2285992"/>
            <a:ext cx="5715000" cy="3810000"/>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4" cstate="email"/>
          <a:srcRect/>
          <a:stretch>
            <a:fillRect/>
          </a:stretch>
        </p:blipFill>
        <p:spPr bwMode="auto">
          <a:xfrm>
            <a:off x="642910" y="1285860"/>
            <a:ext cx="3619500" cy="2857500"/>
          </a:xfrm>
          <a:prstGeom prst="rect">
            <a:avLst/>
          </a:prstGeom>
          <a:ln>
            <a:noFill/>
          </a:ln>
          <a:effectLst>
            <a:outerShdw blurRad="292100" dist="139700" dir="2700000" algn="tl" rotWithShape="0">
              <a:srgbClr val="333333">
                <a:alpha val="65000"/>
              </a:srgbClr>
            </a:outerShdw>
          </a:effectLst>
        </p:spPr>
      </p:pic>
      <p:sp>
        <p:nvSpPr>
          <p:cNvPr id="8" name="Прямоугольник с двумя скругленными соседними углами 7">
            <a:hlinkClick r:id="rId5"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9" name="Прямоугольник 8"/>
          <p:cNvSpPr/>
          <p:nvPr/>
        </p:nvSpPr>
        <p:spPr>
          <a:xfrm>
            <a:off x="6215074"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2" name="Прямоугольник 11"/>
          <p:cNvSpPr/>
          <p:nvPr/>
        </p:nvSpPr>
        <p:spPr>
          <a:xfrm>
            <a:off x="285720" y="857232"/>
            <a:ext cx="8501122" cy="521497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latin typeface="Arial" pitchFamily="34" charset="0"/>
                <a:cs typeface="Arial" pitchFamily="34" charset="0"/>
              </a:rPr>
              <a:t>На берегу реки </a:t>
            </a:r>
            <a:r>
              <a:rPr lang="ru-RU" dirty="0" err="1" smtClean="0">
                <a:latin typeface="Arial" pitchFamily="34" charset="0"/>
                <a:cs typeface="Arial" pitchFamily="34" charset="0"/>
              </a:rPr>
              <a:t>Ануй</a:t>
            </a:r>
            <a:r>
              <a:rPr lang="ru-RU" dirty="0" smtClean="0">
                <a:latin typeface="Arial" pitchFamily="34" charset="0"/>
                <a:cs typeface="Arial" pitchFamily="34" charset="0"/>
              </a:rPr>
              <a:t> в </a:t>
            </a:r>
            <a:r>
              <a:rPr lang="ru-RU" dirty="0" err="1" smtClean="0">
                <a:latin typeface="Arial" pitchFamily="34" charset="0"/>
                <a:cs typeface="Arial" pitchFamily="34" charset="0"/>
              </a:rPr>
              <a:t>Солонешенском</a:t>
            </a:r>
            <a:r>
              <a:rPr lang="ru-RU" dirty="0" smtClean="0">
                <a:latin typeface="Arial" pitchFamily="34" charset="0"/>
                <a:cs typeface="Arial" pitchFamily="34" charset="0"/>
              </a:rPr>
              <a:t> районе Алтайского края, рядом с границей Республики Алтай, находится Денисова пещера – уникальный археологический памятник Северной Азии, место обитания древнего человека от эпохи палеолита (300 тыс. лет до н. э.) до средних веков. </a:t>
            </a:r>
          </a:p>
          <a:p>
            <a:pPr algn="ctr"/>
            <a:r>
              <a:rPr lang="ru-RU" dirty="0" smtClean="0">
                <a:latin typeface="Arial" pitchFamily="34" charset="0"/>
                <a:cs typeface="Arial" pitchFamily="34" charset="0"/>
              </a:rPr>
              <a:t>Первое упоминание о Денисовой пещере принадлежит Рериху, который посетил её в 1926 году во время путешествия на Алтай («19 августа, среда. Из Верхнего Уймона ехали новым путём – через Чёрный </a:t>
            </a:r>
            <a:r>
              <a:rPr lang="ru-RU" dirty="0" err="1" smtClean="0">
                <a:latin typeface="Arial" pitchFamily="34" charset="0"/>
                <a:cs typeface="Arial" pitchFamily="34" charset="0"/>
              </a:rPr>
              <a:t>Ануй</a:t>
            </a:r>
            <a:r>
              <a:rPr lang="ru-RU" dirty="0" smtClean="0">
                <a:latin typeface="Arial" pitchFamily="34" charset="0"/>
                <a:cs typeface="Arial" pitchFamily="34" charset="0"/>
              </a:rPr>
              <a:t>, Туманово, Матвеевку, </a:t>
            </a:r>
            <a:r>
              <a:rPr lang="ru-RU" dirty="0" err="1" smtClean="0">
                <a:latin typeface="Arial" pitchFamily="34" charset="0"/>
                <a:cs typeface="Arial" pitchFamily="34" charset="0"/>
              </a:rPr>
              <a:t>Карпово</a:t>
            </a:r>
            <a:r>
              <a:rPr lang="ru-RU" dirty="0" smtClean="0">
                <a:latin typeface="Arial" pitchFamily="34" charset="0"/>
                <a:cs typeface="Arial" pitchFamily="34" charset="0"/>
              </a:rPr>
              <a:t>, </a:t>
            </a:r>
            <a:r>
              <a:rPr lang="ru-RU" dirty="0" err="1" smtClean="0">
                <a:latin typeface="Arial" pitchFamily="34" charset="0"/>
                <a:cs typeface="Arial" pitchFamily="34" charset="0"/>
              </a:rPr>
              <a:t>Солониху</a:t>
            </a:r>
            <a:r>
              <a:rPr lang="ru-RU" dirty="0" smtClean="0">
                <a:latin typeface="Arial" pitchFamily="34" charset="0"/>
                <a:cs typeface="Arial" pitchFamily="34" charset="0"/>
              </a:rPr>
              <a:t> – до Бийска… Поблизости есть пещеры – около 70 саженей длины; в них найдены кости и надписи»). По мнению Николая Рериха, прародиной человечества являются Горный Алтай и Гималаи, а коридором заселения обширных просторов Северной Азии была долина </a:t>
            </a:r>
            <a:r>
              <a:rPr lang="ru-RU" dirty="0" err="1" smtClean="0">
                <a:latin typeface="Arial" pitchFamily="34" charset="0"/>
                <a:cs typeface="Arial" pitchFamily="34" charset="0"/>
              </a:rPr>
              <a:t>Ануя</a:t>
            </a:r>
            <a:r>
              <a:rPr lang="ru-RU" dirty="0" smtClean="0">
                <a:latin typeface="Arial" pitchFamily="34" charset="0"/>
                <a:cs typeface="Arial" pitchFamily="34" charset="0"/>
              </a:rPr>
              <a:t>, главной реки </a:t>
            </a:r>
            <a:r>
              <a:rPr lang="ru-RU" dirty="0" err="1" smtClean="0">
                <a:latin typeface="Arial" pitchFamily="34" charset="0"/>
                <a:cs typeface="Arial" pitchFamily="34" charset="0"/>
              </a:rPr>
              <a:t>Солонешенского</a:t>
            </a:r>
            <a:r>
              <a:rPr lang="ru-RU" dirty="0" smtClean="0">
                <a:latin typeface="Arial" pitchFamily="34" charset="0"/>
                <a:cs typeface="Arial" pitchFamily="34" charset="0"/>
              </a:rPr>
              <a:t> района. Эта теория во многом подтверждается результатами проведенных раскопок. Денисова пещера находится в долине реки </a:t>
            </a:r>
            <a:r>
              <a:rPr lang="ru-RU" dirty="0" err="1" smtClean="0">
                <a:latin typeface="Arial" pitchFamily="34" charset="0"/>
                <a:cs typeface="Arial" pitchFamily="34" charset="0"/>
              </a:rPr>
              <a:t>Ануй</a:t>
            </a:r>
            <a:r>
              <a:rPr lang="ru-RU" dirty="0" smtClean="0">
                <a:latin typeface="Arial" pitchFamily="34" charset="0"/>
                <a:cs typeface="Arial" pitchFamily="34" charset="0"/>
              </a:rPr>
              <a:t>, на границе Алтайского края и Республики Алтай, в 4 километрах от деревни Черный </a:t>
            </a:r>
            <a:r>
              <a:rPr lang="ru-RU" dirty="0" err="1" smtClean="0">
                <a:latin typeface="Arial" pitchFamily="34" charset="0"/>
                <a:cs typeface="Arial" pitchFamily="34" charset="0"/>
              </a:rPr>
              <a:t>Ануй</a:t>
            </a:r>
            <a:r>
              <a:rPr lang="ru-RU" dirty="0" smtClean="0">
                <a:latin typeface="Arial" pitchFamily="34" charset="0"/>
                <a:cs typeface="Arial" pitchFamily="34" charset="0"/>
              </a:rPr>
              <a:t>. Денисова пещера находится на высоте 600 метров над уровнем моря — единственный памятник Алтая, содержащий многометровые толщи культурных отложений, своеобразный «соленый пирог», включающий более 20 культурных слоев и представляющий таким образом разные эпохи развития человечества.</a:t>
            </a:r>
            <a:endParaRPr lang="ru-RU" dirty="0">
              <a:latin typeface="Arial" pitchFamily="34" charset="0"/>
              <a:cs typeface="Arial" pitchFamily="34" charset="0"/>
            </a:endParaRPr>
          </a:p>
        </p:txBody>
      </p:sp>
      <p:sp>
        <p:nvSpPr>
          <p:cNvPr id="14" name="Прямоугольник с двумя скругленными соседними углами 13">
            <a:hlinkClick r:id="rId6"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6" name="Picture 3" descr="D:\ВСЕ КАРТИНКИ+\512.gif">
            <a:hlinkClick r:id="rId7" action="ppaction://hlinksldjump"/>
          </p:cNvPr>
          <p:cNvPicPr>
            <a:picLocks noChangeAspect="1" noChangeArrowheads="1"/>
          </p:cNvPicPr>
          <p:nvPr/>
        </p:nvPicPr>
        <p:blipFill>
          <a:blip r:embed="rId8" cstate="email"/>
          <a:srcRect/>
          <a:stretch>
            <a:fillRect/>
          </a:stretch>
        </p:blipFill>
        <p:spPr bwMode="auto">
          <a:xfrm flipH="1">
            <a:off x="285720" y="6253161"/>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nextCondLst>
                <p:cond evt="onClick" delay="0">
                  <p:tgtEl>
                    <p:spTgt spid="9"/>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p:nvPr/>
        </p:nvPicPr>
        <p:blipFill>
          <a:blip r:embed="rId3" cstate="email"/>
          <a:srcRect/>
          <a:stretch>
            <a:fillRect/>
          </a:stretch>
        </p:blipFill>
        <p:spPr bwMode="auto">
          <a:xfrm>
            <a:off x="2071670" y="928670"/>
            <a:ext cx="4929222" cy="5214974"/>
          </a:xfrm>
          <a:prstGeom prst="rect">
            <a:avLst/>
          </a:prstGeom>
          <a:noFill/>
          <a:ln w="9525">
            <a:noFill/>
            <a:miter lim="800000"/>
            <a:headEnd/>
            <a:tailEnd/>
          </a:ln>
        </p:spPr>
      </p:pic>
      <p:pic>
        <p:nvPicPr>
          <p:cNvPr id="5" name="Picture 3"/>
          <p:cNvPicPr>
            <a:picLocks noChangeAspect="1" noChangeArrowheads="1"/>
          </p:cNvPicPr>
          <p:nvPr/>
        </p:nvPicPr>
        <p:blipFill>
          <a:blip r:embed="rId4" cstate="email"/>
          <a:srcRect/>
          <a:stretch>
            <a:fillRect/>
          </a:stretch>
        </p:blipFill>
        <p:spPr bwMode="auto">
          <a:xfrm>
            <a:off x="1357290" y="928670"/>
            <a:ext cx="6357982" cy="5143536"/>
          </a:xfrm>
          <a:prstGeom prst="rect">
            <a:avLst/>
          </a:prstGeom>
          <a:ln>
            <a:noFill/>
          </a:ln>
          <a:effectLst>
            <a:outerShdw blurRad="292100" dist="139700" dir="2700000" algn="tl" rotWithShape="0">
              <a:srgbClr val="333333">
                <a:alpha val="65000"/>
              </a:srgbClr>
            </a:outerShdw>
          </a:effectLst>
        </p:spPr>
      </p:pic>
      <p:sp>
        <p:nvSpPr>
          <p:cNvPr id="7" name="Прямоугольник с двумя скругленными соседними углами 6">
            <a:hlinkClick r:id="rId5"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8" name="Прямоугольник 7"/>
          <p:cNvSpPr/>
          <p:nvPr/>
        </p:nvSpPr>
        <p:spPr>
          <a:xfrm>
            <a:off x="557213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4" name="Прямоугольник 3"/>
          <p:cNvSpPr/>
          <p:nvPr/>
        </p:nvSpPr>
        <p:spPr>
          <a:xfrm>
            <a:off x="2571736" y="285728"/>
            <a:ext cx="3929090"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err="1" smtClean="0">
                <a:latin typeface="Bookman Old Style" pitchFamily="18" charset="0"/>
              </a:rPr>
              <a:t>Камышлинский</a:t>
            </a:r>
            <a:r>
              <a:rPr lang="ru-RU" b="1" dirty="0" smtClean="0">
                <a:latin typeface="Bookman Old Style" pitchFamily="18" charset="0"/>
              </a:rPr>
              <a:t> водопад</a:t>
            </a:r>
            <a:endParaRPr lang="ru-RU" b="1" dirty="0">
              <a:latin typeface="Bookman Old Style" pitchFamily="18" charset="0"/>
            </a:endParaRPr>
          </a:p>
        </p:txBody>
      </p:sp>
      <p:pic>
        <p:nvPicPr>
          <p:cNvPr id="10" name="Рисунок 9"/>
          <p:cNvPicPr/>
          <p:nvPr/>
        </p:nvPicPr>
        <p:blipFill>
          <a:blip r:embed="rId6" cstate="email"/>
          <a:srcRect/>
          <a:stretch>
            <a:fillRect/>
          </a:stretch>
        </p:blipFill>
        <p:spPr bwMode="auto">
          <a:xfrm>
            <a:off x="1357290" y="928670"/>
            <a:ext cx="6357982" cy="5214974"/>
          </a:xfrm>
          <a:prstGeom prst="rect">
            <a:avLst/>
          </a:prstGeom>
          <a:noFill/>
          <a:ln w="9525">
            <a:noFill/>
            <a:miter lim="800000"/>
            <a:headEnd/>
            <a:tailEnd/>
          </a:ln>
        </p:spPr>
      </p:pic>
      <p:pic>
        <p:nvPicPr>
          <p:cNvPr id="11" name="Рисунок 10"/>
          <p:cNvPicPr/>
          <p:nvPr/>
        </p:nvPicPr>
        <p:blipFill>
          <a:blip r:embed="rId7" cstate="email"/>
          <a:srcRect/>
          <a:stretch>
            <a:fillRect/>
          </a:stretch>
        </p:blipFill>
        <p:spPr bwMode="auto">
          <a:xfrm>
            <a:off x="2071670" y="1000108"/>
            <a:ext cx="4957775" cy="5072098"/>
          </a:xfrm>
          <a:prstGeom prst="rect">
            <a:avLst/>
          </a:prstGeom>
          <a:noFill/>
          <a:ln w="9525">
            <a:noFill/>
            <a:miter lim="800000"/>
            <a:headEnd/>
            <a:tailEnd/>
          </a:ln>
        </p:spPr>
      </p:pic>
      <p:sp>
        <p:nvSpPr>
          <p:cNvPr id="14" name="Прямоугольник 13"/>
          <p:cNvSpPr/>
          <p:nvPr/>
        </p:nvSpPr>
        <p:spPr>
          <a:xfrm>
            <a:off x="1357290" y="4500570"/>
            <a:ext cx="6357982" cy="164307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err="1" smtClean="0">
                <a:latin typeface="Arial" pitchFamily="34" charset="0"/>
                <a:cs typeface="Arial" pitchFamily="34" charset="0"/>
              </a:rPr>
              <a:t>Камышлинский</a:t>
            </a:r>
            <a:r>
              <a:rPr lang="ru-RU" sz="2000" dirty="0" smtClean="0">
                <a:latin typeface="Arial" pitchFamily="34" charset="0"/>
                <a:cs typeface="Arial" pitchFamily="34" charset="0"/>
              </a:rPr>
              <a:t> водопад расположен на левом берегу реки Катунь, между устьем реки Сема и </a:t>
            </a:r>
            <a:r>
              <a:rPr lang="ru-RU" sz="2000" dirty="0" err="1" smtClean="0">
                <a:latin typeface="Arial" pitchFamily="34" charset="0"/>
                <a:cs typeface="Arial" pitchFamily="34" charset="0"/>
              </a:rPr>
              <a:t>Тавдинскими</a:t>
            </a:r>
            <a:r>
              <a:rPr lang="ru-RU" sz="2000" dirty="0" smtClean="0">
                <a:latin typeface="Arial" pitchFamily="34" charset="0"/>
                <a:cs typeface="Arial" pitchFamily="34" charset="0"/>
              </a:rPr>
              <a:t> пещерами, в 200 метрах от устья реки Камышлы. С 1996 года водопад имеет статус памятника природы Республики Алтай. </a:t>
            </a:r>
            <a:endParaRPr lang="ru-RU" sz="2000" dirty="0">
              <a:latin typeface="Arial" pitchFamily="34" charset="0"/>
              <a:cs typeface="Arial" pitchFamily="34" charset="0"/>
            </a:endParaRPr>
          </a:p>
        </p:txBody>
      </p:sp>
      <p:sp>
        <p:nvSpPr>
          <p:cNvPr id="16" name="Прямоугольник с двумя скругленными соседними углами 15">
            <a:hlinkClick r:id="rId8"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3" name="Picture 4" descr="D:\ВСЕ КАРТИНКИ+\506.gif">
            <a:hlinkClick r:id="rId9" action="ppaction://hlinksldjump"/>
          </p:cNvPr>
          <p:cNvPicPr>
            <a:picLocks noChangeAspect="1" noChangeArrowheads="1"/>
          </p:cNvPicPr>
          <p:nvPr/>
        </p:nvPicPr>
        <p:blipFill>
          <a:blip r:embed="rId10" cstate="email"/>
          <a:srcRect/>
          <a:stretch>
            <a:fillRect/>
          </a:stretch>
        </p:blipFill>
        <p:spPr bwMode="auto">
          <a:xfrm>
            <a:off x="8215338" y="6000768"/>
            <a:ext cx="623545" cy="604839"/>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2000"/>
                                        <p:tgtEl>
                                          <p:spTgt spid="10"/>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2000"/>
                                        <p:tgtEl>
                                          <p:spTgt spid="11"/>
                                        </p:tgtEl>
                                      </p:cBhvr>
                                    </p:animEffect>
                                  </p:childTnLst>
                                </p:cTn>
                              </p:par>
                            </p:childTnLst>
                          </p:cTn>
                        </p:par>
                        <p:par>
                          <p:cTn id="16" fill="hold">
                            <p:stCondLst>
                              <p:cond delay="6000"/>
                            </p:stCondLst>
                            <p:childTnLst>
                              <p:par>
                                <p:cTn id="17" presetID="16" presetClass="entr" presetSubtype="37"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nextCondLst>
                <p:cond evt="onClick" delay="0">
                  <p:tgtEl>
                    <p:spTgt spid="8"/>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соседними углами 1">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3" name="Прямоугольник 2"/>
          <p:cNvSpPr/>
          <p:nvPr/>
        </p:nvSpPr>
        <p:spPr>
          <a:xfrm>
            <a:off x="557213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6" name="Прямоугольник 5"/>
          <p:cNvSpPr/>
          <p:nvPr/>
        </p:nvSpPr>
        <p:spPr>
          <a:xfrm>
            <a:off x="2571736" y="285728"/>
            <a:ext cx="3929090" cy="57150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Каскад водопадов на реке Шинок </a:t>
            </a:r>
          </a:p>
        </p:txBody>
      </p:sp>
      <p:grpSp>
        <p:nvGrpSpPr>
          <p:cNvPr id="4" name="Группа 8"/>
          <p:cNvGrpSpPr/>
          <p:nvPr/>
        </p:nvGrpSpPr>
        <p:grpSpPr>
          <a:xfrm>
            <a:off x="714348" y="1071546"/>
            <a:ext cx="7643866" cy="4929222"/>
            <a:chOff x="714348" y="1071546"/>
            <a:chExt cx="7643866" cy="4929222"/>
          </a:xfrm>
        </p:grpSpPr>
        <p:pic>
          <p:nvPicPr>
            <p:cNvPr id="6146" name="Рисунок 67"/>
            <p:cNvPicPr>
              <a:picLocks noChangeAspect="1" noChangeArrowheads="1"/>
            </p:cNvPicPr>
            <p:nvPr/>
          </p:nvPicPr>
          <p:blipFill>
            <a:blip r:embed="rId4" cstate="email"/>
            <a:srcRect/>
            <a:stretch>
              <a:fillRect/>
            </a:stretch>
          </p:blipFill>
          <p:spPr bwMode="auto">
            <a:xfrm>
              <a:off x="714348" y="1071546"/>
              <a:ext cx="7643866" cy="4929222"/>
            </a:xfrm>
            <a:prstGeom prst="rect">
              <a:avLst/>
            </a:prstGeom>
            <a:noFill/>
            <a:ln w="9525">
              <a:noFill/>
              <a:miter lim="800000"/>
              <a:headEnd/>
              <a:tailEnd/>
            </a:ln>
          </p:spPr>
        </p:pic>
        <p:sp>
          <p:nvSpPr>
            <p:cNvPr id="8" name="Прямоугольник 7"/>
            <p:cNvSpPr/>
            <p:nvPr/>
          </p:nvSpPr>
          <p:spPr>
            <a:xfrm>
              <a:off x="4429124" y="5572140"/>
              <a:ext cx="3929090"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Водопад ''Ласковый мираж''</a:t>
              </a:r>
            </a:p>
          </p:txBody>
        </p:sp>
      </p:grpSp>
      <p:grpSp>
        <p:nvGrpSpPr>
          <p:cNvPr id="7" name="Группа 11"/>
          <p:cNvGrpSpPr/>
          <p:nvPr/>
        </p:nvGrpSpPr>
        <p:grpSpPr>
          <a:xfrm>
            <a:off x="714349" y="1071546"/>
            <a:ext cx="7653366" cy="4929222"/>
            <a:chOff x="714349" y="1071546"/>
            <a:chExt cx="7653366" cy="4929222"/>
          </a:xfrm>
        </p:grpSpPr>
        <p:pic>
          <p:nvPicPr>
            <p:cNvPr id="6147" name="Рисунок 70"/>
            <p:cNvPicPr>
              <a:picLocks noChangeAspect="1" noChangeArrowheads="1"/>
            </p:cNvPicPr>
            <p:nvPr/>
          </p:nvPicPr>
          <p:blipFill>
            <a:blip r:embed="rId5" cstate="email"/>
            <a:srcRect/>
            <a:stretch>
              <a:fillRect/>
            </a:stretch>
          </p:blipFill>
          <p:spPr bwMode="auto">
            <a:xfrm>
              <a:off x="714349" y="1071546"/>
              <a:ext cx="7653366" cy="4929222"/>
            </a:xfrm>
            <a:prstGeom prst="rect">
              <a:avLst/>
            </a:prstGeom>
            <a:noFill/>
            <a:ln w="9525">
              <a:noFill/>
              <a:miter lim="800000"/>
              <a:headEnd/>
              <a:tailEnd/>
            </a:ln>
          </p:spPr>
        </p:pic>
        <p:sp>
          <p:nvSpPr>
            <p:cNvPr id="11" name="Прямоугольник 10"/>
            <p:cNvSpPr/>
            <p:nvPr/>
          </p:nvSpPr>
          <p:spPr>
            <a:xfrm>
              <a:off x="3357554" y="5572140"/>
              <a:ext cx="5000660"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Водопад ''Йог'' (Двойной Прыжок)</a:t>
              </a:r>
            </a:p>
          </p:txBody>
        </p:sp>
      </p:grpSp>
      <p:grpSp>
        <p:nvGrpSpPr>
          <p:cNvPr id="9" name="Группа 14"/>
          <p:cNvGrpSpPr/>
          <p:nvPr/>
        </p:nvGrpSpPr>
        <p:grpSpPr>
          <a:xfrm>
            <a:off x="714348" y="1071546"/>
            <a:ext cx="7653366" cy="4929222"/>
            <a:chOff x="714348" y="1071546"/>
            <a:chExt cx="7653366" cy="4929222"/>
          </a:xfrm>
        </p:grpSpPr>
        <p:pic>
          <p:nvPicPr>
            <p:cNvPr id="6148" name="Рисунок 73"/>
            <p:cNvPicPr>
              <a:picLocks noChangeAspect="1" noChangeArrowheads="1"/>
            </p:cNvPicPr>
            <p:nvPr/>
          </p:nvPicPr>
          <p:blipFill>
            <a:blip r:embed="rId6" cstate="email"/>
            <a:srcRect/>
            <a:stretch>
              <a:fillRect/>
            </a:stretch>
          </p:blipFill>
          <p:spPr bwMode="auto">
            <a:xfrm>
              <a:off x="714348" y="1071546"/>
              <a:ext cx="7653366" cy="4914814"/>
            </a:xfrm>
            <a:prstGeom prst="rect">
              <a:avLst/>
            </a:prstGeom>
            <a:noFill/>
            <a:ln w="9525">
              <a:noFill/>
              <a:miter lim="800000"/>
              <a:headEnd/>
              <a:tailEnd/>
            </a:ln>
          </p:spPr>
        </p:pic>
        <p:sp>
          <p:nvSpPr>
            <p:cNvPr id="14" name="Прямоугольник 13"/>
            <p:cNvSpPr/>
            <p:nvPr/>
          </p:nvSpPr>
          <p:spPr>
            <a:xfrm>
              <a:off x="4857752" y="5572140"/>
              <a:ext cx="3500462"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r>
                <a:rPr lang="ru-RU" b="1" dirty="0" smtClean="0">
                  <a:latin typeface="Bookman Old Style" pitchFamily="18" charset="0"/>
                </a:rPr>
                <a:t>Водопад ''Седой''  (Жираф)</a:t>
              </a:r>
            </a:p>
          </p:txBody>
        </p:sp>
      </p:grpSp>
      <p:pic>
        <p:nvPicPr>
          <p:cNvPr id="6149" name="Рисунок 76"/>
          <p:cNvPicPr>
            <a:picLocks noChangeAspect="1" noChangeArrowheads="1"/>
          </p:cNvPicPr>
          <p:nvPr/>
        </p:nvPicPr>
        <p:blipFill>
          <a:blip r:embed="rId7" cstate="email"/>
          <a:srcRect/>
          <a:stretch>
            <a:fillRect/>
          </a:stretch>
        </p:blipFill>
        <p:spPr bwMode="auto">
          <a:xfrm>
            <a:off x="714348" y="1071546"/>
            <a:ext cx="7653366" cy="4969342"/>
          </a:xfrm>
          <a:prstGeom prst="rect">
            <a:avLst/>
          </a:prstGeom>
          <a:noFill/>
          <a:ln w="9525">
            <a:noFill/>
            <a:miter lim="800000"/>
            <a:headEnd/>
            <a:tailEnd/>
          </a:ln>
        </p:spPr>
      </p:pic>
      <p:sp>
        <p:nvSpPr>
          <p:cNvPr id="17" name="Прямоугольник 16"/>
          <p:cNvSpPr/>
          <p:nvPr/>
        </p:nvSpPr>
        <p:spPr>
          <a:xfrm>
            <a:off x="714348" y="1500174"/>
            <a:ext cx="7643866" cy="457203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latin typeface="Arial" pitchFamily="34" charset="0"/>
                <a:cs typeface="Arial" pitchFamily="34" charset="0"/>
              </a:rPr>
              <a:t>Река Шинок - это удивительный и неповторимый памятник природы, уникальность которого заключается в небывалом скоплении каскадов красивейших водопадов – четыре небольших и три крупных, общей высотой около 120 метров.</a:t>
            </a:r>
          </a:p>
          <a:p>
            <a:pPr algn="ctr"/>
            <a:r>
              <a:rPr lang="ru-RU" sz="2000" dirty="0" smtClean="0">
                <a:latin typeface="Arial" pitchFamily="34" charset="0"/>
                <a:cs typeface="Arial" pitchFamily="34" charset="0"/>
              </a:rPr>
              <a:t>Водопад  Двойной Прыжок или Йог. Этот водопад второй по размерам, его высота составляет 25 метров. Ниже Двойного Прыжка вы также сможете увидеть водопад Ласковый мираж, высота которого определяется в 10 м.</a:t>
            </a:r>
          </a:p>
          <a:p>
            <a:pPr algn="ctr"/>
            <a:r>
              <a:rPr lang="ru-RU" sz="2000" dirty="0" smtClean="0">
                <a:latin typeface="Arial" pitchFamily="34" charset="0"/>
                <a:cs typeface="Arial" pitchFamily="34" charset="0"/>
              </a:rPr>
              <a:t>Третий водопад под названием «Седой» туристы иногда называют «Жирафом» за необычайную «шею» - длинную ниспадающую струю. Это  самый впечатляющий и высокий водопад, превышение которого составляет примерно 72 м.</a:t>
            </a:r>
          </a:p>
          <a:p>
            <a:pPr algn="ctr"/>
            <a:r>
              <a:rPr lang="ru-RU" sz="2000" dirty="0" smtClean="0">
                <a:latin typeface="Arial" pitchFamily="34" charset="0"/>
                <a:cs typeface="Arial" pitchFamily="34" charset="0"/>
              </a:rPr>
              <a:t>В 1999 году был образован государственный природный заказник "Каскад водопадов на реке Шинок", а в 2000г. три водопада получили статус памятников природы. </a:t>
            </a:r>
            <a:endParaRPr lang="ru-RU" sz="2000" dirty="0">
              <a:latin typeface="Arial" pitchFamily="34" charset="0"/>
              <a:cs typeface="Arial" pitchFamily="34" charset="0"/>
            </a:endParaRPr>
          </a:p>
        </p:txBody>
      </p:sp>
      <p:sp>
        <p:nvSpPr>
          <p:cNvPr id="18" name="Прямоугольник с двумя скругленными соседними углами 17">
            <a:hlinkClick r:id="rId8"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20" name="Picture 3" descr="D:\ВСЕ КАРТИНКИ+\512.gif">
            <a:hlinkClick r:id="rId9" action="ppaction://hlinksldjump"/>
          </p:cNvPr>
          <p:cNvPicPr>
            <a:picLocks noChangeAspect="1" noChangeArrowheads="1"/>
          </p:cNvPicPr>
          <p:nvPr/>
        </p:nvPicPr>
        <p:blipFill>
          <a:blip r:embed="rId10" cstate="email"/>
          <a:srcRect/>
          <a:stretch>
            <a:fillRect/>
          </a:stretch>
        </p:blipFill>
        <p:spPr bwMode="auto">
          <a:xfrm flipH="1">
            <a:off x="285720" y="6253161"/>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000"/>
                                        <p:tgtEl>
                                          <p:spTgt spid="4"/>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2000"/>
                                        <p:tgtEl>
                                          <p:spTgt spid="7"/>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2000"/>
                                        <p:tgtEl>
                                          <p:spTgt spid="9"/>
                                        </p:tgtEl>
                                      </p:cBhvr>
                                    </p:animEffect>
                                  </p:childTnLst>
                                </p:cTn>
                              </p:par>
                              <p:par>
                                <p:cTn id="16" presetID="16" presetClass="entr" presetSubtype="37" fill="hold" nodeType="withEffect">
                                  <p:stCondLst>
                                    <p:cond delay="0"/>
                                  </p:stCondLst>
                                  <p:childTnLst>
                                    <p:set>
                                      <p:cBhvr>
                                        <p:cTn id="17" dur="1" fill="hold">
                                          <p:stCondLst>
                                            <p:cond delay="0"/>
                                          </p:stCondLst>
                                        </p:cTn>
                                        <p:tgtEl>
                                          <p:spTgt spid="6149"/>
                                        </p:tgtEl>
                                        <p:attrNameLst>
                                          <p:attrName>style.visibility</p:attrName>
                                        </p:attrNameLst>
                                      </p:cBhvr>
                                      <p:to>
                                        <p:strVal val="visible"/>
                                      </p:to>
                                    </p:set>
                                    <p:animEffect transition="in" filter="barn(outVertical)">
                                      <p:cBhvr>
                                        <p:cTn id="18"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childTnLst>
                          </p:cTn>
                        </p:par>
                      </p:childTnLst>
                    </p:cTn>
                  </p:par>
                </p:childTnLst>
              </p:cTn>
              <p:nextCondLst>
                <p:cond evt="onClick" delay="0">
                  <p:tgtEl>
                    <p:spTgt spid="3"/>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5929322" y="571480"/>
            <a:ext cx="1857388"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t>Объекты для посещения</a:t>
            </a:r>
            <a:endParaRPr lang="ru-RU" dirty="0">
              <a:solidFill>
                <a:schemeClr val="tx1"/>
              </a:solidFill>
            </a:endParaRPr>
          </a:p>
        </p:txBody>
      </p:sp>
      <p:sp>
        <p:nvSpPr>
          <p:cNvPr id="19" name="Прямоугольник 18">
            <a:hlinkClick r:id="rId3" action="ppaction://hlinksldjump"/>
          </p:cNvPr>
          <p:cNvSpPr/>
          <p:nvPr/>
        </p:nvSpPr>
        <p:spPr>
          <a:xfrm>
            <a:off x="5357818" y="1285860"/>
            <a:ext cx="3000396"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spcBef>
                <a:spcPct val="0"/>
              </a:spcBef>
              <a:spcAft>
                <a:spcPct val="0"/>
              </a:spcAft>
            </a:pPr>
            <a:r>
              <a:rPr lang="ru-RU" dirty="0" err="1" smtClean="0">
                <a:latin typeface="Arial" pitchFamily="34" charset="0"/>
                <a:cs typeface="Arial" pitchFamily="34" charset="0"/>
              </a:rPr>
              <a:t>Бийский</a:t>
            </a:r>
            <a:r>
              <a:rPr lang="ru-RU" dirty="0" smtClean="0">
                <a:latin typeface="Arial" pitchFamily="34" charset="0"/>
                <a:cs typeface="Arial" pitchFamily="34" charset="0"/>
              </a:rPr>
              <a:t> краеведческий </a:t>
            </a:r>
          </a:p>
          <a:p>
            <a:pPr lvl="0" algn="ctr" fontAlgn="base">
              <a:spcBef>
                <a:spcPct val="0"/>
              </a:spcBef>
              <a:spcAft>
                <a:spcPct val="0"/>
              </a:spcAft>
            </a:pPr>
            <a:r>
              <a:rPr lang="ru-RU" dirty="0" smtClean="0">
                <a:latin typeface="Arial" pitchFamily="34" charset="0"/>
                <a:cs typeface="Arial" pitchFamily="34" charset="0"/>
              </a:rPr>
              <a:t>музей им. В.В. Бианки</a:t>
            </a:r>
          </a:p>
        </p:txBody>
      </p:sp>
      <p:sp>
        <p:nvSpPr>
          <p:cNvPr id="20" name="Прямоугольник 19">
            <a:hlinkClick r:id="rId4" action="ppaction://hlinksldjump"/>
          </p:cNvPr>
          <p:cNvSpPr/>
          <p:nvPr/>
        </p:nvSpPr>
        <p:spPr>
          <a:xfrm>
            <a:off x="5357818" y="2071678"/>
            <a:ext cx="3000396"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r>
              <a:rPr lang="ru-RU" dirty="0" smtClean="0">
                <a:latin typeface="Arial" pitchFamily="34" charset="0"/>
                <a:cs typeface="Arial" pitchFamily="34" charset="0"/>
              </a:rPr>
              <a:t>Успенский кафедральный собор. </a:t>
            </a:r>
            <a:endParaRPr lang="ru-RU" dirty="0">
              <a:latin typeface="Arial" pitchFamily="34" charset="0"/>
              <a:cs typeface="Arial" pitchFamily="34" charset="0"/>
            </a:endParaRPr>
          </a:p>
        </p:txBody>
      </p:sp>
      <p:sp>
        <p:nvSpPr>
          <p:cNvPr id="21" name="Прямоугольник 20">
            <a:hlinkClick r:id="rId5" action="ppaction://hlinksldjump"/>
          </p:cNvPr>
          <p:cNvSpPr/>
          <p:nvPr/>
        </p:nvSpPr>
        <p:spPr>
          <a:xfrm>
            <a:off x="5357818" y="2786058"/>
            <a:ext cx="3000396"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r>
              <a:rPr lang="ru-RU" dirty="0" smtClean="0">
                <a:latin typeface="Arial" pitchFamily="34" charset="0"/>
                <a:cs typeface="Arial" pitchFamily="34" charset="0"/>
              </a:rPr>
              <a:t>Озеро Лебединое</a:t>
            </a:r>
            <a:endParaRPr lang="ru-RU" dirty="0">
              <a:latin typeface="Arial" pitchFamily="34" charset="0"/>
              <a:cs typeface="Arial" pitchFamily="34" charset="0"/>
            </a:endParaRPr>
          </a:p>
        </p:txBody>
      </p:sp>
      <p:sp>
        <p:nvSpPr>
          <p:cNvPr id="22" name="Прямоугольник 21">
            <a:hlinkClick r:id="rId6" action="ppaction://hlinksldjump"/>
          </p:cNvPr>
          <p:cNvSpPr/>
          <p:nvPr/>
        </p:nvSpPr>
        <p:spPr>
          <a:xfrm>
            <a:off x="5357818" y="3571876"/>
            <a:ext cx="3000396"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latin typeface="Arial" pitchFamily="34" charset="0"/>
                <a:cs typeface="Arial" pitchFamily="34" charset="0"/>
              </a:rPr>
              <a:t>Истоки Оби</a:t>
            </a:r>
            <a:endParaRPr lang="ru-RU" dirty="0">
              <a:latin typeface="Arial" pitchFamily="34" charset="0"/>
              <a:cs typeface="Arial" pitchFamily="34" charset="0"/>
            </a:endParaRPr>
          </a:p>
        </p:txBody>
      </p:sp>
      <p:sp>
        <p:nvSpPr>
          <p:cNvPr id="23" name="Прямоугольник 22">
            <a:hlinkClick r:id="rId7" action="ppaction://hlinksldjump"/>
          </p:cNvPr>
          <p:cNvSpPr/>
          <p:nvPr/>
        </p:nvSpPr>
        <p:spPr>
          <a:xfrm>
            <a:off x="5357818" y="5857892"/>
            <a:ext cx="3071834"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r>
              <a:rPr lang="ru-RU" dirty="0" smtClean="0">
                <a:latin typeface="Arial" pitchFamily="34" charset="0"/>
                <a:cs typeface="Arial" pitchFamily="34" charset="0"/>
              </a:rPr>
              <a:t>Туристский комплекс "Уикенд парк" </a:t>
            </a:r>
          </a:p>
        </p:txBody>
      </p:sp>
      <p:sp>
        <p:nvSpPr>
          <p:cNvPr id="24" name="Прямоугольник 23">
            <a:hlinkClick r:id="rId8" action="ppaction://hlinksldjump"/>
          </p:cNvPr>
          <p:cNvSpPr/>
          <p:nvPr/>
        </p:nvSpPr>
        <p:spPr>
          <a:xfrm>
            <a:off x="5357818" y="4357694"/>
            <a:ext cx="3071834"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r>
              <a:rPr lang="ru-RU" dirty="0" smtClean="0">
                <a:latin typeface="Arial" pitchFamily="34" charset="0"/>
                <a:cs typeface="Arial" pitchFamily="34" charset="0"/>
              </a:rPr>
              <a:t>Музей истории Алтайской духовной миссии</a:t>
            </a:r>
          </a:p>
        </p:txBody>
      </p:sp>
      <p:sp>
        <p:nvSpPr>
          <p:cNvPr id="25" name="Прямоугольник 24">
            <a:hlinkClick r:id="rId9" action="ppaction://hlinksldjump"/>
          </p:cNvPr>
          <p:cNvSpPr/>
          <p:nvPr/>
        </p:nvSpPr>
        <p:spPr>
          <a:xfrm>
            <a:off x="5357818" y="5143512"/>
            <a:ext cx="3071834"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spcBef>
                <a:spcPct val="0"/>
              </a:spcBef>
              <a:spcAft>
                <a:spcPct val="0"/>
              </a:spcAft>
            </a:pPr>
            <a:r>
              <a:rPr lang="ru-RU" dirty="0" smtClean="0">
                <a:latin typeface="Arial" pitchFamily="34" charset="0"/>
                <a:cs typeface="Arial" pitchFamily="34" charset="0"/>
              </a:rPr>
              <a:t>Купеческий Бийск</a:t>
            </a:r>
          </a:p>
        </p:txBody>
      </p:sp>
      <p:sp>
        <p:nvSpPr>
          <p:cNvPr id="26" name="Прямоугольник 25"/>
          <p:cNvSpPr/>
          <p:nvPr/>
        </p:nvSpPr>
        <p:spPr>
          <a:xfrm>
            <a:off x="2000232" y="428604"/>
            <a:ext cx="1785950" cy="48577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spcBef>
                <a:spcPct val="0"/>
              </a:spcBef>
              <a:spcAft>
                <a:spcPct val="0"/>
              </a:spcAft>
            </a:pPr>
            <a:r>
              <a:rPr lang="ru-RU" sz="2400" dirty="0" smtClean="0"/>
              <a:t>Бийск</a:t>
            </a:r>
          </a:p>
        </p:txBody>
      </p:sp>
      <p:pic>
        <p:nvPicPr>
          <p:cNvPr id="27" name="Рисунок 4" descr="Картинка 4 из 225"/>
          <p:cNvPicPr>
            <a:picLocks noChangeAspect="1" noChangeArrowheads="1"/>
          </p:cNvPicPr>
          <p:nvPr/>
        </p:nvPicPr>
        <p:blipFill>
          <a:blip r:embed="rId10" cstate="email"/>
          <a:srcRect/>
          <a:stretch>
            <a:fillRect/>
          </a:stretch>
        </p:blipFill>
        <p:spPr bwMode="auto">
          <a:xfrm>
            <a:off x="7858148" y="500042"/>
            <a:ext cx="642942" cy="771530"/>
          </a:xfrm>
          <a:prstGeom prst="rect">
            <a:avLst/>
          </a:prstGeom>
          <a:noFill/>
          <a:ln w="9525">
            <a:noFill/>
            <a:miter lim="800000"/>
            <a:headEnd/>
            <a:tailEnd/>
          </a:ln>
        </p:spPr>
      </p:pic>
      <p:pic>
        <p:nvPicPr>
          <p:cNvPr id="15" name="Рисунок 14" descr="Изображение"/>
          <p:cNvPicPr/>
          <p:nvPr/>
        </p:nvPicPr>
        <p:blipFill>
          <a:blip r:embed="rId11" cstate="email"/>
          <a:srcRect/>
          <a:stretch>
            <a:fillRect/>
          </a:stretch>
        </p:blipFill>
        <p:spPr bwMode="auto">
          <a:xfrm>
            <a:off x="5214942" y="500042"/>
            <a:ext cx="733425" cy="752475"/>
          </a:xfrm>
          <a:prstGeom prst="rect">
            <a:avLst/>
          </a:prstGeom>
          <a:noFill/>
          <a:ln w="9525">
            <a:noFill/>
            <a:miter lim="800000"/>
            <a:headEnd/>
            <a:tailEnd/>
          </a:ln>
        </p:spPr>
      </p:pic>
      <p:sp>
        <p:nvSpPr>
          <p:cNvPr id="30" name="Прямоугольник с двумя скругленными соседними углами 29">
            <a:hlinkClick r:id="rId12" action="ppaction://hlinksldjump"/>
          </p:cNvPr>
          <p:cNvSpPr/>
          <p:nvPr/>
        </p:nvSpPr>
        <p:spPr>
          <a:xfrm>
            <a:off x="2928926"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31" name="Прямоугольник с двумя скругленными соседними углами 30">
            <a:hlinkClick r:id="rId1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pic>
        <p:nvPicPr>
          <p:cNvPr id="32" name="Рисунок 31" descr="Бийск, гостиница"/>
          <p:cNvPicPr/>
          <p:nvPr/>
        </p:nvPicPr>
        <p:blipFill>
          <a:blip r:embed="rId14" cstate="email"/>
          <a:srcRect/>
          <a:stretch>
            <a:fillRect/>
          </a:stretch>
        </p:blipFill>
        <p:spPr bwMode="auto">
          <a:xfrm>
            <a:off x="1000100" y="1285860"/>
            <a:ext cx="3833818" cy="4572032"/>
          </a:xfrm>
          <a:prstGeom prst="rect">
            <a:avLst/>
          </a:prstGeom>
          <a:noFill/>
          <a:ln w="9525">
            <a:noFill/>
            <a:miter lim="800000"/>
            <a:headEnd/>
            <a:tailEnd/>
          </a:ln>
        </p:spPr>
      </p:pic>
      <p:pic>
        <p:nvPicPr>
          <p:cNvPr id="36" name="Рисунок 35" descr="Бийск, фото2"/>
          <p:cNvPicPr/>
          <p:nvPr/>
        </p:nvPicPr>
        <p:blipFill>
          <a:blip r:embed="rId15" cstate="email"/>
          <a:srcRect/>
          <a:stretch>
            <a:fillRect/>
          </a:stretch>
        </p:blipFill>
        <p:spPr bwMode="auto">
          <a:xfrm>
            <a:off x="1000100" y="1285860"/>
            <a:ext cx="3929090" cy="4581524"/>
          </a:xfrm>
          <a:prstGeom prst="rect">
            <a:avLst/>
          </a:prstGeom>
          <a:noFill/>
          <a:ln w="9525">
            <a:noFill/>
            <a:miter lim="800000"/>
            <a:headEnd/>
            <a:tailEnd/>
          </a:ln>
        </p:spPr>
      </p:pic>
      <p:sp>
        <p:nvSpPr>
          <p:cNvPr id="37" name="Прямоугольник 36"/>
          <p:cNvSpPr/>
          <p:nvPr/>
        </p:nvSpPr>
        <p:spPr>
          <a:xfrm>
            <a:off x="2000232" y="6072206"/>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pic>
        <p:nvPicPr>
          <p:cNvPr id="34" name="Рисунок 33" descr="Бийск"/>
          <p:cNvPicPr/>
          <p:nvPr/>
        </p:nvPicPr>
        <p:blipFill>
          <a:blip r:embed="rId16" cstate="email"/>
          <a:srcRect/>
          <a:stretch>
            <a:fillRect/>
          </a:stretch>
        </p:blipFill>
        <p:spPr bwMode="auto">
          <a:xfrm>
            <a:off x="1000100" y="1214422"/>
            <a:ext cx="3929090" cy="4572032"/>
          </a:xfrm>
          <a:prstGeom prst="rect">
            <a:avLst/>
          </a:prstGeom>
          <a:noFill/>
          <a:ln w="9525">
            <a:noFill/>
            <a:miter lim="800000"/>
            <a:headEnd/>
            <a:tailEnd/>
          </a:ln>
        </p:spPr>
      </p:pic>
      <p:pic>
        <p:nvPicPr>
          <p:cNvPr id="33" name="Рисунок 32" descr="Успенский собор, Бийск"/>
          <p:cNvPicPr/>
          <p:nvPr/>
        </p:nvPicPr>
        <p:blipFill>
          <a:blip r:embed="rId17" cstate="email"/>
          <a:srcRect/>
          <a:stretch>
            <a:fillRect/>
          </a:stretch>
        </p:blipFill>
        <p:spPr bwMode="auto">
          <a:xfrm>
            <a:off x="1000100" y="1214422"/>
            <a:ext cx="3929090" cy="4572032"/>
          </a:xfrm>
          <a:prstGeom prst="rect">
            <a:avLst/>
          </a:prstGeom>
          <a:noFill/>
          <a:ln w="9525">
            <a:noFill/>
            <a:miter lim="800000"/>
            <a:headEnd/>
            <a:tailEnd/>
          </a:ln>
        </p:spPr>
      </p:pic>
      <p:sp>
        <p:nvSpPr>
          <p:cNvPr id="38" name="Rectangle 1"/>
          <p:cNvSpPr>
            <a:spLocks noChangeArrowheads="1"/>
          </p:cNvSpPr>
          <p:nvPr/>
        </p:nvSpPr>
        <p:spPr bwMode="auto">
          <a:xfrm>
            <a:off x="214282" y="214290"/>
            <a:ext cx="5000660" cy="6463308"/>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A40"/>
                </a:solidFill>
                <a:effectLst/>
                <a:latin typeface="Arial" pitchFamily="34" charset="0"/>
                <a:ea typeface="Times New Roman" pitchFamily="18" charset="0"/>
                <a:cs typeface="Arial" pitchFamily="34" charset="0"/>
              </a:rPr>
              <a:t>             Город Бийск</a:t>
            </a:r>
            <a:r>
              <a:rPr kumimoji="0" lang="ru-RU" b="0" i="0" u="none" strike="noStrike" cap="none" normalizeH="0" baseline="0" dirty="0" smtClean="0">
                <a:ln>
                  <a:noFill/>
                </a:ln>
                <a:solidFill>
                  <a:srgbClr val="002A40"/>
                </a:solidFill>
                <a:effectLst/>
                <a:latin typeface="Arial" pitchFamily="34" charset="0"/>
                <a:ea typeface="Times New Roman" pitchFamily="18" charset="0"/>
                <a:cs typeface="Arial" pitchFamily="34" charset="0"/>
              </a:rPr>
              <a:t> - старейший город </a:t>
            </a:r>
          </a:p>
          <a:p>
            <a:pPr lvl="0" fontAlgn="base">
              <a:spcBef>
                <a:spcPct val="0"/>
              </a:spcBef>
              <a:spcAft>
                <a:spcPct val="0"/>
              </a:spcAft>
            </a:pPr>
            <a:r>
              <a:rPr kumimoji="0" lang="ru-RU" b="0" i="0" u="none" strike="noStrike" cap="none" normalizeH="0" baseline="0" dirty="0" smtClean="0">
                <a:ln>
                  <a:noFill/>
                </a:ln>
                <a:solidFill>
                  <a:srgbClr val="002A40"/>
                </a:solidFill>
                <a:effectLst/>
                <a:latin typeface="Arial" pitchFamily="34" charset="0"/>
                <a:ea typeface="Times New Roman" pitchFamily="18" charset="0"/>
                <a:cs typeface="Arial" pitchFamily="34" charset="0"/>
              </a:rPr>
              <a:t>Алтая, построенный по именному указу Петра I более трехсот лет назад. Из крепости, защищавшей южные рубежи России от набегов </a:t>
            </a:r>
            <a:r>
              <a:rPr kumimoji="0" lang="ru-RU" b="0" i="0" u="none" strike="noStrike" cap="none" normalizeH="0" baseline="0" dirty="0" err="1" smtClean="0">
                <a:ln>
                  <a:noFill/>
                </a:ln>
                <a:solidFill>
                  <a:srgbClr val="002A40"/>
                </a:solidFill>
                <a:effectLst/>
                <a:latin typeface="Arial" pitchFamily="34" charset="0"/>
                <a:ea typeface="Times New Roman" pitchFamily="18" charset="0"/>
                <a:cs typeface="Arial" pitchFamily="34" charset="0"/>
              </a:rPr>
              <a:t>джунгар</a:t>
            </a:r>
            <a:r>
              <a:rPr kumimoji="0" lang="ru-RU" b="0" i="0" u="none" strike="noStrike" cap="none" normalizeH="0" baseline="0" dirty="0" smtClean="0">
                <a:ln>
                  <a:noFill/>
                </a:ln>
                <a:solidFill>
                  <a:srgbClr val="002A40"/>
                </a:solidFill>
                <a:effectLst/>
                <a:latin typeface="Arial" pitchFamily="34" charset="0"/>
                <a:ea typeface="Times New Roman" pitchFamily="18" charset="0"/>
                <a:cs typeface="Arial" pitchFamily="34" charset="0"/>
              </a:rPr>
              <a:t>, за три века Бийск превратился в </a:t>
            </a:r>
            <a:r>
              <a:rPr kumimoji="0" lang="ru-RU" b="0" i="0" u="none" strike="noStrike" cap="none" normalizeH="0" baseline="0" dirty="0" err="1" smtClean="0">
                <a:ln>
                  <a:noFill/>
                </a:ln>
                <a:solidFill>
                  <a:srgbClr val="002A40"/>
                </a:solidFill>
                <a:effectLst/>
                <a:latin typeface="Arial" pitchFamily="34" charset="0"/>
                <a:ea typeface="Times New Roman" pitchFamily="18" charset="0"/>
                <a:cs typeface="Arial" pitchFamily="34" charset="0"/>
              </a:rPr>
              <a:t>наукоград</a:t>
            </a:r>
            <a:r>
              <a:rPr kumimoji="0" lang="ru-RU" b="0" i="0" u="none" strike="noStrike" cap="none" normalizeH="0" baseline="0" dirty="0" smtClean="0">
                <a:ln>
                  <a:noFill/>
                </a:ln>
                <a:solidFill>
                  <a:srgbClr val="002A40"/>
                </a:solidFill>
                <a:effectLst/>
                <a:latin typeface="Arial" pitchFamily="34" charset="0"/>
                <a:ea typeface="Times New Roman" pitchFamily="18" charset="0"/>
                <a:cs typeface="Arial" pitchFamily="34" charset="0"/>
              </a:rPr>
              <a:t> Российской Федерации. Сегодня город находится в числе лидеров в области </a:t>
            </a:r>
            <a:r>
              <a:rPr kumimoji="0" lang="ru-RU" b="0" i="0" u="none" strike="noStrike" cap="none" normalizeH="0" baseline="0" dirty="0" err="1" smtClean="0">
                <a:ln>
                  <a:noFill/>
                </a:ln>
                <a:solidFill>
                  <a:srgbClr val="002A40"/>
                </a:solidFill>
                <a:effectLst/>
                <a:latin typeface="Arial" pitchFamily="34" charset="0"/>
                <a:ea typeface="Times New Roman" pitchFamily="18" charset="0"/>
                <a:cs typeface="Arial" pitchFamily="34" charset="0"/>
              </a:rPr>
              <a:t>нанотехнологий</a:t>
            </a:r>
            <a:r>
              <a:rPr kumimoji="0" lang="ru-RU" b="0" i="0" u="none" strike="noStrike" cap="none" normalizeH="0" baseline="0" dirty="0" smtClean="0">
                <a:ln>
                  <a:noFill/>
                </a:ln>
                <a:solidFill>
                  <a:srgbClr val="002A40"/>
                </a:solidFill>
                <a:effectLst/>
                <a:latin typeface="Arial" pitchFamily="34" charset="0"/>
                <a:ea typeface="Times New Roman" pitchFamily="18" charset="0"/>
                <a:cs typeface="Arial" pitchFamily="34" charset="0"/>
              </a:rPr>
              <a:t> и фармацевтической промышленности. </a:t>
            </a:r>
            <a:r>
              <a:rPr lang="ru-RU" dirty="0" smtClean="0">
                <a:solidFill>
                  <a:schemeClr val="tx1"/>
                </a:solidFill>
                <a:latin typeface="Arial" pitchFamily="34" charset="0"/>
                <a:cs typeface="Arial" pitchFamily="34" charset="0"/>
              </a:rPr>
              <a:t>Решением Правительства от 21 ноября 2005 г. городу Бийску присвоен статус </a:t>
            </a:r>
            <a:r>
              <a:rPr lang="ru-RU" dirty="0" err="1" smtClean="0">
                <a:solidFill>
                  <a:schemeClr val="tx1"/>
                </a:solidFill>
                <a:latin typeface="Arial" pitchFamily="34" charset="0"/>
                <a:cs typeface="Arial" pitchFamily="34" charset="0"/>
              </a:rPr>
              <a:t>наукограда</a:t>
            </a:r>
            <a:r>
              <a:rPr lang="ru-RU" dirty="0" smtClean="0">
                <a:solidFill>
                  <a:schemeClr val="tx1"/>
                </a:solidFill>
                <a:latin typeface="Arial" pitchFamily="34" charset="0"/>
                <a:cs typeface="Arial" pitchFamily="34" charset="0"/>
              </a:rPr>
              <a:t> Российской Федерации.</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A40"/>
                </a:solidFill>
                <a:effectLst/>
                <a:latin typeface="Arial" pitchFamily="34" charset="0"/>
                <a:ea typeface="Times New Roman" pitchFamily="18" charset="0"/>
                <a:cs typeface="Arial" pitchFamily="34" charset="0"/>
              </a:rPr>
              <a:t>Интересно прогуляться по старинным улочкам, сохранившим купеческий образ города, посетить музеи, где собраны тысячи экспонатов по природе и истории Алтая, многие из которых уникальны, а также совершить экскурсию к месту образования Оби - величайшей реки планеты. Каждый гость Бийска обязательно посещает </a:t>
            </a:r>
            <a:r>
              <a:rPr kumimoji="0" lang="ru-RU" b="0" i="0" u="none" strike="noStrike" cap="none" normalizeH="0" baseline="0" dirty="0" err="1" smtClean="0">
                <a:ln>
                  <a:noFill/>
                </a:ln>
                <a:solidFill>
                  <a:srgbClr val="002A40"/>
                </a:solidFill>
                <a:effectLst/>
                <a:latin typeface="Arial" pitchFamily="34" charset="0"/>
                <a:ea typeface="Times New Roman" pitchFamily="18" charset="0"/>
                <a:cs typeface="Arial" pitchFamily="34" charset="0"/>
              </a:rPr>
              <a:t>Бийский</a:t>
            </a:r>
            <a:r>
              <a:rPr kumimoji="0" lang="ru-RU" b="0" i="0" u="none" strike="noStrike" cap="none" normalizeH="0" baseline="0" dirty="0" smtClean="0">
                <a:ln>
                  <a:noFill/>
                </a:ln>
                <a:solidFill>
                  <a:srgbClr val="002A40"/>
                </a:solidFill>
                <a:effectLst/>
                <a:latin typeface="Arial" pitchFamily="34" charset="0"/>
                <a:ea typeface="Times New Roman" pitchFamily="18" charset="0"/>
                <a:cs typeface="Arial" pitchFamily="34" charset="0"/>
              </a:rPr>
              <a:t> краеведческий музей им. В.В. Бианки, где знакомится с экспозицией, посвященной истории легендарного Чуйского тракта.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1000"/>
                                        <p:tgtEl>
                                          <p:spTgt spid="32"/>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arn(outVertical)">
                                      <p:cBhvr>
                                        <p:cTn id="11" dur="1000"/>
                                        <p:tgtEl>
                                          <p:spTgt spid="36"/>
                                        </p:tgtEl>
                                      </p:cBhvr>
                                    </p:animEffect>
                                  </p:childTnLst>
                                </p:cTn>
                              </p:par>
                            </p:childTnLst>
                          </p:cTn>
                        </p:par>
                        <p:par>
                          <p:cTn id="12" fill="hold">
                            <p:stCondLst>
                              <p:cond delay="2000"/>
                            </p:stCondLst>
                            <p:childTnLst>
                              <p:par>
                                <p:cTn id="13" presetID="16" presetClass="entr" presetSubtype="37"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outVertical)">
                                      <p:cBhvr>
                                        <p:cTn id="15" dur="1000"/>
                                        <p:tgtEl>
                                          <p:spTgt spid="34"/>
                                        </p:tgtEl>
                                      </p:cBhvr>
                                    </p:animEffect>
                                  </p:childTnLst>
                                </p:cTn>
                              </p:par>
                            </p:childTnLst>
                          </p:cTn>
                        </p:par>
                        <p:par>
                          <p:cTn id="16" fill="hold">
                            <p:stCondLst>
                              <p:cond delay="3000"/>
                            </p:stCondLst>
                            <p:childTnLst>
                              <p:par>
                                <p:cTn id="17" presetID="16" presetClass="entr" presetSubtype="37"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Vertical)">
                                      <p:cBhvr>
                                        <p:cTn id="1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childTnLst>
                    </p:cTn>
                  </p:par>
                </p:childTnLst>
              </p:cTn>
              <p:nextCondLst>
                <p:cond evt="onClick" delay="0">
                  <p:tgtEl>
                    <p:spTgt spid="37"/>
                  </p:tgtEl>
                </p:cond>
              </p:nextCondLst>
            </p:seq>
          </p:childTnLst>
        </p:cTn>
      </p:par>
    </p:tnLst>
    <p:bldLst>
      <p:bldP spid="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071802" y="428604"/>
            <a:ext cx="2571768"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Ленточные боры</a:t>
            </a:r>
            <a:endParaRPr lang="ru-RU" b="1" dirty="0">
              <a:latin typeface="Bookman Old Style" pitchFamily="18" charset="0"/>
            </a:endParaRPr>
          </a:p>
        </p:txBody>
      </p:sp>
      <p:sp>
        <p:nvSpPr>
          <p:cNvPr id="8" name="Прямоугольник с двумя скругленными соседними углами 7">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9" name="Прямоугольник 8"/>
          <p:cNvSpPr/>
          <p:nvPr/>
        </p:nvSpPr>
        <p:spPr>
          <a:xfrm>
            <a:off x="6643702" y="6072206"/>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grpSp>
        <p:nvGrpSpPr>
          <p:cNvPr id="2" name="Группа 13"/>
          <p:cNvGrpSpPr/>
          <p:nvPr/>
        </p:nvGrpSpPr>
        <p:grpSpPr>
          <a:xfrm>
            <a:off x="1000101" y="1142984"/>
            <a:ext cx="7072362" cy="4714908"/>
            <a:chOff x="1000101" y="1142984"/>
            <a:chExt cx="7072362" cy="4714908"/>
          </a:xfrm>
        </p:grpSpPr>
        <p:pic>
          <p:nvPicPr>
            <p:cNvPr id="12" name="Рисунок 11" descr="Барнаульский ленточный бор . Barnaul band type pine forest">
              <a:hlinkClick r:id="rId4"/>
            </p:cNvPr>
            <p:cNvPicPr/>
            <p:nvPr/>
          </p:nvPicPr>
          <p:blipFill>
            <a:blip r:embed="rId5" cstate="email"/>
            <a:srcRect/>
            <a:stretch>
              <a:fillRect/>
            </a:stretch>
          </p:blipFill>
          <p:spPr bwMode="auto">
            <a:xfrm>
              <a:off x="1000101" y="1142984"/>
              <a:ext cx="7072362" cy="4714908"/>
            </a:xfrm>
            <a:prstGeom prst="rect">
              <a:avLst/>
            </a:prstGeom>
            <a:noFill/>
            <a:ln w="9525">
              <a:noFill/>
              <a:miter lim="800000"/>
              <a:headEnd/>
              <a:tailEnd/>
            </a:ln>
          </p:spPr>
        </p:pic>
        <p:sp>
          <p:nvSpPr>
            <p:cNvPr id="13" name="Прямоугольник 12"/>
            <p:cNvSpPr/>
            <p:nvPr/>
          </p:nvSpPr>
          <p:spPr>
            <a:xfrm>
              <a:off x="3857620" y="5500702"/>
              <a:ext cx="4214842" cy="35719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err="1" smtClean="0">
                  <a:latin typeface="Bookman Old Style" pitchFamily="18" charset="0"/>
                </a:rPr>
                <a:t>Барнаульский</a:t>
              </a:r>
              <a:r>
                <a:rPr lang="ru-RU" b="1" dirty="0" smtClean="0">
                  <a:latin typeface="Bookman Old Style" pitchFamily="18" charset="0"/>
                </a:rPr>
                <a:t> ленточный бор</a:t>
              </a:r>
              <a:endParaRPr lang="ru-RU" b="1" dirty="0">
                <a:latin typeface="Bookman Old Style" pitchFamily="18" charset="0"/>
              </a:endParaRPr>
            </a:p>
          </p:txBody>
        </p:sp>
      </p:grpSp>
      <p:pic>
        <p:nvPicPr>
          <p:cNvPr id="7" name="Picture 2"/>
          <p:cNvPicPr>
            <a:picLocks noChangeAspect="1" noChangeArrowheads="1"/>
          </p:cNvPicPr>
          <p:nvPr/>
        </p:nvPicPr>
        <p:blipFill>
          <a:blip r:embed="rId6" cstate="email"/>
          <a:srcRect/>
          <a:stretch>
            <a:fillRect/>
          </a:stretch>
        </p:blipFill>
        <p:spPr bwMode="auto">
          <a:xfrm>
            <a:off x="1000100" y="1142984"/>
            <a:ext cx="7107300" cy="471490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noChangeArrowheads="1"/>
          </p:cNvPicPr>
          <p:nvPr/>
        </p:nvPicPr>
        <p:blipFill>
          <a:blip r:embed="rId7" cstate="email"/>
          <a:srcRect/>
          <a:stretch>
            <a:fillRect/>
          </a:stretch>
        </p:blipFill>
        <p:spPr bwMode="auto">
          <a:xfrm>
            <a:off x="1000100" y="1142984"/>
            <a:ext cx="7119962" cy="4786346"/>
          </a:xfrm>
          <a:prstGeom prst="rect">
            <a:avLst/>
          </a:prstGeom>
          <a:ln>
            <a:noFill/>
          </a:ln>
          <a:effectLst>
            <a:outerShdw blurRad="292100" dist="139700" dir="2700000" algn="tl" rotWithShape="0">
              <a:srgbClr val="333333">
                <a:alpha val="65000"/>
              </a:srgbClr>
            </a:outerShdw>
          </a:effectLst>
        </p:spPr>
      </p:pic>
      <p:sp>
        <p:nvSpPr>
          <p:cNvPr id="16" name="Прямоугольник с двумя скругленными соседними углами 15">
            <a:hlinkClick r:id="rId3"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sp>
        <p:nvSpPr>
          <p:cNvPr id="10" name="Прямоугольник 9"/>
          <p:cNvSpPr/>
          <p:nvPr/>
        </p:nvSpPr>
        <p:spPr>
          <a:xfrm>
            <a:off x="928662" y="857232"/>
            <a:ext cx="7215238" cy="521497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defRPr/>
            </a:pPr>
            <a:r>
              <a:rPr lang="ru-RU" dirty="0" smtClean="0">
                <a:latin typeface="Arial" pitchFamily="34" charset="0"/>
                <a:cs typeface="Arial" pitchFamily="34" charset="0"/>
              </a:rPr>
              <a:t>Ленточные боры, расположенные на территории Алтайского края, представляют собой уникальное явление, которое не встречается нигде больше на нашей планете. Такое название они получили благодаря своей форме, которая напоминает вытянутую по всей длине ленту. Ленточный бор тянется вдоль рек на протяжении от нескольких до нескольких десятков километров. Учёные считают, что ленточные боры остались после ледникового периода, когда территория между Обью и </a:t>
            </a:r>
            <a:r>
              <a:rPr lang="ru-RU" dirty="0" err="1" smtClean="0">
                <a:latin typeface="Arial" pitchFamily="34" charset="0"/>
                <a:cs typeface="Arial" pitchFamily="34" charset="0"/>
              </a:rPr>
              <a:t>Иртышом</a:t>
            </a:r>
            <a:r>
              <a:rPr lang="ru-RU" dirty="0" smtClean="0">
                <a:latin typeface="Arial" pitchFamily="34" charset="0"/>
                <a:cs typeface="Arial" pitchFamily="34" charset="0"/>
              </a:rPr>
              <a:t> находилась между двумя огромными ледниками — Северным, который располагался по руслу Оби до впадения в неё Иртыша, и Алтайским. Последнее оледенение было примерно 10 тысяч лет назад. Потоки талых ледниковых вод несли большое количество песка, который постепенно накапливался на днищах ложбин. На отложившихся песках позднее начала произрастать сосна. В итоге теперь по ложбинам произрастают боры, а на пространствах между ними, господствует степная растительность. Благодаря способности лесов аккумулировать влагу, ленточные боры являются естественным оазисом для обеспечения жизни.</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000"/>
                                        <p:tgtEl>
                                          <p:spTgt spid="2"/>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2000"/>
                                        <p:tgtEl>
                                          <p:spTgt spid="7"/>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nextCondLst>
                <p:cond evt="onClick" delay="0">
                  <p:tgtEl>
                    <p:spTgt spid="9"/>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соседними углами 1">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3" name="Прямоугольник 2"/>
          <p:cNvSpPr/>
          <p:nvPr/>
        </p:nvSpPr>
        <p:spPr>
          <a:xfrm>
            <a:off x="592932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6" name="Прямоугольник 5"/>
          <p:cNvSpPr/>
          <p:nvPr/>
        </p:nvSpPr>
        <p:spPr>
          <a:xfrm>
            <a:off x="2357422" y="285728"/>
            <a:ext cx="428628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err="1" smtClean="0">
                <a:latin typeface="Bookman Old Style" pitchFamily="18" charset="0"/>
              </a:rPr>
              <a:t>Тигирекский</a:t>
            </a:r>
            <a:r>
              <a:rPr lang="ru-RU" b="1" dirty="0" smtClean="0">
                <a:latin typeface="Bookman Old Style" pitchFamily="18" charset="0"/>
              </a:rPr>
              <a:t> заповедник</a:t>
            </a:r>
          </a:p>
        </p:txBody>
      </p:sp>
      <p:sp>
        <p:nvSpPr>
          <p:cNvPr id="8" name="Прямоугольник с двумя скругленными соседними углами 7">
            <a:hlinkClick r:id="rId4"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18434" name="Рисунок 136"/>
          <p:cNvPicPr>
            <a:picLocks noChangeAspect="1" noChangeArrowheads="1"/>
          </p:cNvPicPr>
          <p:nvPr/>
        </p:nvPicPr>
        <p:blipFill>
          <a:blip r:embed="rId5" cstate="email"/>
          <a:srcRect/>
          <a:stretch>
            <a:fillRect/>
          </a:stretch>
        </p:blipFill>
        <p:spPr bwMode="auto">
          <a:xfrm>
            <a:off x="928662" y="1071546"/>
            <a:ext cx="7143800" cy="5024219"/>
          </a:xfrm>
          <a:prstGeom prst="rect">
            <a:avLst/>
          </a:prstGeom>
          <a:noFill/>
          <a:ln w="9525">
            <a:noFill/>
            <a:miter lim="800000"/>
            <a:headEnd/>
            <a:tailEnd/>
          </a:ln>
        </p:spPr>
      </p:pic>
      <p:pic>
        <p:nvPicPr>
          <p:cNvPr id="18435" name="Рисунок 139"/>
          <p:cNvPicPr>
            <a:picLocks noChangeAspect="1" noChangeArrowheads="1"/>
          </p:cNvPicPr>
          <p:nvPr/>
        </p:nvPicPr>
        <p:blipFill>
          <a:blip r:embed="rId6" cstate="email"/>
          <a:srcRect/>
          <a:stretch>
            <a:fillRect/>
          </a:stretch>
        </p:blipFill>
        <p:spPr bwMode="auto">
          <a:xfrm>
            <a:off x="928662" y="1000108"/>
            <a:ext cx="7143800" cy="5078399"/>
          </a:xfrm>
          <a:prstGeom prst="rect">
            <a:avLst/>
          </a:prstGeom>
          <a:noFill/>
          <a:ln w="9525">
            <a:noFill/>
            <a:miter lim="800000"/>
            <a:headEnd/>
            <a:tailEnd/>
          </a:ln>
        </p:spPr>
      </p:pic>
      <p:grpSp>
        <p:nvGrpSpPr>
          <p:cNvPr id="5" name="Группа 12"/>
          <p:cNvGrpSpPr/>
          <p:nvPr/>
        </p:nvGrpSpPr>
        <p:grpSpPr>
          <a:xfrm>
            <a:off x="928662" y="1000108"/>
            <a:ext cx="7153300" cy="5078399"/>
            <a:chOff x="928662" y="1000108"/>
            <a:chExt cx="7153300" cy="5078399"/>
          </a:xfrm>
        </p:grpSpPr>
        <p:pic>
          <p:nvPicPr>
            <p:cNvPr id="18436" name="Рисунок 142"/>
            <p:cNvPicPr>
              <a:picLocks noChangeAspect="1" noChangeArrowheads="1"/>
            </p:cNvPicPr>
            <p:nvPr/>
          </p:nvPicPr>
          <p:blipFill>
            <a:blip r:embed="rId7" cstate="email"/>
            <a:srcRect/>
            <a:stretch>
              <a:fillRect/>
            </a:stretch>
          </p:blipFill>
          <p:spPr bwMode="auto">
            <a:xfrm>
              <a:off x="928662" y="1000108"/>
              <a:ext cx="7153300" cy="5078399"/>
            </a:xfrm>
            <a:prstGeom prst="rect">
              <a:avLst/>
            </a:prstGeom>
            <a:noFill/>
            <a:ln w="9525">
              <a:noFill/>
              <a:miter lim="800000"/>
              <a:headEnd/>
              <a:tailEnd/>
            </a:ln>
          </p:spPr>
        </p:pic>
        <p:sp>
          <p:nvSpPr>
            <p:cNvPr id="12" name="Прямоугольник 11"/>
            <p:cNvSpPr/>
            <p:nvPr/>
          </p:nvSpPr>
          <p:spPr>
            <a:xfrm>
              <a:off x="4500562" y="5643578"/>
              <a:ext cx="3571900" cy="41433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Река Малый </a:t>
              </a:r>
              <a:r>
                <a:rPr lang="ru-RU" b="1" dirty="0" err="1" smtClean="0">
                  <a:latin typeface="Bookman Old Style" pitchFamily="18" charset="0"/>
                </a:rPr>
                <a:t>Тигирек</a:t>
              </a:r>
              <a:endParaRPr lang="ru-RU" b="1" dirty="0" smtClean="0">
                <a:latin typeface="Bookman Old Style" pitchFamily="18" charset="0"/>
              </a:endParaRPr>
            </a:p>
          </p:txBody>
        </p:sp>
      </p:grpSp>
      <p:grpSp>
        <p:nvGrpSpPr>
          <p:cNvPr id="9" name="Группа 15"/>
          <p:cNvGrpSpPr/>
          <p:nvPr/>
        </p:nvGrpSpPr>
        <p:grpSpPr>
          <a:xfrm>
            <a:off x="928662" y="1000107"/>
            <a:ext cx="7153300" cy="5078399"/>
            <a:chOff x="928662" y="1000107"/>
            <a:chExt cx="7153300" cy="5078399"/>
          </a:xfrm>
        </p:grpSpPr>
        <p:pic>
          <p:nvPicPr>
            <p:cNvPr id="18437" name="Рисунок 145"/>
            <p:cNvPicPr>
              <a:picLocks noChangeAspect="1" noChangeArrowheads="1"/>
            </p:cNvPicPr>
            <p:nvPr/>
          </p:nvPicPr>
          <p:blipFill>
            <a:blip r:embed="rId8" cstate="email">
              <a:lum bright="10000"/>
            </a:blip>
            <a:srcRect/>
            <a:stretch>
              <a:fillRect/>
            </a:stretch>
          </p:blipFill>
          <p:spPr bwMode="auto">
            <a:xfrm>
              <a:off x="928662" y="1000107"/>
              <a:ext cx="7153300" cy="5078399"/>
            </a:xfrm>
            <a:prstGeom prst="rect">
              <a:avLst/>
            </a:prstGeom>
            <a:noFill/>
            <a:ln w="9525">
              <a:noFill/>
              <a:miter lim="800000"/>
              <a:headEnd/>
              <a:tailEnd/>
            </a:ln>
          </p:spPr>
        </p:pic>
        <p:sp>
          <p:nvSpPr>
            <p:cNvPr id="15" name="Прямоугольник 14"/>
            <p:cNvSpPr/>
            <p:nvPr/>
          </p:nvSpPr>
          <p:spPr>
            <a:xfrm>
              <a:off x="4500562" y="5643578"/>
              <a:ext cx="3571900" cy="414334"/>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err="1" smtClean="0">
                  <a:latin typeface="Bookman Old Style" pitchFamily="18" charset="0"/>
                </a:rPr>
                <a:t>Высогорная</a:t>
              </a:r>
              <a:r>
                <a:rPr lang="ru-RU" b="1" dirty="0" smtClean="0">
                  <a:latin typeface="Bookman Old Style" pitchFamily="18" charset="0"/>
                </a:rPr>
                <a:t> тундра</a:t>
              </a:r>
            </a:p>
          </p:txBody>
        </p:sp>
      </p:grpSp>
      <p:pic>
        <p:nvPicPr>
          <p:cNvPr id="1027" name="Picture 3" descr="f_4317983"/>
          <p:cNvPicPr>
            <a:picLocks noChangeAspect="1" noChangeArrowheads="1"/>
          </p:cNvPicPr>
          <p:nvPr/>
        </p:nvPicPr>
        <p:blipFill>
          <a:blip r:embed="rId9" cstate="email"/>
          <a:srcRect/>
          <a:stretch>
            <a:fillRect/>
          </a:stretch>
        </p:blipFill>
        <p:spPr bwMode="auto">
          <a:xfrm>
            <a:off x="926398" y="1000108"/>
            <a:ext cx="7122218" cy="5072098"/>
          </a:xfrm>
          <a:prstGeom prst="rect">
            <a:avLst/>
          </a:prstGeom>
          <a:noFill/>
          <a:ln w="9525">
            <a:noFill/>
            <a:miter lim="800000"/>
            <a:headEnd/>
            <a:tailEnd/>
          </a:ln>
        </p:spPr>
      </p:pic>
      <p:pic>
        <p:nvPicPr>
          <p:cNvPr id="1028" name="Picture 4" descr="id105-01"/>
          <p:cNvPicPr>
            <a:picLocks noChangeAspect="1" noChangeArrowheads="1"/>
          </p:cNvPicPr>
          <p:nvPr/>
        </p:nvPicPr>
        <p:blipFill>
          <a:blip r:embed="rId10" cstate="email"/>
          <a:srcRect/>
          <a:stretch>
            <a:fillRect/>
          </a:stretch>
        </p:blipFill>
        <p:spPr bwMode="auto">
          <a:xfrm>
            <a:off x="928662" y="1000108"/>
            <a:ext cx="7177101" cy="5072098"/>
          </a:xfrm>
          <a:prstGeom prst="rect">
            <a:avLst/>
          </a:prstGeom>
          <a:noFill/>
          <a:ln w="9525">
            <a:noFill/>
            <a:miter lim="800000"/>
            <a:headEnd/>
            <a:tailEnd/>
          </a:ln>
        </p:spPr>
      </p:pic>
      <p:pic>
        <p:nvPicPr>
          <p:cNvPr id="1029" name="Picture 5" descr="i?id=376050303-51-72&amp;n=21">
            <a:hlinkClick r:id="rId11"/>
          </p:cNvPr>
          <p:cNvPicPr>
            <a:picLocks noChangeAspect="1" noChangeArrowheads="1"/>
          </p:cNvPicPr>
          <p:nvPr/>
        </p:nvPicPr>
        <p:blipFill>
          <a:blip r:embed="rId12" cstate="email">
            <a:clrChange>
              <a:clrFrom>
                <a:srgbClr val="FFFFFF"/>
              </a:clrFrom>
              <a:clrTo>
                <a:srgbClr val="FFFFFF">
                  <a:alpha val="0"/>
                </a:srgbClr>
              </a:clrTo>
            </a:clrChange>
          </a:blip>
          <a:srcRect/>
          <a:stretch>
            <a:fillRect/>
          </a:stretch>
        </p:blipFill>
        <p:spPr bwMode="auto">
          <a:xfrm>
            <a:off x="285720" y="285729"/>
            <a:ext cx="1357322" cy="642941"/>
          </a:xfrm>
          <a:prstGeom prst="rect">
            <a:avLst/>
          </a:prstGeom>
          <a:noFill/>
          <a:ln w="9525">
            <a:noFill/>
            <a:miter lim="800000"/>
            <a:headEnd/>
            <a:tailEnd/>
          </a:ln>
        </p:spPr>
      </p:pic>
      <p:pic>
        <p:nvPicPr>
          <p:cNvPr id="1030" name="Picture 6" descr="Veelvraat_Gulo-gulo"/>
          <p:cNvPicPr>
            <a:picLocks noChangeAspect="1" noChangeArrowheads="1"/>
          </p:cNvPicPr>
          <p:nvPr/>
        </p:nvPicPr>
        <p:blipFill>
          <a:blip r:embed="rId13" cstate="email"/>
          <a:srcRect/>
          <a:stretch>
            <a:fillRect/>
          </a:stretch>
        </p:blipFill>
        <p:spPr bwMode="auto">
          <a:xfrm>
            <a:off x="928662" y="1000108"/>
            <a:ext cx="7215206" cy="5086362"/>
          </a:xfrm>
          <a:prstGeom prst="rect">
            <a:avLst/>
          </a:prstGeom>
          <a:noFill/>
          <a:ln w="9525">
            <a:noFill/>
            <a:miter lim="800000"/>
            <a:headEnd/>
            <a:tailEnd/>
          </a:ln>
        </p:spPr>
      </p:pic>
      <p:pic>
        <p:nvPicPr>
          <p:cNvPr id="1031" name="Picture 7" descr="640"/>
          <p:cNvPicPr>
            <a:picLocks noChangeAspect="1" noChangeArrowheads="1"/>
          </p:cNvPicPr>
          <p:nvPr/>
        </p:nvPicPr>
        <p:blipFill>
          <a:blip r:embed="rId14" cstate="email"/>
          <a:srcRect/>
          <a:stretch>
            <a:fillRect/>
          </a:stretch>
        </p:blipFill>
        <p:spPr bwMode="auto">
          <a:xfrm>
            <a:off x="928663" y="1000108"/>
            <a:ext cx="7210438" cy="5072098"/>
          </a:xfrm>
          <a:prstGeom prst="rect">
            <a:avLst/>
          </a:prstGeom>
          <a:noFill/>
          <a:ln w="9525">
            <a:noFill/>
            <a:miter lim="800000"/>
            <a:headEnd/>
            <a:tailEnd/>
          </a:ln>
        </p:spPr>
      </p:pic>
      <p:pic>
        <p:nvPicPr>
          <p:cNvPr id="1032" name="Picture 8" descr="flora_151"/>
          <p:cNvPicPr>
            <a:picLocks noChangeAspect="1" noChangeArrowheads="1"/>
          </p:cNvPicPr>
          <p:nvPr/>
        </p:nvPicPr>
        <p:blipFill>
          <a:blip r:embed="rId15" cstate="email"/>
          <a:srcRect/>
          <a:stretch>
            <a:fillRect/>
          </a:stretch>
        </p:blipFill>
        <p:spPr bwMode="auto">
          <a:xfrm>
            <a:off x="928662" y="1000108"/>
            <a:ext cx="7239004" cy="5072098"/>
          </a:xfrm>
          <a:prstGeom prst="rect">
            <a:avLst/>
          </a:prstGeom>
          <a:noFill/>
          <a:ln w="9525">
            <a:noFill/>
            <a:miter lim="800000"/>
            <a:headEnd/>
            <a:tailEnd/>
          </a:ln>
        </p:spPr>
      </p:pic>
      <p:pic>
        <p:nvPicPr>
          <p:cNvPr id="1033" name="Picture 9" descr="ploschad_altayskogo_zapovednika_tigirekskiy_uvelichat_pochti_na_40_gektarov_thumb_fed_photo"/>
          <p:cNvPicPr>
            <a:picLocks noChangeAspect="1" noChangeArrowheads="1"/>
          </p:cNvPicPr>
          <p:nvPr/>
        </p:nvPicPr>
        <p:blipFill>
          <a:blip r:embed="rId16" cstate="email"/>
          <a:srcRect/>
          <a:stretch>
            <a:fillRect/>
          </a:stretch>
        </p:blipFill>
        <p:spPr bwMode="auto">
          <a:xfrm>
            <a:off x="898927" y="1000108"/>
            <a:ext cx="7292557" cy="5072098"/>
          </a:xfrm>
          <a:prstGeom prst="rect">
            <a:avLst/>
          </a:prstGeom>
          <a:noFill/>
          <a:ln w="9525">
            <a:noFill/>
            <a:miter lim="800000"/>
            <a:headEnd/>
            <a:tailEnd/>
          </a:ln>
        </p:spPr>
      </p:pic>
      <p:pic>
        <p:nvPicPr>
          <p:cNvPr id="1034" name="Picture 10" descr="TmpQiT7X8g"/>
          <p:cNvPicPr>
            <a:picLocks noChangeAspect="1" noChangeArrowheads="1"/>
          </p:cNvPicPr>
          <p:nvPr/>
        </p:nvPicPr>
        <p:blipFill>
          <a:blip r:embed="rId17" cstate="email"/>
          <a:srcRect/>
          <a:stretch>
            <a:fillRect/>
          </a:stretch>
        </p:blipFill>
        <p:spPr bwMode="auto">
          <a:xfrm>
            <a:off x="916154" y="1000108"/>
            <a:ext cx="7289617" cy="5072098"/>
          </a:xfrm>
          <a:prstGeom prst="rect">
            <a:avLst/>
          </a:prstGeom>
          <a:noFill/>
          <a:ln w="9525">
            <a:noFill/>
            <a:miter lim="800000"/>
            <a:headEnd/>
            <a:tailEnd/>
          </a:ln>
        </p:spPr>
      </p:pic>
      <p:pic>
        <p:nvPicPr>
          <p:cNvPr id="1035" name="Picture 11" descr="tigireksky_zapovednik_2"/>
          <p:cNvPicPr>
            <a:picLocks noChangeAspect="1" noChangeArrowheads="1"/>
          </p:cNvPicPr>
          <p:nvPr/>
        </p:nvPicPr>
        <p:blipFill>
          <a:blip r:embed="rId18" cstate="email"/>
          <a:srcRect/>
          <a:stretch>
            <a:fillRect/>
          </a:stretch>
        </p:blipFill>
        <p:spPr bwMode="auto">
          <a:xfrm>
            <a:off x="928662" y="1000108"/>
            <a:ext cx="7248539" cy="5072098"/>
          </a:xfrm>
          <a:prstGeom prst="rect">
            <a:avLst/>
          </a:prstGeom>
          <a:noFill/>
          <a:ln w="9525">
            <a:noFill/>
            <a:miter lim="800000"/>
            <a:headEnd/>
            <a:tailEnd/>
          </a:ln>
        </p:spPr>
      </p:pic>
      <p:sp>
        <p:nvSpPr>
          <p:cNvPr id="7" name="Прямоугольник 6"/>
          <p:cNvSpPr/>
          <p:nvPr/>
        </p:nvSpPr>
        <p:spPr>
          <a:xfrm>
            <a:off x="285720" y="500042"/>
            <a:ext cx="8501122" cy="56436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ru-RU" sz="2000" dirty="0" smtClean="0"/>
          </a:p>
          <a:p>
            <a:endParaRPr lang="ru-RU" sz="2000" dirty="0" smtClean="0"/>
          </a:p>
          <a:p>
            <a:endParaRPr lang="ru-RU" sz="2000" dirty="0" smtClean="0"/>
          </a:p>
          <a:p>
            <a:pPr algn="ctr"/>
            <a:r>
              <a:rPr lang="ru-RU" sz="2000" dirty="0" smtClean="0">
                <a:latin typeface="Arial" pitchFamily="34" charset="0"/>
                <a:cs typeface="Arial" pitchFamily="34" charset="0"/>
              </a:rPr>
              <a:t>Расположен в юго-западной части Алтайского края, включая приграничные с Казахстаном участки </a:t>
            </a:r>
            <a:r>
              <a:rPr lang="ru-RU" sz="2000" dirty="0" err="1" smtClean="0">
                <a:latin typeface="Arial" pitchFamily="34" charset="0"/>
                <a:cs typeface="Arial" pitchFamily="34" charset="0"/>
              </a:rPr>
              <a:t>Змеиногорского</a:t>
            </a:r>
            <a:r>
              <a:rPr lang="ru-RU" sz="2000" dirty="0" smtClean="0">
                <a:latin typeface="Arial" pitchFamily="34" charset="0"/>
                <a:cs typeface="Arial" pitchFamily="34" charset="0"/>
              </a:rPr>
              <a:t>, Третьяковского и </a:t>
            </a:r>
            <a:r>
              <a:rPr lang="ru-RU" sz="2000" dirty="0" err="1" smtClean="0">
                <a:latin typeface="Arial" pitchFamily="34" charset="0"/>
                <a:cs typeface="Arial" pitchFamily="34" charset="0"/>
              </a:rPr>
              <a:t>Краснощековского</a:t>
            </a:r>
            <a:r>
              <a:rPr lang="ru-RU" sz="2000" dirty="0" smtClean="0">
                <a:latin typeface="Arial" pitchFamily="34" charset="0"/>
                <a:cs typeface="Arial" pitchFamily="34" charset="0"/>
              </a:rPr>
              <a:t> районов. </a:t>
            </a:r>
          </a:p>
          <a:p>
            <a:pPr algn="ctr"/>
            <a:r>
              <a:rPr lang="ru-RU" sz="2000" dirty="0" smtClean="0">
                <a:latin typeface="Arial" pitchFamily="34" charset="0"/>
                <a:cs typeface="Arial" pitchFamily="34" charset="0"/>
              </a:rPr>
              <a:t>Это один из самых молодых заповедников страны, основанный в 1999 году. Сейчас его площадь составляет чуть более 40 тысяч га, но возможно ее дальнейшее расширение. Это один из самых молодых заповедников страны, основанный в 1999 году. Сейчас его площадь составляет чуть более 40 тысяч га, но возможно ее дальнейшее расширение, так как мало измененные человеческой деятельностью массивы черневой тайги на прилегающих территориях также являются весьма ценными с точки зрения охраны и изучения природы.</a:t>
            </a:r>
          </a:p>
          <a:p>
            <a:pPr algn="ctr"/>
            <a:r>
              <a:rPr lang="ru-RU" sz="2000" dirty="0" smtClean="0">
                <a:latin typeface="Arial" pitchFamily="34" charset="0"/>
                <a:cs typeface="Arial" pitchFamily="34" charset="0"/>
              </a:rPr>
              <a:t> На территории заповедника находятся семь памятников природы:  </a:t>
            </a:r>
            <a:r>
              <a:rPr lang="ru-RU" sz="2000" dirty="0" err="1" smtClean="0">
                <a:latin typeface="Arial" pitchFamily="34" charset="0"/>
                <a:cs typeface="Arial" pitchFamily="34" charset="0"/>
              </a:rPr>
              <a:t>Тигирекская</a:t>
            </a:r>
            <a:r>
              <a:rPr lang="ru-RU" sz="2000" dirty="0" smtClean="0">
                <a:latin typeface="Arial" pitchFamily="34" charset="0"/>
                <a:cs typeface="Arial" pitchFamily="34" charset="0"/>
              </a:rPr>
              <a:t> крепость, гора </a:t>
            </a:r>
            <a:r>
              <a:rPr lang="ru-RU" sz="2000" dirty="0" err="1" smtClean="0">
                <a:latin typeface="Arial" pitchFamily="34" charset="0"/>
                <a:cs typeface="Arial" pitchFamily="34" charset="0"/>
              </a:rPr>
              <a:t>Семипещерная</a:t>
            </a:r>
            <a:r>
              <a:rPr lang="ru-RU" sz="2000" dirty="0" smtClean="0">
                <a:latin typeface="Arial" pitchFamily="34" charset="0"/>
                <a:cs typeface="Arial" pitchFamily="34" charset="0"/>
              </a:rPr>
              <a:t>, лог Страшный, пещера Ящур, разрез Силура, пещера Страшная, пещера Логово Гиены.</a:t>
            </a:r>
          </a:p>
          <a:p>
            <a:pPr algn="ctr"/>
            <a:r>
              <a:rPr lang="ru-RU" sz="2000" dirty="0" smtClean="0">
                <a:latin typeface="Arial" pitchFamily="34" charset="0"/>
                <a:cs typeface="Arial" pitchFamily="34" charset="0"/>
              </a:rPr>
              <a:t> В заповеднике представлено: не менее 600 видов растений, два вида земноводных, пять видов пресмыкающихся, пять видов рыб, 65 видов млекопитающих, 117 видов птиц.</a:t>
            </a:r>
          </a:p>
          <a:p>
            <a:endParaRPr lang="ru-RU" sz="2000" dirty="0" smtClean="0"/>
          </a:p>
          <a:p>
            <a:pPr algn="ctr"/>
            <a:endParaRPr lang="ru-RU" sz="2000" dirty="0" smtClean="0">
              <a:latin typeface="Arial" pitchFamily="34" charset="0"/>
              <a:cs typeface="Arial" pitchFamily="34" charset="0"/>
            </a:endParaRPr>
          </a:p>
          <a:p>
            <a:pPr algn="ctr"/>
            <a:endParaRPr lang="ru-RU" sz="20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outVertical)">
                                      <p:cBhvr>
                                        <p:cTn id="7" dur="2000"/>
                                        <p:tgtEl>
                                          <p:spTgt spid="18434"/>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18435"/>
                                        </p:tgtEl>
                                        <p:attrNameLst>
                                          <p:attrName>style.visibility</p:attrName>
                                        </p:attrNameLst>
                                      </p:cBhvr>
                                      <p:to>
                                        <p:strVal val="visible"/>
                                      </p:to>
                                    </p:set>
                                    <p:animEffect transition="in" filter="barn(outVertical)">
                                      <p:cBhvr>
                                        <p:cTn id="11" dur="2000"/>
                                        <p:tgtEl>
                                          <p:spTgt spid="18435"/>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2000"/>
                                        <p:tgtEl>
                                          <p:spTgt spid="5"/>
                                        </p:tgtEl>
                                      </p:cBhvr>
                                    </p:animEffect>
                                  </p:childTnLst>
                                </p:cTn>
                              </p:par>
                            </p:childTnLst>
                          </p:cTn>
                        </p:par>
                        <p:par>
                          <p:cTn id="16" fill="hold">
                            <p:stCondLst>
                              <p:cond delay="6000"/>
                            </p:stCondLst>
                            <p:childTnLst>
                              <p:par>
                                <p:cTn id="17" presetID="16" presetClass="entr" presetSubtype="37"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2000"/>
                                        <p:tgtEl>
                                          <p:spTgt spid="9"/>
                                        </p:tgtEl>
                                      </p:cBhvr>
                                    </p:animEffect>
                                  </p:childTnLst>
                                </p:cTn>
                              </p:par>
                            </p:childTnLst>
                          </p:cTn>
                        </p:par>
                        <p:par>
                          <p:cTn id="20" fill="hold">
                            <p:stCondLst>
                              <p:cond delay="8000"/>
                            </p:stCondLst>
                            <p:childTnLst>
                              <p:par>
                                <p:cTn id="21" presetID="16" presetClass="entr" presetSubtype="37" fill="hold" nodeType="after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barn(outVertical)">
                                      <p:cBhvr>
                                        <p:cTn id="23" dur="2000"/>
                                        <p:tgtEl>
                                          <p:spTgt spid="1027"/>
                                        </p:tgtEl>
                                      </p:cBhvr>
                                    </p:animEffect>
                                  </p:childTnLst>
                                </p:cTn>
                              </p:par>
                            </p:childTnLst>
                          </p:cTn>
                        </p:par>
                        <p:par>
                          <p:cTn id="24" fill="hold">
                            <p:stCondLst>
                              <p:cond delay="10000"/>
                            </p:stCondLst>
                            <p:childTnLst>
                              <p:par>
                                <p:cTn id="25" presetID="16" presetClass="entr" presetSubtype="37" fill="hold" nodeType="after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barn(outVertical)">
                                      <p:cBhvr>
                                        <p:cTn id="27" dur="2000"/>
                                        <p:tgtEl>
                                          <p:spTgt spid="1028"/>
                                        </p:tgtEl>
                                      </p:cBhvr>
                                    </p:animEffect>
                                  </p:childTnLst>
                                </p:cTn>
                              </p:par>
                            </p:childTnLst>
                          </p:cTn>
                        </p:par>
                        <p:par>
                          <p:cTn id="28" fill="hold">
                            <p:stCondLst>
                              <p:cond delay="12000"/>
                            </p:stCondLst>
                            <p:childTnLst>
                              <p:par>
                                <p:cTn id="29" presetID="16" presetClass="entr" presetSubtype="37"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barn(outVertical)">
                                      <p:cBhvr>
                                        <p:cTn id="31" dur="2000"/>
                                        <p:tgtEl>
                                          <p:spTgt spid="1030"/>
                                        </p:tgtEl>
                                      </p:cBhvr>
                                    </p:animEffect>
                                  </p:childTnLst>
                                </p:cTn>
                              </p:par>
                            </p:childTnLst>
                          </p:cTn>
                        </p:par>
                        <p:par>
                          <p:cTn id="32" fill="hold">
                            <p:stCondLst>
                              <p:cond delay="14000"/>
                            </p:stCondLst>
                            <p:childTnLst>
                              <p:par>
                                <p:cTn id="33" presetID="16" presetClass="entr" presetSubtype="37" fill="hold" nodeType="after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barn(outVertical)">
                                      <p:cBhvr>
                                        <p:cTn id="35" dur="2000"/>
                                        <p:tgtEl>
                                          <p:spTgt spid="1031"/>
                                        </p:tgtEl>
                                      </p:cBhvr>
                                    </p:animEffect>
                                  </p:childTnLst>
                                </p:cTn>
                              </p:par>
                            </p:childTnLst>
                          </p:cTn>
                        </p:par>
                        <p:par>
                          <p:cTn id="36" fill="hold">
                            <p:stCondLst>
                              <p:cond delay="16000"/>
                            </p:stCondLst>
                            <p:childTnLst>
                              <p:par>
                                <p:cTn id="37" presetID="16" presetClass="entr" presetSubtype="37" fill="hold" nodeType="after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barn(outVertical)">
                                      <p:cBhvr>
                                        <p:cTn id="39" dur="2000"/>
                                        <p:tgtEl>
                                          <p:spTgt spid="1032"/>
                                        </p:tgtEl>
                                      </p:cBhvr>
                                    </p:animEffect>
                                  </p:childTnLst>
                                </p:cTn>
                              </p:par>
                            </p:childTnLst>
                          </p:cTn>
                        </p:par>
                        <p:par>
                          <p:cTn id="40" fill="hold">
                            <p:stCondLst>
                              <p:cond delay="18000"/>
                            </p:stCondLst>
                            <p:childTnLst>
                              <p:par>
                                <p:cTn id="41" presetID="16" presetClass="entr" presetSubtype="37" fill="hold" nodeType="afterEffect">
                                  <p:stCondLst>
                                    <p:cond delay="0"/>
                                  </p:stCondLst>
                                  <p:childTnLst>
                                    <p:set>
                                      <p:cBhvr>
                                        <p:cTn id="42" dur="1" fill="hold">
                                          <p:stCondLst>
                                            <p:cond delay="0"/>
                                          </p:stCondLst>
                                        </p:cTn>
                                        <p:tgtEl>
                                          <p:spTgt spid="1033"/>
                                        </p:tgtEl>
                                        <p:attrNameLst>
                                          <p:attrName>style.visibility</p:attrName>
                                        </p:attrNameLst>
                                      </p:cBhvr>
                                      <p:to>
                                        <p:strVal val="visible"/>
                                      </p:to>
                                    </p:set>
                                    <p:animEffect transition="in" filter="barn(outVertical)">
                                      <p:cBhvr>
                                        <p:cTn id="43" dur="2000"/>
                                        <p:tgtEl>
                                          <p:spTgt spid="1033"/>
                                        </p:tgtEl>
                                      </p:cBhvr>
                                    </p:animEffect>
                                  </p:childTnLst>
                                </p:cTn>
                              </p:par>
                            </p:childTnLst>
                          </p:cTn>
                        </p:par>
                        <p:par>
                          <p:cTn id="44" fill="hold">
                            <p:stCondLst>
                              <p:cond delay="20000"/>
                            </p:stCondLst>
                            <p:childTnLst>
                              <p:par>
                                <p:cTn id="45" presetID="16" presetClass="entr" presetSubtype="37" fill="hold" nodeType="after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barn(outVertical)">
                                      <p:cBhvr>
                                        <p:cTn id="47" dur="2000"/>
                                        <p:tgtEl>
                                          <p:spTgt spid="1034"/>
                                        </p:tgtEl>
                                      </p:cBhvr>
                                    </p:animEffect>
                                  </p:childTnLst>
                                </p:cTn>
                              </p:par>
                            </p:childTnLst>
                          </p:cTn>
                        </p:par>
                        <p:par>
                          <p:cTn id="48" fill="hold">
                            <p:stCondLst>
                              <p:cond delay="22000"/>
                            </p:stCondLst>
                            <p:childTnLst>
                              <p:par>
                                <p:cTn id="49" presetID="16" presetClass="entr" presetSubtype="37" fill="hold" nodeType="afterEffect">
                                  <p:stCondLst>
                                    <p:cond delay="0"/>
                                  </p:stCondLst>
                                  <p:childTnLst>
                                    <p:set>
                                      <p:cBhvr>
                                        <p:cTn id="50" dur="1" fill="hold">
                                          <p:stCondLst>
                                            <p:cond delay="0"/>
                                          </p:stCondLst>
                                        </p:cTn>
                                        <p:tgtEl>
                                          <p:spTgt spid="1035"/>
                                        </p:tgtEl>
                                        <p:attrNameLst>
                                          <p:attrName>style.visibility</p:attrName>
                                        </p:attrNameLst>
                                      </p:cBhvr>
                                      <p:to>
                                        <p:strVal val="visible"/>
                                      </p:to>
                                    </p:set>
                                    <p:animEffect transition="in" filter="barn(outVertical)">
                                      <p:cBhvr>
                                        <p:cTn id="51" dur="20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up)">
                                      <p:cBhvr>
                                        <p:cTn id="57" dur="500"/>
                                        <p:tgtEl>
                                          <p:spTgt spid="7"/>
                                        </p:tgtEl>
                                      </p:cBhvr>
                                    </p:animEffect>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pict"/>
          <p:cNvPicPr>
            <a:picLocks noChangeAspect="1" noChangeArrowheads="1"/>
          </p:cNvPicPr>
          <p:nvPr/>
        </p:nvPicPr>
        <p:blipFill>
          <a:blip r:embed="rId3" cstate="email"/>
          <a:srcRect/>
          <a:stretch>
            <a:fillRect/>
          </a:stretch>
        </p:blipFill>
        <p:spPr bwMode="auto">
          <a:xfrm>
            <a:off x="1071538" y="1000108"/>
            <a:ext cx="7072362" cy="5143536"/>
          </a:xfrm>
          <a:prstGeom prst="rect">
            <a:avLst/>
          </a:prstGeom>
          <a:noFill/>
          <a:ln w="9525">
            <a:noFill/>
            <a:miter lim="800000"/>
            <a:headEnd/>
            <a:tailEnd/>
          </a:ln>
        </p:spPr>
      </p:pic>
      <p:sp>
        <p:nvSpPr>
          <p:cNvPr id="2" name="Прямоугольник с двумя скругленными соседними углами 1">
            <a:hlinkClick r:id="rId4"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3" name="Прямоугольник 2"/>
          <p:cNvSpPr/>
          <p:nvPr/>
        </p:nvSpPr>
        <p:spPr>
          <a:xfrm>
            <a:off x="592932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6" name="Прямоугольник 5"/>
          <p:cNvSpPr/>
          <p:nvPr/>
        </p:nvSpPr>
        <p:spPr>
          <a:xfrm>
            <a:off x="2714612" y="285728"/>
            <a:ext cx="3500462" cy="42862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Алтайский заповедник</a:t>
            </a:r>
          </a:p>
        </p:txBody>
      </p:sp>
      <p:sp>
        <p:nvSpPr>
          <p:cNvPr id="8" name="Прямоугольник с двумя скругленными соседними углами 7">
            <a:hlinkClick r:id="rId5"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3074" name="Picture 2" descr="i?id=111500794-06-72&amp;n=21">
            <a:hlinkClick r:id="rId6"/>
          </p:cNvPr>
          <p:cNvPicPr>
            <a:picLocks noChangeAspect="1" noChangeArrowheads="1"/>
          </p:cNvPicPr>
          <p:nvPr/>
        </p:nvPicPr>
        <p:blipFill>
          <a:blip r:embed="rId7" cstate="email">
            <a:clrChange>
              <a:clrFrom>
                <a:srgbClr val="FFFFFF"/>
              </a:clrFrom>
              <a:clrTo>
                <a:srgbClr val="FFFFFF">
                  <a:alpha val="0"/>
                </a:srgbClr>
              </a:clrTo>
            </a:clrChange>
          </a:blip>
          <a:srcRect/>
          <a:stretch>
            <a:fillRect/>
          </a:stretch>
        </p:blipFill>
        <p:spPr bwMode="auto">
          <a:xfrm>
            <a:off x="285721" y="285729"/>
            <a:ext cx="857255" cy="981589"/>
          </a:xfrm>
          <a:prstGeom prst="rect">
            <a:avLst/>
          </a:prstGeom>
          <a:noFill/>
          <a:ln w="9525">
            <a:noFill/>
            <a:miter lim="800000"/>
            <a:headEnd/>
            <a:tailEnd/>
          </a:ln>
        </p:spPr>
      </p:pic>
      <p:pic>
        <p:nvPicPr>
          <p:cNvPr id="3080" name="Picture 8" descr="430-lot"/>
          <p:cNvPicPr>
            <a:picLocks noChangeAspect="1" noChangeArrowheads="1"/>
          </p:cNvPicPr>
          <p:nvPr/>
        </p:nvPicPr>
        <p:blipFill>
          <a:blip r:embed="rId8" cstate="email"/>
          <a:srcRect/>
          <a:stretch>
            <a:fillRect/>
          </a:stretch>
        </p:blipFill>
        <p:spPr bwMode="auto">
          <a:xfrm>
            <a:off x="1071538" y="1000108"/>
            <a:ext cx="7110762" cy="5143536"/>
          </a:xfrm>
          <a:prstGeom prst="rect">
            <a:avLst/>
          </a:prstGeom>
          <a:noFill/>
          <a:ln w="9525">
            <a:noFill/>
            <a:miter lim="800000"/>
            <a:headEnd/>
            <a:tailEnd/>
          </a:ln>
        </p:spPr>
      </p:pic>
      <p:pic>
        <p:nvPicPr>
          <p:cNvPr id="1026" name="Рисунок 121"/>
          <p:cNvPicPr>
            <a:picLocks noChangeAspect="1" noChangeArrowheads="1"/>
          </p:cNvPicPr>
          <p:nvPr/>
        </p:nvPicPr>
        <p:blipFill>
          <a:blip r:embed="rId9" cstate="email"/>
          <a:srcRect/>
          <a:stretch>
            <a:fillRect/>
          </a:stretch>
        </p:blipFill>
        <p:spPr bwMode="auto">
          <a:xfrm>
            <a:off x="1071537" y="1000108"/>
            <a:ext cx="7157381" cy="5143536"/>
          </a:xfrm>
          <a:prstGeom prst="rect">
            <a:avLst/>
          </a:prstGeom>
          <a:noFill/>
          <a:ln w="9525">
            <a:noFill/>
            <a:miter lim="800000"/>
            <a:headEnd/>
            <a:tailEnd/>
          </a:ln>
        </p:spPr>
      </p:pic>
      <p:pic>
        <p:nvPicPr>
          <p:cNvPr id="3079" name="Picture 7" descr="0_5b542_7c317a11_XL"/>
          <p:cNvPicPr>
            <a:picLocks noChangeAspect="1" noChangeArrowheads="1"/>
          </p:cNvPicPr>
          <p:nvPr/>
        </p:nvPicPr>
        <p:blipFill>
          <a:blip r:embed="rId10" cstate="email"/>
          <a:srcRect/>
          <a:stretch>
            <a:fillRect/>
          </a:stretch>
        </p:blipFill>
        <p:spPr bwMode="auto">
          <a:xfrm>
            <a:off x="1071538" y="928670"/>
            <a:ext cx="7143800" cy="5072098"/>
          </a:xfrm>
          <a:prstGeom prst="rect">
            <a:avLst/>
          </a:prstGeom>
          <a:noFill/>
          <a:ln w="9525">
            <a:noFill/>
            <a:miter lim="800000"/>
            <a:headEnd/>
            <a:tailEnd/>
          </a:ln>
        </p:spPr>
      </p:pic>
      <p:sp>
        <p:nvSpPr>
          <p:cNvPr id="7" name="Прямоугольник 6"/>
          <p:cNvSpPr/>
          <p:nvPr/>
        </p:nvSpPr>
        <p:spPr>
          <a:xfrm>
            <a:off x="1071538" y="1500174"/>
            <a:ext cx="7143800" cy="44648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sz="2000" dirty="0" smtClean="0">
              <a:latin typeface="Arial" pitchFamily="34" charset="0"/>
              <a:cs typeface="Arial" pitchFamily="34" charset="0"/>
            </a:endParaRPr>
          </a:p>
          <a:p>
            <a:pPr algn="ctr"/>
            <a:endParaRPr lang="ru-RU" sz="2000" dirty="0" smtClean="0">
              <a:latin typeface="Arial" pitchFamily="34" charset="0"/>
              <a:cs typeface="Arial" pitchFamily="34" charset="0"/>
            </a:endParaRPr>
          </a:p>
          <a:p>
            <a:pPr algn="ctr"/>
            <a:r>
              <a:rPr lang="ru-RU" sz="2000" dirty="0" smtClean="0">
                <a:latin typeface="Arial" pitchFamily="34" charset="0"/>
                <a:cs typeface="Arial" pitchFamily="34" charset="0"/>
              </a:rPr>
              <a:t>Алтайский заповедник образован Постановлением Совнаркома РСФСР от 16 апреля 1932 года и первоначально занимал площадь более 1 млн. га. Дважды (в 1951 и 1961 гг.) его закрывали, но через несколько лет вновь восстанавливали. Алтайский заповедник входит в десятку крупнейших заповедников России.</a:t>
            </a:r>
          </a:p>
          <a:p>
            <a:pPr algn="ctr"/>
            <a:r>
              <a:rPr lang="ru-RU" sz="2000" dirty="0" smtClean="0">
                <a:latin typeface="Arial" pitchFamily="34" charset="0"/>
                <a:cs typeface="Arial" pitchFamily="34" charset="0"/>
              </a:rPr>
              <a:t>В фауне заповедника 73 вида млекопитающих, 310 птиц, 6 рептилий и 2 амфибии. К особо охраняемым насекомым Алтайского заповедника относят только </a:t>
            </a:r>
            <a:r>
              <a:rPr lang="ru-RU" sz="2000" dirty="0" err="1" smtClean="0">
                <a:latin typeface="Arial" pitchFamily="34" charset="0"/>
                <a:cs typeface="Arial" pitchFamily="34" charset="0"/>
              </a:rPr>
              <a:t>галлоизиану</a:t>
            </a:r>
            <a:r>
              <a:rPr lang="ru-RU" sz="2000" dirty="0" smtClean="0">
                <a:latin typeface="Arial" pitchFamily="34" charset="0"/>
                <a:cs typeface="Arial" pitchFamily="34" charset="0"/>
              </a:rPr>
              <a:t> Правдина, обитающую под камнями в хвойно-мелколиственных лесах. В Красную книгу занесены аполлон, Феб, </a:t>
            </a:r>
            <a:r>
              <a:rPr lang="ru-RU" sz="2000" dirty="0" err="1" smtClean="0">
                <a:latin typeface="Arial" pitchFamily="34" charset="0"/>
                <a:cs typeface="Arial" pitchFamily="34" charset="0"/>
              </a:rPr>
              <a:t>сенница</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Геро</a:t>
            </a:r>
            <a:r>
              <a:rPr lang="ru-RU" sz="2000" dirty="0" smtClean="0">
                <a:latin typeface="Arial" pitchFamily="34" charset="0"/>
                <a:cs typeface="Arial" pitchFamily="34" charset="0"/>
              </a:rPr>
              <a:t>, махаон, а также аполлон </a:t>
            </a:r>
            <a:r>
              <a:rPr lang="ru-RU" sz="2000" dirty="0" err="1" smtClean="0">
                <a:latin typeface="Arial" pitchFamily="34" charset="0"/>
                <a:cs typeface="Arial" pitchFamily="34" charset="0"/>
              </a:rPr>
              <a:t>Эверсманна</a:t>
            </a:r>
            <a:r>
              <a:rPr lang="ru-RU" sz="2000" dirty="0" smtClean="0">
                <a:latin typeface="Arial" pitchFamily="34" charset="0"/>
                <a:cs typeface="Arial" pitchFamily="34" charset="0"/>
              </a:rPr>
              <a:t> и бабочка лента орденская голубая.</a:t>
            </a:r>
          </a:p>
          <a:p>
            <a:pPr algn="ctr"/>
            <a:endParaRPr lang="ru-RU" sz="2000" dirty="0" smtClean="0">
              <a:latin typeface="Arial" pitchFamily="34" charset="0"/>
              <a:cs typeface="Arial" pitchFamily="34" charset="0"/>
            </a:endParaRPr>
          </a:p>
          <a:p>
            <a:pPr algn="ctr"/>
            <a:endParaRPr lang="ru-RU" sz="2000" dirty="0"/>
          </a:p>
        </p:txBody>
      </p:sp>
      <p:pic>
        <p:nvPicPr>
          <p:cNvPr id="14" name="Picture 4" descr="D:\ВСЕ КАРТИНКИ+\506.gif">
            <a:hlinkClick r:id="rId11" action="ppaction://hlinksldjump"/>
          </p:cNvPr>
          <p:cNvPicPr>
            <a:picLocks noChangeAspect="1" noChangeArrowheads="1"/>
          </p:cNvPicPr>
          <p:nvPr/>
        </p:nvPicPr>
        <p:blipFill>
          <a:blip r:embed="rId12" cstate="email"/>
          <a:srcRect/>
          <a:stretch>
            <a:fillRect/>
          </a:stretch>
        </p:blipFill>
        <p:spPr bwMode="auto">
          <a:xfrm>
            <a:off x="8215338" y="6000768"/>
            <a:ext cx="623545" cy="604839"/>
          </a:xfrm>
          <a:prstGeom prst="rect">
            <a:avLst/>
          </a:prstGeom>
          <a:noFill/>
        </p:spPr>
      </p:pic>
      <p:pic>
        <p:nvPicPr>
          <p:cNvPr id="15" name="Picture 3" descr="D:\ВСЕ КАРТИНКИ+\512.gif">
            <a:hlinkClick r:id="rId13" action="ppaction://hlinksldjump"/>
          </p:cNvPr>
          <p:cNvPicPr>
            <a:picLocks noChangeAspect="1" noChangeArrowheads="1"/>
          </p:cNvPicPr>
          <p:nvPr/>
        </p:nvPicPr>
        <p:blipFill>
          <a:blip r:embed="rId14" cstate="email"/>
          <a:srcRect/>
          <a:stretch>
            <a:fillRect/>
          </a:stretch>
        </p:blipFill>
        <p:spPr bwMode="auto">
          <a:xfrm flipH="1">
            <a:off x="285720" y="6000768"/>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outVertical)">
                                      <p:cBhvr>
                                        <p:cTn id="7" dur="2000"/>
                                        <p:tgtEl>
                                          <p:spTgt spid="3077"/>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3080"/>
                                        </p:tgtEl>
                                        <p:attrNameLst>
                                          <p:attrName>style.visibility</p:attrName>
                                        </p:attrNameLst>
                                      </p:cBhvr>
                                      <p:to>
                                        <p:strVal val="visible"/>
                                      </p:to>
                                    </p:set>
                                    <p:animEffect transition="in" filter="barn(outVertical)">
                                      <p:cBhvr>
                                        <p:cTn id="11" dur="2000"/>
                                        <p:tgtEl>
                                          <p:spTgt spid="3080"/>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outVertical)">
                                      <p:cBhvr>
                                        <p:cTn id="15" dur="2000"/>
                                        <p:tgtEl>
                                          <p:spTgt spid="1026"/>
                                        </p:tgtEl>
                                      </p:cBhvr>
                                    </p:animEffect>
                                  </p:childTnLst>
                                </p:cTn>
                              </p:par>
                            </p:childTnLst>
                          </p:cTn>
                        </p:par>
                        <p:par>
                          <p:cTn id="16" fill="hold">
                            <p:stCondLst>
                              <p:cond delay="6000"/>
                            </p:stCondLst>
                            <p:childTnLst>
                              <p:par>
                                <p:cTn id="17" presetID="16" presetClass="entr" presetSubtype="37" fill="hold" nodeType="afterEffect">
                                  <p:stCondLst>
                                    <p:cond delay="0"/>
                                  </p:stCondLst>
                                  <p:childTnLst>
                                    <p:set>
                                      <p:cBhvr>
                                        <p:cTn id="18" dur="1" fill="hold">
                                          <p:stCondLst>
                                            <p:cond delay="0"/>
                                          </p:stCondLst>
                                        </p:cTn>
                                        <p:tgtEl>
                                          <p:spTgt spid="3079"/>
                                        </p:tgtEl>
                                        <p:attrNameLst>
                                          <p:attrName>style.visibility</p:attrName>
                                        </p:attrNameLst>
                                      </p:cBhvr>
                                      <p:to>
                                        <p:strVal val="visible"/>
                                      </p:to>
                                    </p:set>
                                    <p:animEffect transition="in" filter="barn(outVertical)">
                                      <p:cBhvr>
                                        <p:cTn id="19" dur="2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двумя скругленными соседними углами 1">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3" name="Прямоугольник 2"/>
          <p:cNvSpPr/>
          <p:nvPr/>
        </p:nvSpPr>
        <p:spPr>
          <a:xfrm>
            <a:off x="5929322"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6" name="Прямоугольник 5"/>
          <p:cNvSpPr/>
          <p:nvPr/>
        </p:nvSpPr>
        <p:spPr>
          <a:xfrm>
            <a:off x="2357422" y="285728"/>
            <a:ext cx="428628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atin typeface="Bookman Old Style" pitchFamily="18" charset="0"/>
              </a:rPr>
              <a:t>Катунский Биосферный Заповедник</a:t>
            </a:r>
          </a:p>
        </p:txBody>
      </p:sp>
      <p:sp>
        <p:nvSpPr>
          <p:cNvPr id="8" name="Прямоугольник с двумя скругленными соседними углами 7">
            <a:hlinkClick r:id="rId4" action="ppaction://hlinksldjump"/>
          </p:cNvPr>
          <p:cNvSpPr/>
          <p:nvPr/>
        </p:nvSpPr>
        <p:spPr>
          <a:xfrm>
            <a:off x="5429256" y="0"/>
            <a:ext cx="2143140" cy="285752"/>
          </a:xfrm>
          <a:prstGeom prst="round2SameRect">
            <a:avLst/>
          </a:prstGeom>
          <a:solidFill>
            <a:srgbClr val="00B0F0"/>
          </a:solidFill>
          <a:ln>
            <a:noFill/>
          </a:ln>
          <a:scene3d>
            <a:camera prst="orthographicFront"/>
            <a:lightRig rig="threePt" dir="t"/>
          </a:scene3d>
          <a:sp3d>
            <a:bevelT w="508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Чудеса нашего края</a:t>
            </a:r>
            <a:endParaRPr lang="ru-RU" sz="1600" b="1" dirty="0">
              <a:solidFill>
                <a:schemeClr val="tx1"/>
              </a:solidFill>
            </a:endParaRPr>
          </a:p>
        </p:txBody>
      </p:sp>
      <p:pic>
        <p:nvPicPr>
          <p:cNvPr id="2051" name="Picture 3" descr="IMG_5187.JPG"/>
          <p:cNvPicPr>
            <a:picLocks noChangeAspect="1" noChangeArrowheads="1"/>
          </p:cNvPicPr>
          <p:nvPr/>
        </p:nvPicPr>
        <p:blipFill>
          <a:blip r:embed="rId5" cstate="email"/>
          <a:srcRect/>
          <a:stretch>
            <a:fillRect/>
          </a:stretch>
        </p:blipFill>
        <p:spPr bwMode="auto">
          <a:xfrm>
            <a:off x="714348" y="1071546"/>
            <a:ext cx="7691448" cy="4857784"/>
          </a:xfrm>
          <a:prstGeom prst="rect">
            <a:avLst/>
          </a:prstGeom>
          <a:noFill/>
          <a:ln w="9525">
            <a:noFill/>
            <a:miter lim="800000"/>
            <a:headEnd/>
            <a:tailEnd/>
          </a:ln>
        </p:spPr>
      </p:pic>
      <p:pic>
        <p:nvPicPr>
          <p:cNvPr id="2052" name="Picture 4" descr="DSC_0079_2.JPG"/>
          <p:cNvPicPr>
            <a:picLocks noChangeAspect="1" noChangeArrowheads="1"/>
          </p:cNvPicPr>
          <p:nvPr/>
        </p:nvPicPr>
        <p:blipFill>
          <a:blip r:embed="rId6" cstate="email"/>
          <a:srcRect/>
          <a:stretch>
            <a:fillRect/>
          </a:stretch>
        </p:blipFill>
        <p:spPr bwMode="auto">
          <a:xfrm>
            <a:off x="714348" y="1071546"/>
            <a:ext cx="7691448" cy="4849329"/>
          </a:xfrm>
          <a:prstGeom prst="rect">
            <a:avLst/>
          </a:prstGeom>
          <a:noFill/>
          <a:ln w="9525">
            <a:noFill/>
            <a:miter lim="800000"/>
            <a:headEnd/>
            <a:tailEnd/>
          </a:ln>
        </p:spPr>
      </p:pic>
      <p:pic>
        <p:nvPicPr>
          <p:cNvPr id="2050" name="Picture 2" descr="information_items_1215405616"/>
          <p:cNvPicPr>
            <a:picLocks noChangeAspect="1" noChangeArrowheads="1"/>
          </p:cNvPicPr>
          <p:nvPr/>
        </p:nvPicPr>
        <p:blipFill>
          <a:blip r:embed="rId7" cstate="email"/>
          <a:srcRect/>
          <a:stretch>
            <a:fillRect/>
          </a:stretch>
        </p:blipFill>
        <p:spPr bwMode="auto">
          <a:xfrm>
            <a:off x="714349" y="1071546"/>
            <a:ext cx="7710498" cy="4857784"/>
          </a:xfrm>
          <a:prstGeom prst="rect">
            <a:avLst/>
          </a:prstGeom>
          <a:noFill/>
          <a:ln w="9525">
            <a:noFill/>
            <a:miter lim="800000"/>
            <a:headEnd/>
            <a:tailEnd/>
          </a:ln>
        </p:spPr>
      </p:pic>
      <p:pic>
        <p:nvPicPr>
          <p:cNvPr id="4" name="Picture 3" descr="image011"/>
          <p:cNvPicPr>
            <a:picLocks noChangeAspect="1" noChangeArrowheads="1"/>
          </p:cNvPicPr>
          <p:nvPr/>
        </p:nvPicPr>
        <p:blipFill>
          <a:blip r:embed="rId8" cstate="email"/>
          <a:srcRect/>
          <a:stretch>
            <a:fillRect/>
          </a:stretch>
        </p:blipFill>
        <p:spPr bwMode="auto">
          <a:xfrm>
            <a:off x="2071670" y="1071546"/>
            <a:ext cx="4718990" cy="4857784"/>
          </a:xfrm>
          <a:prstGeom prst="rect">
            <a:avLst/>
          </a:prstGeom>
          <a:noFill/>
          <a:ln w="9525">
            <a:noFill/>
            <a:miter lim="800000"/>
            <a:headEnd/>
            <a:tailEnd/>
          </a:ln>
        </p:spPr>
      </p:pic>
      <p:pic>
        <p:nvPicPr>
          <p:cNvPr id="2053" name="Picture 5" descr="12489"/>
          <p:cNvPicPr>
            <a:picLocks noChangeAspect="1" noChangeArrowheads="1"/>
          </p:cNvPicPr>
          <p:nvPr/>
        </p:nvPicPr>
        <p:blipFill>
          <a:blip r:embed="rId9" cstate="email"/>
          <a:srcRect/>
          <a:stretch>
            <a:fillRect/>
          </a:stretch>
        </p:blipFill>
        <p:spPr bwMode="auto">
          <a:xfrm>
            <a:off x="714348" y="1071546"/>
            <a:ext cx="7681925" cy="4857784"/>
          </a:xfrm>
          <a:prstGeom prst="rect">
            <a:avLst/>
          </a:prstGeom>
          <a:noFill/>
          <a:ln w="9525">
            <a:noFill/>
            <a:miter lim="800000"/>
            <a:headEnd/>
            <a:tailEnd/>
          </a:ln>
        </p:spPr>
      </p:pic>
      <p:pic>
        <p:nvPicPr>
          <p:cNvPr id="10" name="Picture 6" descr="41898"/>
          <p:cNvPicPr>
            <a:picLocks noChangeAspect="1" noChangeArrowheads="1"/>
          </p:cNvPicPr>
          <p:nvPr/>
        </p:nvPicPr>
        <p:blipFill>
          <a:blip r:embed="rId10" cstate="email"/>
          <a:srcRect/>
          <a:stretch>
            <a:fillRect/>
          </a:stretch>
        </p:blipFill>
        <p:spPr bwMode="auto">
          <a:xfrm>
            <a:off x="714348" y="1000108"/>
            <a:ext cx="7715304" cy="4857784"/>
          </a:xfrm>
          <a:prstGeom prst="rect">
            <a:avLst/>
          </a:prstGeom>
          <a:noFill/>
          <a:ln w="9525">
            <a:noFill/>
            <a:miter lim="800000"/>
            <a:headEnd/>
            <a:tailEnd/>
          </a:ln>
        </p:spPr>
      </p:pic>
      <p:pic>
        <p:nvPicPr>
          <p:cNvPr id="2055" name="Picture 7" descr="0_7de1f_be36fc90_XL"/>
          <p:cNvPicPr>
            <a:picLocks noChangeAspect="1" noChangeArrowheads="1"/>
          </p:cNvPicPr>
          <p:nvPr/>
        </p:nvPicPr>
        <p:blipFill>
          <a:blip r:embed="rId11" cstate="email"/>
          <a:srcRect/>
          <a:stretch>
            <a:fillRect/>
          </a:stretch>
        </p:blipFill>
        <p:spPr bwMode="auto">
          <a:xfrm>
            <a:off x="692273" y="1000108"/>
            <a:ext cx="7761165" cy="4929222"/>
          </a:xfrm>
          <a:prstGeom prst="rect">
            <a:avLst/>
          </a:prstGeom>
          <a:noFill/>
          <a:ln w="9525">
            <a:noFill/>
            <a:miter lim="800000"/>
            <a:headEnd/>
            <a:tailEnd/>
          </a:ln>
        </p:spPr>
      </p:pic>
      <p:sp>
        <p:nvSpPr>
          <p:cNvPr id="7" name="Прямоугольник 6"/>
          <p:cNvSpPr/>
          <p:nvPr/>
        </p:nvSpPr>
        <p:spPr>
          <a:xfrm>
            <a:off x="714348" y="2000240"/>
            <a:ext cx="7715304" cy="407199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sz="2000" dirty="0" smtClean="0">
              <a:latin typeface="Arial" pitchFamily="34" charset="0"/>
              <a:cs typeface="Arial" pitchFamily="34" charset="0"/>
            </a:endParaRPr>
          </a:p>
          <a:p>
            <a:pPr algn="ctr"/>
            <a:endParaRPr lang="ru-RU" sz="2000" dirty="0" smtClean="0">
              <a:latin typeface="Arial" pitchFamily="34" charset="0"/>
              <a:cs typeface="Arial" pitchFamily="34" charset="0"/>
            </a:endParaRPr>
          </a:p>
          <a:p>
            <a:pPr algn="ctr"/>
            <a:endParaRPr lang="ru-RU" sz="2000" dirty="0" smtClean="0">
              <a:latin typeface="Arial" pitchFamily="34" charset="0"/>
              <a:cs typeface="Arial" pitchFamily="34" charset="0"/>
            </a:endParaRPr>
          </a:p>
          <a:p>
            <a:pPr algn="ctr"/>
            <a:r>
              <a:rPr lang="ru-RU" sz="2000" dirty="0" smtClean="0">
                <a:latin typeface="Arial" pitchFamily="34" charset="0"/>
                <a:cs typeface="Arial" pitchFamily="34" charset="0"/>
              </a:rPr>
              <a:t>Катунский заповедник расположен в Республике Алтай на правобережье реки Катунь, на южных склонах Катунского хребта. Основан в 1991 году. Площадь 151637 га. Он расположен в самой высокогорной части Алтая - на Катунском хребте. Площадь заповедника 151 тыс. га. К территории заповедника прилегает Гора Белуха (4 506 м) - самая высокая точка Сибири, объект Всемирного природного наследия ЮНЕСКО. Заповедник расположен на высотах от 1300 до 3280 м. В его пределах распространены высокогорья с крупными ледниками, снежниками и каменистыми россыпями и среднегорья с тундрами, альпийскими и субальпийскими лугами. По глубоко врезанным долинам рек и в нижних частях склонов господствуют лесные сообщества.</a:t>
            </a:r>
          </a:p>
          <a:p>
            <a:pPr algn="ctr"/>
            <a:endParaRPr lang="ru-RU" sz="2000" dirty="0" smtClean="0">
              <a:latin typeface="Arial" pitchFamily="34" charset="0"/>
              <a:cs typeface="Arial" pitchFamily="34" charset="0"/>
            </a:endParaRPr>
          </a:p>
          <a:p>
            <a:pPr algn="ctr"/>
            <a:endParaRPr lang="ru-RU" sz="2000" dirty="0" smtClean="0">
              <a:latin typeface="Arial" pitchFamily="34" charset="0"/>
              <a:cs typeface="Arial" pitchFamily="34" charset="0"/>
            </a:endParaRPr>
          </a:p>
          <a:p>
            <a:pPr algn="ctr"/>
            <a:endParaRPr lang="ru-RU" sz="2000" dirty="0"/>
          </a:p>
        </p:txBody>
      </p:sp>
      <p:pic>
        <p:nvPicPr>
          <p:cNvPr id="16" name="Picture 3" descr="D:\ВСЕ КАРТИНКИ+\512.gif">
            <a:hlinkClick r:id="rId12" action="ppaction://hlinksldjump"/>
          </p:cNvPr>
          <p:cNvPicPr>
            <a:picLocks noChangeAspect="1" noChangeArrowheads="1"/>
          </p:cNvPicPr>
          <p:nvPr/>
        </p:nvPicPr>
        <p:blipFill>
          <a:blip r:embed="rId13" cstate="email"/>
          <a:srcRect/>
          <a:stretch>
            <a:fillRect/>
          </a:stretch>
        </p:blipFill>
        <p:spPr bwMode="auto">
          <a:xfrm flipH="1">
            <a:off x="285720" y="6264048"/>
            <a:ext cx="642942" cy="593952"/>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outVertical)">
                                      <p:cBhvr>
                                        <p:cTn id="7" dur="2000"/>
                                        <p:tgtEl>
                                          <p:spTgt spid="2051"/>
                                        </p:tgtEl>
                                      </p:cBhvr>
                                    </p:animEffect>
                                  </p:childTnLst>
                                </p:cTn>
                              </p:par>
                            </p:childTnLst>
                          </p:cTn>
                        </p:par>
                        <p:par>
                          <p:cTn id="8" fill="hold">
                            <p:stCondLst>
                              <p:cond delay="2000"/>
                            </p:stCondLst>
                            <p:childTnLst>
                              <p:par>
                                <p:cTn id="9" presetID="16" presetClass="entr" presetSubtype="37"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barn(outVertical)">
                                      <p:cBhvr>
                                        <p:cTn id="11" dur="2000"/>
                                        <p:tgtEl>
                                          <p:spTgt spid="2052"/>
                                        </p:tgtEl>
                                      </p:cBhvr>
                                    </p:animEffect>
                                  </p:childTnLst>
                                </p:cTn>
                              </p:par>
                            </p:childTnLst>
                          </p:cTn>
                        </p:par>
                        <p:par>
                          <p:cTn id="12" fill="hold">
                            <p:stCondLst>
                              <p:cond delay="4000"/>
                            </p:stCondLst>
                            <p:childTnLst>
                              <p:par>
                                <p:cTn id="13" presetID="16" presetClass="entr" presetSubtype="37"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outVertical)">
                                      <p:cBhvr>
                                        <p:cTn id="15" dur="2000"/>
                                        <p:tgtEl>
                                          <p:spTgt spid="2050"/>
                                        </p:tgtEl>
                                      </p:cBhvr>
                                    </p:animEffect>
                                  </p:childTnLst>
                                </p:cTn>
                              </p:par>
                            </p:childTnLst>
                          </p:cTn>
                        </p:par>
                        <p:par>
                          <p:cTn id="16" fill="hold">
                            <p:stCondLst>
                              <p:cond delay="6000"/>
                            </p:stCondLst>
                            <p:childTnLst>
                              <p:par>
                                <p:cTn id="17" presetID="16" presetClass="entr" presetSubtype="37"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Vertical)">
                                      <p:cBhvr>
                                        <p:cTn id="19" dur="2000"/>
                                        <p:tgtEl>
                                          <p:spTgt spid="4"/>
                                        </p:tgtEl>
                                      </p:cBhvr>
                                    </p:animEffect>
                                  </p:childTnLst>
                                </p:cTn>
                              </p:par>
                            </p:childTnLst>
                          </p:cTn>
                        </p:par>
                        <p:par>
                          <p:cTn id="20" fill="hold">
                            <p:stCondLst>
                              <p:cond delay="8000"/>
                            </p:stCondLst>
                            <p:childTnLst>
                              <p:par>
                                <p:cTn id="21" presetID="16" presetClass="entr" presetSubtype="37" fill="hold" nodeType="after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barn(outVertical)">
                                      <p:cBhvr>
                                        <p:cTn id="23" dur="2000"/>
                                        <p:tgtEl>
                                          <p:spTgt spid="2053"/>
                                        </p:tgtEl>
                                      </p:cBhvr>
                                    </p:animEffect>
                                  </p:childTnLst>
                                </p:cTn>
                              </p:par>
                            </p:childTnLst>
                          </p:cTn>
                        </p:par>
                        <p:par>
                          <p:cTn id="24" fill="hold">
                            <p:stCondLst>
                              <p:cond delay="10000"/>
                            </p:stCondLst>
                            <p:childTnLst>
                              <p:par>
                                <p:cTn id="25" presetID="16" presetClass="entr" presetSubtype="37"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outVertical)">
                                      <p:cBhvr>
                                        <p:cTn id="27" dur="2000"/>
                                        <p:tgtEl>
                                          <p:spTgt spid="10"/>
                                        </p:tgtEl>
                                      </p:cBhvr>
                                    </p:animEffect>
                                  </p:childTnLst>
                                </p:cTn>
                              </p:par>
                            </p:childTnLst>
                          </p:cTn>
                        </p:par>
                        <p:par>
                          <p:cTn id="28" fill="hold">
                            <p:stCondLst>
                              <p:cond delay="12000"/>
                            </p:stCondLst>
                            <p:childTnLst>
                              <p:par>
                                <p:cTn id="29" presetID="16" presetClass="entr" presetSubtype="37" fill="hold" nodeType="afterEffect">
                                  <p:stCondLst>
                                    <p:cond delay="0"/>
                                  </p:stCondLst>
                                  <p:childTnLst>
                                    <p:set>
                                      <p:cBhvr>
                                        <p:cTn id="30" dur="1" fill="hold">
                                          <p:stCondLst>
                                            <p:cond delay="0"/>
                                          </p:stCondLst>
                                        </p:cTn>
                                        <p:tgtEl>
                                          <p:spTgt spid="2055"/>
                                        </p:tgtEl>
                                        <p:attrNameLst>
                                          <p:attrName>style.visibility</p:attrName>
                                        </p:attrNameLst>
                                      </p:cBhvr>
                                      <p:to>
                                        <p:strVal val="visible"/>
                                      </p:to>
                                    </p:set>
                                    <p:animEffect transition="in" filter="barn(outVertical)">
                                      <p:cBhvr>
                                        <p:cTn id="31" dur="2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741646"/>
            <a:ext cx="8786842" cy="646331"/>
          </a:xfrm>
          <a:prstGeom prst="rect">
            <a:avLst/>
          </a:prstGeom>
        </p:spPr>
        <p:txBody>
          <a:bodyPr wrap="square">
            <a:spAutoFit/>
          </a:bodyPr>
          <a:lstStyle/>
          <a:p>
            <a:r>
              <a:rPr lang="ru-RU" dirty="0" smtClean="0"/>
              <a:t/>
            </a:r>
            <a:br>
              <a:rPr lang="ru-RU" dirty="0" smtClean="0"/>
            </a:br>
            <a:endParaRPr lang="ru-RU" dirty="0"/>
          </a:p>
        </p:txBody>
      </p:sp>
      <p:pic>
        <p:nvPicPr>
          <p:cNvPr id="6146" name="Picture 2" descr="41898"/>
          <p:cNvPicPr>
            <a:picLocks noChangeAspect="1" noChangeArrowheads="1"/>
          </p:cNvPicPr>
          <p:nvPr/>
        </p:nvPicPr>
        <p:blipFill>
          <a:blip r:embed="rId2" cstate="email"/>
          <a:srcRect/>
          <a:stretch>
            <a:fillRect/>
          </a:stretch>
        </p:blipFill>
        <p:spPr bwMode="auto">
          <a:xfrm>
            <a:off x="285720" y="285728"/>
            <a:ext cx="8572560" cy="6286544"/>
          </a:xfrm>
          <a:prstGeom prst="rect">
            <a:avLst/>
          </a:prstGeom>
          <a:noFill/>
          <a:ln w="9525">
            <a:noFill/>
            <a:miter lim="800000"/>
            <a:headEnd/>
            <a:tailEnd/>
          </a:ln>
          <a:scene3d>
            <a:camera prst="orthographicFront"/>
            <a:lightRig rig="threePt" dir="t"/>
          </a:scene3d>
          <a:sp3d>
            <a:bevelT prst="angle"/>
          </a:sp3d>
        </p:spPr>
      </p:pic>
      <p:sp>
        <p:nvSpPr>
          <p:cNvPr id="7" name="Прямоугольник с двумя скругленными соседними углами 6">
            <a:hlinkClick r:id="rId3"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grpSp>
        <p:nvGrpSpPr>
          <p:cNvPr id="2" name="Группа 7"/>
          <p:cNvGrpSpPr/>
          <p:nvPr/>
        </p:nvGrpSpPr>
        <p:grpSpPr>
          <a:xfrm>
            <a:off x="857224" y="1285860"/>
            <a:ext cx="7343743" cy="3839439"/>
            <a:chOff x="916860" y="1589825"/>
            <a:chExt cx="7343743" cy="3416320"/>
          </a:xfrm>
        </p:grpSpPr>
        <p:sp>
          <p:nvSpPr>
            <p:cNvPr id="6" name="Содержимое 2"/>
            <p:cNvSpPr txBox="1">
              <a:spLocks/>
            </p:cNvSpPr>
            <p:nvPr/>
          </p:nvSpPr>
          <p:spPr>
            <a:xfrm>
              <a:off x="916860" y="1857364"/>
              <a:ext cx="7343743" cy="3143272"/>
            </a:xfrm>
            <a:prstGeom prst="rect">
              <a:avLst/>
            </a:prstGeom>
            <a:solidFill>
              <a:schemeClr val="bg1">
                <a:alpha val="65000"/>
              </a:schemeClr>
            </a:solidFill>
            <a:ln w="19050">
              <a:noFill/>
            </a:ln>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4300" b="0" i="0" u="none" strike="noStrike" kern="1200" cap="none" spc="0" normalizeH="0" baseline="0" noProof="0" dirty="0" smtClean="0">
                  <a:ln>
                    <a:noFill/>
                  </a:ln>
                  <a:solidFill>
                    <a:schemeClr val="tx1"/>
                  </a:solidFill>
                  <a:effectLst/>
                  <a:uLnTx/>
                  <a:uFillTx/>
                  <a:latin typeface="Monotype Corsiva" pitchFamily="66" charset="0"/>
                  <a:ea typeface="+mn-ea"/>
                  <a:cs typeface="Arial" pitchFamily="34" charset="0"/>
                </a:rPr>
                <a:t> </a:t>
              </a:r>
              <a:endParaRPr kumimoji="0" lang="ru-RU" sz="3200" b="1" i="0" u="none" strike="noStrike" kern="1200" cap="none" spc="0" normalizeH="0" baseline="0" noProof="0" dirty="0">
                <a:ln>
                  <a:noFill/>
                </a:ln>
                <a:solidFill>
                  <a:schemeClr val="tx1"/>
                </a:solidFill>
                <a:effectLst/>
                <a:uLnTx/>
                <a:uFillTx/>
                <a:latin typeface="+mn-lt"/>
                <a:ea typeface="+mn-ea"/>
                <a:cs typeface="+mn-cs"/>
              </a:endParaRPr>
            </a:p>
          </p:txBody>
        </p:sp>
        <p:sp>
          <p:nvSpPr>
            <p:cNvPr id="2049" name="Rectangle 1"/>
            <p:cNvSpPr>
              <a:spLocks noChangeArrowheads="1"/>
            </p:cNvSpPr>
            <p:nvPr/>
          </p:nvSpPr>
          <p:spPr bwMode="auto">
            <a:xfrm>
              <a:off x="1142976" y="1589825"/>
              <a:ext cx="6858048"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rgbClr val="000000"/>
                </a:solidFill>
                <a:effectLst/>
                <a:latin typeface="Bookman Old Style" pitchFamily="18"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Bookman Old Style" pitchFamily="18" charset="0"/>
                  <a:ea typeface="Calibri" pitchFamily="34" charset="0"/>
                  <a:cs typeface="Arial" pitchFamily="34" charset="0"/>
                </a:rPr>
                <a:t>Есть на земле прекрасных мест немало,</a:t>
              </a:r>
              <a:endParaRPr kumimoji="0" lang="ru-RU" sz="24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Bookman Old Style" pitchFamily="18" charset="0"/>
                  <a:ea typeface="Calibri" pitchFamily="34" charset="0"/>
                  <a:cs typeface="Arial" pitchFamily="34" charset="0"/>
                </a:rPr>
                <a:t>Но все ж милей мне уголок родной.</a:t>
              </a:r>
              <a:endParaRPr kumimoji="0" lang="ru-RU" sz="24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Bookman Old Style" pitchFamily="18" charset="0"/>
                  <a:ea typeface="Calibri" pitchFamily="34" charset="0"/>
                  <a:cs typeface="Arial" pitchFamily="34" charset="0"/>
                </a:rPr>
                <a:t>Все называют его просто лишь Алтаем,</a:t>
              </a:r>
              <a:endParaRPr kumimoji="0" lang="ru-RU" sz="24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Bookman Old Style" pitchFamily="18" charset="0"/>
                  <a:ea typeface="Calibri" pitchFamily="34" charset="0"/>
                  <a:cs typeface="Arial" pitchFamily="34" charset="0"/>
                </a:rPr>
                <a:t>А я люблю и сердцем и душой.</a:t>
              </a:r>
              <a:endParaRPr kumimoji="0" lang="ru-RU" sz="24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Bookman Old Style" pitchFamily="18" charset="0"/>
                  <a:ea typeface="Calibri" pitchFamily="34" charset="0"/>
                  <a:cs typeface="Arial" pitchFamily="34" charset="0"/>
                </a:rPr>
                <a:t>О, наш Алтай, ты муза для поэта.</a:t>
              </a:r>
              <a:endParaRPr kumimoji="0" lang="ru-RU" sz="24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Bookman Old Style" pitchFamily="18" charset="0"/>
                  <a:ea typeface="Calibri" pitchFamily="34" charset="0"/>
                  <a:cs typeface="Arial" pitchFamily="34" charset="0"/>
                </a:rPr>
                <a:t>Твои красоты я воспеть могу.</a:t>
              </a:r>
              <a:endParaRPr kumimoji="0" lang="ru-RU" sz="24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Bookman Old Style" pitchFamily="18" charset="0"/>
                  <a:ea typeface="Calibri" pitchFamily="34" charset="0"/>
                  <a:cs typeface="Arial" pitchFamily="34" charset="0"/>
                </a:rPr>
                <a:t>Но все твои просторы, и все это</a:t>
              </a:r>
              <a:endParaRPr kumimoji="0" lang="ru-RU" sz="24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0000"/>
                  </a:solidFill>
                  <a:effectLst/>
                  <a:latin typeface="Bookman Old Style" pitchFamily="18" charset="0"/>
                  <a:ea typeface="Calibri" pitchFamily="34" charset="0"/>
                  <a:cs typeface="Arial" pitchFamily="34" charset="0"/>
                </a:rPr>
                <a:t>Я гордо в своем сердце берегу.</a:t>
              </a:r>
              <a:endParaRPr kumimoji="0" lang="ru-RU" sz="2400" b="0" i="0" u="none" strike="noStrike" cap="none" normalizeH="0" baseline="0" dirty="0" smtClean="0">
                <a:ln>
                  <a:noFill/>
                </a:ln>
                <a:solidFill>
                  <a:schemeClr val="tx1"/>
                </a:solidFill>
                <a:effectLst/>
                <a:latin typeface="Bookman Old Style" pitchFamily="18" charset="0"/>
                <a:cs typeface="Arial" pitchFamily="34" charset="0"/>
              </a:endParaRPr>
            </a:p>
          </p:txBody>
        </p:sp>
      </p:grpSp>
      <p:sp>
        <p:nvSpPr>
          <p:cNvPr id="9" name="Содержимое 2"/>
          <p:cNvSpPr txBox="1">
            <a:spLocks/>
          </p:cNvSpPr>
          <p:nvPr/>
        </p:nvSpPr>
        <p:spPr>
          <a:xfrm rot="21331882">
            <a:off x="870400" y="1639649"/>
            <a:ext cx="7343743" cy="2458536"/>
          </a:xfrm>
          <a:prstGeom prst="rect">
            <a:avLst/>
          </a:prstGeom>
          <a:solidFill>
            <a:schemeClr val="bg1">
              <a:alpha val="65000"/>
            </a:schemeClr>
          </a:solidFill>
          <a:ln w="19050">
            <a:noFill/>
          </a:ln>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4300" b="0" i="0" u="none" strike="noStrike" kern="1200" cap="none" spc="0" normalizeH="0" baseline="0" noProof="0" dirty="0" smtClean="0">
                <a:ln>
                  <a:noFill/>
                </a:ln>
                <a:solidFill>
                  <a:schemeClr val="tx1"/>
                </a:solidFill>
                <a:effectLst/>
                <a:uLnTx/>
                <a:uFillTx/>
                <a:latin typeface="Monotype Corsiva" pitchFamily="66" charset="0"/>
                <a:ea typeface="+mn-ea"/>
                <a:cs typeface="Arial" pitchFamily="34" charset="0"/>
              </a:rPr>
              <a:t> </a:t>
            </a:r>
            <a:r>
              <a:rPr kumimoji="0" lang="ru-RU" sz="6200" b="1" i="0" u="none" strike="noStrike" kern="1200" cap="none" spc="0" normalizeH="0" baseline="0" noProof="0" dirty="0" smtClean="0">
                <a:ln>
                  <a:noFill/>
                </a:ln>
                <a:solidFill>
                  <a:schemeClr val="tx2">
                    <a:lumMod val="75000"/>
                  </a:schemeClr>
                </a:solidFill>
                <a:effectLst/>
                <a:uLnTx/>
                <a:uFillTx/>
                <a:latin typeface="ShellyAllegroC" pitchFamily="2" charset="0"/>
                <a:cs typeface="Arial" pitchFamily="34" charset="0"/>
              </a:rPr>
              <a:t>Любят родину не за то, что она велика, а за то, что своя </a:t>
            </a: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6200" b="0" i="0" u="none" strike="noStrike" kern="1200" cap="none" spc="0" normalizeH="0" baseline="0" noProof="0" dirty="0" smtClean="0">
                <a:ln>
                  <a:noFill/>
                </a:ln>
                <a:solidFill>
                  <a:schemeClr val="tx2">
                    <a:lumMod val="75000"/>
                  </a:schemeClr>
                </a:solidFill>
                <a:effectLst/>
                <a:uLnTx/>
                <a:uFillTx/>
                <a:latin typeface="Arial" pitchFamily="34" charset="0"/>
                <a:ea typeface="+mn-ea"/>
                <a:cs typeface="Arial" pitchFamily="34" charset="0"/>
              </a:rPr>
              <a:t>  </a:t>
            </a:r>
            <a:r>
              <a:rPr kumimoji="0" lang="ru-RU" sz="5100" b="1" i="0" u="none" strike="noStrike" kern="1200" cap="none" spc="0" normalizeH="0" baseline="0" noProof="0" dirty="0" err="1" smtClean="0">
                <a:ln>
                  <a:noFill/>
                </a:ln>
                <a:solidFill>
                  <a:schemeClr val="tx2">
                    <a:lumMod val="75000"/>
                  </a:schemeClr>
                </a:solidFill>
                <a:effectLst/>
                <a:uLnTx/>
                <a:uFillTx/>
                <a:latin typeface="ShellyAllegroC" pitchFamily="2" charset="0"/>
                <a:cs typeface="Arial" pitchFamily="34" charset="0"/>
              </a:rPr>
              <a:t>Луций</a:t>
            </a:r>
            <a:r>
              <a:rPr kumimoji="0" lang="ru-RU" sz="5100" b="1" i="0" u="none" strike="noStrike" kern="1200" cap="none" spc="0" normalizeH="0" baseline="0" noProof="0" dirty="0" smtClean="0">
                <a:ln>
                  <a:noFill/>
                </a:ln>
                <a:solidFill>
                  <a:schemeClr val="tx2">
                    <a:lumMod val="75000"/>
                  </a:schemeClr>
                </a:solidFill>
                <a:effectLst/>
                <a:uLnTx/>
                <a:uFillTx/>
                <a:latin typeface="ShellyAllegroC" pitchFamily="2" charset="0"/>
                <a:cs typeface="Arial" pitchFamily="34" charset="0"/>
              </a:rPr>
              <a:t>  </a:t>
            </a:r>
            <a:r>
              <a:rPr kumimoji="0" lang="ru-RU" sz="5100" b="1" i="0" u="none" strike="noStrike" kern="1200" cap="none" spc="0" normalizeH="0" baseline="0" noProof="0" dirty="0" err="1" smtClean="0">
                <a:ln>
                  <a:noFill/>
                </a:ln>
                <a:solidFill>
                  <a:schemeClr val="tx2">
                    <a:lumMod val="75000"/>
                  </a:schemeClr>
                </a:solidFill>
                <a:effectLst/>
                <a:uLnTx/>
                <a:uFillTx/>
                <a:latin typeface="ShellyAllegroC" pitchFamily="2" charset="0"/>
                <a:cs typeface="Arial" pitchFamily="34" charset="0"/>
              </a:rPr>
              <a:t>Анней</a:t>
            </a:r>
            <a:r>
              <a:rPr kumimoji="0" lang="ru-RU" sz="5100" b="1" i="0" u="none" strike="noStrike" kern="1200" cap="none" spc="0" normalizeH="0" baseline="0" noProof="0" dirty="0" smtClean="0">
                <a:ln>
                  <a:noFill/>
                </a:ln>
                <a:solidFill>
                  <a:schemeClr val="tx2">
                    <a:lumMod val="75000"/>
                  </a:schemeClr>
                </a:solidFill>
                <a:effectLst/>
                <a:uLnTx/>
                <a:uFillTx/>
                <a:latin typeface="ShellyAllegroC" pitchFamily="2" charset="0"/>
                <a:cs typeface="Arial" pitchFamily="34" charset="0"/>
              </a:rPr>
              <a:t> Сенека (младший)</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xit" presetSubtype="0" fill="hold" nodeType="afterEffect">
                                  <p:stCondLst>
                                    <p:cond delay="8000"/>
                                  </p:stCondLst>
                                  <p:childTnLst>
                                    <p:animEffect transition="out" filter="fad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par>
                          <p:cTn id="12" fill="hold">
                            <p:stCondLst>
                              <p:cond delay="12000"/>
                            </p:stCondLst>
                            <p:childTnLst>
                              <p:par>
                                <p:cTn id="13" presetID="10" presetClass="entr" presetSubtype="0" fill="hold" grpId="0" nodeType="after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fade">
                                      <p:cBhvr>
                                        <p:cTn id="15" dur="2000"/>
                                        <p:tgtEl>
                                          <p:spTgt spid="9">
                                            <p:bg/>
                                          </p:spTgt>
                                        </p:tgtEl>
                                      </p:cBhvr>
                                    </p:animEffect>
                                  </p:childTnLst>
                                </p:cTn>
                              </p:par>
                            </p:childTnLst>
                          </p:cTn>
                        </p:par>
                        <p:par>
                          <p:cTn id="16" fill="hold">
                            <p:stCondLst>
                              <p:cond delay="14000"/>
                            </p:stCondLst>
                            <p:childTnLst>
                              <p:par>
                                <p:cTn id="17" presetID="10" presetClass="entr" presetSubtype="0"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2000"/>
                                        <p:tgtEl>
                                          <p:spTgt spid="9">
                                            <p:txEl>
                                              <p:pRg st="0" end="0"/>
                                            </p:txEl>
                                          </p:spTgt>
                                        </p:tgtEl>
                                      </p:cBhvr>
                                    </p:animEffect>
                                  </p:childTnLst>
                                </p:cTn>
                              </p:par>
                            </p:childTnLst>
                          </p:cTn>
                        </p:par>
                        <p:par>
                          <p:cTn id="20" fill="hold">
                            <p:stCondLst>
                              <p:cond delay="16000"/>
                            </p:stCondLst>
                            <p:childTnLst>
                              <p:par>
                                <p:cTn id="21" presetID="10" presetClass="entr" presetSubtype="0" fill="hold" grpId="0"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2000"/>
                                        <p:tgtEl>
                                          <p:spTgt spid="9">
                                            <p:txEl>
                                              <p:pRg st="1" end="1"/>
                                            </p:txEl>
                                          </p:spTgt>
                                        </p:tgtEl>
                                      </p:cBhvr>
                                    </p:animEffect>
                                  </p:childTnLst>
                                </p:cTn>
                              </p:par>
                            </p:childTnLst>
                          </p:cTn>
                        </p:par>
                        <p:par>
                          <p:cTn id="24" fill="hold">
                            <p:stCondLst>
                              <p:cond delay="18000"/>
                            </p:stCondLst>
                            <p:childTnLst>
                              <p:par>
                                <p:cTn id="25" presetID="10" presetClass="exit" presetSubtype="0" fill="hold" grpId="1" nodeType="afterEffect">
                                  <p:stCondLst>
                                    <p:cond delay="4000"/>
                                  </p:stCondLst>
                                  <p:childTnLst>
                                    <p:animEffect transition="out" filter="fade">
                                      <p:cBhvr>
                                        <p:cTn id="26" dur="1000"/>
                                        <p:tgtEl>
                                          <p:spTgt spid="9">
                                            <p:txEl>
                                              <p:pRg st="0" end="0"/>
                                            </p:txEl>
                                          </p:spTgt>
                                        </p:tgtEl>
                                      </p:cBhvr>
                                    </p:animEffect>
                                    <p:set>
                                      <p:cBhvr>
                                        <p:cTn id="27" dur="1" fill="hold">
                                          <p:stCondLst>
                                            <p:cond delay="999"/>
                                          </p:stCondLst>
                                        </p:cTn>
                                        <p:tgtEl>
                                          <p:spTgt spid="9">
                                            <p:txEl>
                                              <p:pRg st="0" end="0"/>
                                            </p:txEl>
                                          </p:spTgt>
                                        </p:tgtEl>
                                        <p:attrNameLst>
                                          <p:attrName>style.visibility</p:attrName>
                                        </p:attrNameLst>
                                      </p:cBhvr>
                                      <p:to>
                                        <p:strVal val="hidden"/>
                                      </p:to>
                                    </p:set>
                                  </p:childTnLst>
                                </p:cTn>
                              </p:par>
                              <p:par>
                                <p:cTn id="28" presetID="10" presetClass="exit" presetSubtype="0" fill="hold" grpId="1" nodeType="withEffect">
                                  <p:stCondLst>
                                    <p:cond delay="4000"/>
                                  </p:stCondLst>
                                  <p:childTnLst>
                                    <p:animEffect transition="out" filter="fade">
                                      <p:cBhvr>
                                        <p:cTn id="29" dur="1000"/>
                                        <p:tgtEl>
                                          <p:spTgt spid="9">
                                            <p:txEl>
                                              <p:pRg st="1" end="1"/>
                                            </p:txEl>
                                          </p:spTgt>
                                        </p:tgtEl>
                                      </p:cBhvr>
                                    </p:animEffect>
                                    <p:set>
                                      <p:cBhvr>
                                        <p:cTn id="30" dur="1" fill="hold">
                                          <p:stCondLst>
                                            <p:cond delay="999"/>
                                          </p:stCondLst>
                                        </p:cTn>
                                        <p:tgtEl>
                                          <p:spTgt spid="9">
                                            <p:txEl>
                                              <p:pRg st="1" end="1"/>
                                            </p:txEl>
                                          </p:spTgt>
                                        </p:tgtEl>
                                        <p:attrNameLst>
                                          <p:attrName>style.visibility</p:attrName>
                                        </p:attrNameLst>
                                      </p:cBhvr>
                                      <p:to>
                                        <p:strVal val="hidden"/>
                                      </p:to>
                                    </p:set>
                                  </p:childTnLst>
                                </p:cTn>
                              </p:par>
                              <p:par>
                                <p:cTn id="31" presetID="10" presetClass="exit" presetSubtype="0" fill="hold" grpId="1" nodeType="withEffect">
                                  <p:stCondLst>
                                    <p:cond delay="4000"/>
                                  </p:stCondLst>
                                  <p:childTnLst>
                                    <p:animEffect transition="out" filter="fade">
                                      <p:cBhvr>
                                        <p:cTn id="32" dur="1000"/>
                                        <p:tgtEl>
                                          <p:spTgt spid="9">
                                            <p:bg/>
                                          </p:spTgt>
                                        </p:tgtEl>
                                      </p:cBhvr>
                                    </p:animEffect>
                                    <p:set>
                                      <p:cBhvr>
                                        <p:cTn id="33" dur="1" fill="hold">
                                          <p:stCondLst>
                                            <p:cond delay="999"/>
                                          </p:stCondLst>
                                        </p:cTn>
                                        <p:tgtEl>
                                          <p:spTgt spid="9">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9" grpI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Управляющая кнопка: возврат 18">
            <a:hlinkClick r:id="rId3" action="ppaction://hlinksldjump" highlightClick="1"/>
          </p:cNvPr>
          <p:cNvSpPr/>
          <p:nvPr/>
        </p:nvSpPr>
        <p:spPr>
          <a:xfrm>
            <a:off x="8786842" y="6429396"/>
            <a:ext cx="357158"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4" name="Прямоугольник 3"/>
          <p:cNvSpPr/>
          <p:nvPr/>
        </p:nvSpPr>
        <p:spPr>
          <a:xfrm>
            <a:off x="2857488" y="642918"/>
            <a:ext cx="357190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spcBef>
                <a:spcPct val="0"/>
              </a:spcBef>
              <a:spcAft>
                <a:spcPct val="0"/>
              </a:spcAft>
            </a:pPr>
            <a:r>
              <a:rPr lang="ru-RU" b="1" dirty="0" err="1" smtClean="0">
                <a:solidFill>
                  <a:srgbClr val="002A40"/>
                </a:solidFill>
                <a:latin typeface="Times" charset="-52"/>
                <a:ea typeface="Times New Roman" pitchFamily="18" charset="0"/>
                <a:cs typeface="Times New Roman" pitchFamily="18" charset="0"/>
              </a:rPr>
              <a:t>Бийский</a:t>
            </a:r>
            <a:r>
              <a:rPr lang="ru-RU" b="1" dirty="0" smtClean="0">
                <a:solidFill>
                  <a:srgbClr val="002A40"/>
                </a:solidFill>
                <a:latin typeface="Times" charset="-52"/>
                <a:ea typeface="Times New Roman" pitchFamily="18" charset="0"/>
                <a:cs typeface="Times New Roman" pitchFamily="18" charset="0"/>
              </a:rPr>
              <a:t> краеведческий музей </a:t>
            </a:r>
          </a:p>
          <a:p>
            <a:pPr lvl="0" algn="ctr" fontAlgn="base">
              <a:spcBef>
                <a:spcPct val="0"/>
              </a:spcBef>
              <a:spcAft>
                <a:spcPct val="0"/>
              </a:spcAft>
            </a:pPr>
            <a:r>
              <a:rPr lang="ru-RU" b="1" dirty="0" smtClean="0">
                <a:solidFill>
                  <a:srgbClr val="002A40"/>
                </a:solidFill>
                <a:latin typeface="Times" charset="-52"/>
                <a:ea typeface="Times New Roman" pitchFamily="18" charset="0"/>
                <a:cs typeface="Times New Roman" pitchFamily="18" charset="0"/>
              </a:rPr>
              <a:t>им. В.В. Бианки</a:t>
            </a:r>
            <a:endParaRPr lang="ru-RU" b="1" dirty="0" smtClean="0">
              <a:solidFill>
                <a:schemeClr val="tx1"/>
              </a:solidFill>
              <a:latin typeface="Arial" pitchFamily="34" charset="0"/>
            </a:endParaRPr>
          </a:p>
        </p:txBody>
      </p:sp>
      <p:pic>
        <p:nvPicPr>
          <p:cNvPr id="5" name="i-main-pic" descr="Картинка 1 из 289">
            <a:hlinkClick r:id="rId4" tgtFrame="_blank"/>
          </p:cNvPr>
          <p:cNvPicPr/>
          <p:nvPr/>
        </p:nvPicPr>
        <p:blipFill>
          <a:blip r:embed="rId5" cstate="email"/>
          <a:srcRect/>
          <a:stretch>
            <a:fillRect/>
          </a:stretch>
        </p:blipFill>
        <p:spPr bwMode="auto">
          <a:xfrm>
            <a:off x="4214810" y="1571612"/>
            <a:ext cx="4286280" cy="3357586"/>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4286248" y="5143512"/>
            <a:ext cx="4286280"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ru-RU" dirty="0" err="1" smtClean="0"/>
              <a:t>Бийский</a:t>
            </a:r>
            <a:r>
              <a:rPr lang="ru-RU" dirty="0" smtClean="0"/>
              <a:t> краеведческий музей имени В.В.Бианки</a:t>
            </a:r>
            <a:endParaRPr lang="ru-RU" dirty="0"/>
          </a:p>
        </p:txBody>
      </p:sp>
      <p:pic>
        <p:nvPicPr>
          <p:cNvPr id="7" name="i-main-pic" descr="Картинка 6 из 33">
            <a:hlinkClick r:id="rId6" tgtFrame="_blank"/>
          </p:cNvPr>
          <p:cNvPicPr/>
          <p:nvPr/>
        </p:nvPicPr>
        <p:blipFill>
          <a:blip r:embed="rId7" cstate="email"/>
          <a:srcRect/>
          <a:stretch>
            <a:fillRect/>
          </a:stretch>
        </p:blipFill>
        <p:spPr bwMode="auto">
          <a:xfrm>
            <a:off x="642910" y="1571612"/>
            <a:ext cx="3429024" cy="3357586"/>
          </a:xfrm>
          <a:prstGeom prst="rect">
            <a:avLst/>
          </a:prstGeom>
          <a:ln>
            <a:noFill/>
          </a:ln>
          <a:effectLst>
            <a:outerShdw blurRad="292100" dist="139700" dir="2700000" algn="tl" rotWithShape="0">
              <a:srgbClr val="333333">
                <a:alpha val="65000"/>
              </a:srgbClr>
            </a:outerShdw>
          </a:effectLst>
        </p:spPr>
      </p:pic>
      <p:sp>
        <p:nvSpPr>
          <p:cNvPr id="8" name="Rectangle 1"/>
          <p:cNvSpPr>
            <a:spLocks noChangeArrowheads="1"/>
          </p:cNvSpPr>
          <p:nvPr/>
        </p:nvSpPr>
        <p:spPr bwMode="auto">
          <a:xfrm>
            <a:off x="571472" y="5143512"/>
            <a:ext cx="3571868" cy="646331"/>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Бийский</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краеведческий музей.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Отдел ''Музей Чуйского тракта''</a:t>
            </a:r>
            <a:endParaRPr kumimoji="0" lang="ru-RU" b="0" i="0" u="none" strike="noStrike" cap="none" normalizeH="0" baseline="0" dirty="0" smtClean="0">
              <a:ln>
                <a:noFill/>
              </a:ln>
              <a:solidFill>
                <a:schemeClr val="tx1"/>
              </a:solidFill>
              <a:effectLst/>
              <a:latin typeface="Arial" pitchFamily="34" charset="0"/>
            </a:endParaRPr>
          </a:p>
        </p:txBody>
      </p:sp>
      <p:sp>
        <p:nvSpPr>
          <p:cNvPr id="14" name="Прямоугольник с двумя скругленными соседними углами 13">
            <a:hlinkClick r:id="rId8" action="ppaction://hlinksldjump"/>
          </p:cNvPr>
          <p:cNvSpPr/>
          <p:nvPr/>
        </p:nvSpPr>
        <p:spPr>
          <a:xfrm>
            <a:off x="3214678"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18" name="Прямоугольник с двумя скругленными соседними углами 17">
            <a:hlinkClick r:id="rId9"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5" name="Прямоугольник 14"/>
          <p:cNvSpPr/>
          <p:nvPr/>
        </p:nvSpPr>
        <p:spPr>
          <a:xfrm>
            <a:off x="5786446" y="6072206"/>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6" name="Прямоугольник 15"/>
          <p:cNvSpPr/>
          <p:nvPr/>
        </p:nvSpPr>
        <p:spPr>
          <a:xfrm>
            <a:off x="285720" y="285728"/>
            <a:ext cx="8572560" cy="621510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defRPr/>
            </a:pPr>
            <a:r>
              <a:rPr lang="ru-RU" sz="2000" dirty="0" smtClean="0">
                <a:solidFill>
                  <a:schemeClr val="tx1"/>
                </a:solidFill>
                <a:latin typeface="Arial" pitchFamily="34" charset="0"/>
                <a:cs typeface="Arial" pitchFamily="34" charset="0"/>
              </a:rPr>
              <a:t>Бианки Виталий Валентинович. Известный детский писатель, родился в 1894 году в Петербурге в семье ученого-биолога.</a:t>
            </a:r>
          </a:p>
          <a:p>
            <a:pPr>
              <a:defRPr/>
            </a:pPr>
            <a:r>
              <a:rPr lang="ru-RU" sz="2000" dirty="0" smtClean="0">
                <a:solidFill>
                  <a:schemeClr val="tx1"/>
                </a:solidFill>
                <a:latin typeface="Arial" pitchFamily="34" charset="0"/>
                <a:cs typeface="Arial" pitchFamily="34" charset="0"/>
              </a:rPr>
              <a:t>      В 1916 году с университетской скамьи призван в армию. Не желая участвовать в гражданской войне, дезертирует и в 1918 году вместе с женой, Зинаидой Захарович, и сыном приезжает в Бийск и уже под фамилией </a:t>
            </a:r>
            <a:r>
              <a:rPr lang="ru-RU" sz="2000" dirty="0" err="1" smtClean="0">
                <a:solidFill>
                  <a:schemeClr val="tx1"/>
                </a:solidFill>
                <a:latin typeface="Arial" pitchFamily="34" charset="0"/>
                <a:cs typeface="Arial" pitchFamily="34" charset="0"/>
              </a:rPr>
              <a:t>Белянин</a:t>
            </a:r>
            <a:r>
              <a:rPr lang="ru-RU" sz="2000" dirty="0" smtClean="0">
                <a:solidFill>
                  <a:schemeClr val="tx1"/>
                </a:solidFill>
                <a:latin typeface="Arial" pitchFamily="34" charset="0"/>
                <a:cs typeface="Arial" pitchFamily="34" charset="0"/>
              </a:rPr>
              <a:t>  поступает на службу в </a:t>
            </a:r>
            <a:r>
              <a:rPr lang="ru-RU" sz="2000" dirty="0" err="1" smtClean="0">
                <a:solidFill>
                  <a:schemeClr val="tx1"/>
                </a:solidFill>
                <a:latin typeface="Arial" pitchFamily="34" charset="0"/>
                <a:cs typeface="Arial" pitchFamily="34" charset="0"/>
              </a:rPr>
              <a:t>Бийскую</a:t>
            </a:r>
            <a:r>
              <a:rPr lang="ru-RU" sz="2000" dirty="0" smtClean="0">
                <a:solidFill>
                  <a:schemeClr val="tx1"/>
                </a:solidFill>
                <a:latin typeface="Arial" pitchFamily="34" charset="0"/>
                <a:cs typeface="Arial" pitchFamily="34" charset="0"/>
              </a:rPr>
              <a:t> земскую управу. </a:t>
            </a:r>
          </a:p>
          <a:p>
            <a:r>
              <a:rPr lang="ru-RU" sz="2000" dirty="0" smtClean="0">
                <a:solidFill>
                  <a:schemeClr val="tx1"/>
                </a:solidFill>
                <a:latin typeface="Arial" pitchFamily="34" charset="0"/>
                <a:cs typeface="Arial" pitchFamily="34" charset="0"/>
              </a:rPr>
              <a:t>С конца 1919 - начала 1920 года - один из наиболее увлеченных организаторов и создателей городского краеведческого музея, а с января 1920 - заведующий зоологическим отделом музея.</a:t>
            </a:r>
          </a:p>
          <a:p>
            <a:r>
              <a:rPr lang="ru-RU" sz="2000" dirty="0" smtClean="0">
                <a:solidFill>
                  <a:schemeClr val="tx1"/>
                </a:solidFill>
                <a:latin typeface="Arial" pitchFamily="34" charset="0"/>
                <a:cs typeface="Arial" pitchFamily="34" charset="0"/>
              </a:rPr>
              <a:t>     С целью сбора экспонатов для музея организовал и возглавил две экспедиции в Горный Алтай. Участвовал в создании метеостанции при музее, где работал с 1920 по 1922 годы его брат Анатолий.</a:t>
            </a:r>
          </a:p>
          <a:p>
            <a:pPr>
              <a:defRPr/>
            </a:pPr>
            <a:r>
              <a:rPr lang="ru-RU" sz="2000" dirty="0" smtClean="0">
                <a:solidFill>
                  <a:schemeClr val="tx1"/>
                </a:solidFill>
                <a:latin typeface="Arial" pitchFamily="34" charset="0"/>
                <a:cs typeface="Arial" pitchFamily="34" charset="0"/>
              </a:rPr>
              <a:t>В 1922 году в связи с угрозой ареста братья Бианки вместе с семьями спешно уезжают в Петроград.</a:t>
            </a:r>
          </a:p>
          <a:p>
            <a:r>
              <a:rPr lang="ru-RU" sz="2000" dirty="0" smtClean="0">
                <a:solidFill>
                  <a:schemeClr val="tx1"/>
                </a:solidFill>
                <a:latin typeface="Arial" pitchFamily="34" charset="0"/>
                <a:cs typeface="Arial" pitchFamily="34" charset="0"/>
              </a:rPr>
              <a:t>Пережитые невзгоды и потрясения давали о себе знать, и к 1956 году у Бианки был уже инфаркт и 2 инсульта, а в 1959 году не стало первого советского детского писателя.</a:t>
            </a:r>
          </a:p>
          <a:p>
            <a:r>
              <a:rPr lang="ru-RU" sz="2000" dirty="0" smtClean="0">
                <a:solidFill>
                  <a:schemeClr val="tx1"/>
                </a:solidFill>
                <a:latin typeface="Arial" pitchFamily="34" charset="0"/>
                <a:cs typeface="Arial" pitchFamily="34" charset="0"/>
              </a:rPr>
              <a:t>     В связи с 50-летием Советской власти, и учитывая заслуги В.В.Бианки в создании </a:t>
            </a:r>
            <a:r>
              <a:rPr lang="ru-RU" sz="2000" dirty="0" err="1" smtClean="0">
                <a:solidFill>
                  <a:schemeClr val="tx1"/>
                </a:solidFill>
                <a:latin typeface="Arial" pitchFamily="34" charset="0"/>
                <a:cs typeface="Arial" pitchFamily="34" charset="0"/>
              </a:rPr>
              <a:t>Бийского</a:t>
            </a:r>
            <a:r>
              <a:rPr lang="ru-RU" sz="2000" dirty="0" smtClean="0">
                <a:solidFill>
                  <a:schemeClr val="tx1"/>
                </a:solidFill>
                <a:latin typeface="Arial" pitchFamily="34" charset="0"/>
                <a:cs typeface="Arial" pitchFamily="34" charset="0"/>
              </a:rPr>
              <a:t> музея, в 1967 году нашему краеведческому музею было присвоено его имя. </a:t>
            </a: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nextCondLst>
                <p:cond evt="onClick" delay="0">
                  <p:tgtEl>
                    <p:spTgt spid="15"/>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1538" y="785794"/>
            <a:ext cx="3000396"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t>Успенский кафедральный собор. </a:t>
            </a:r>
            <a:endParaRPr lang="ru-RU" b="1" dirty="0"/>
          </a:p>
        </p:txBody>
      </p:sp>
      <p:pic>
        <p:nvPicPr>
          <p:cNvPr id="5" name="Рисунок 4" descr="http://s16.radikal.ru/i190/1012/a7/446909db2d3a.jpg"/>
          <p:cNvPicPr/>
          <p:nvPr/>
        </p:nvPicPr>
        <p:blipFill>
          <a:blip r:embed="rId3" cstate="email"/>
          <a:srcRect/>
          <a:stretch>
            <a:fillRect/>
          </a:stretch>
        </p:blipFill>
        <p:spPr bwMode="auto">
          <a:xfrm>
            <a:off x="1071538" y="1571612"/>
            <a:ext cx="3000396" cy="3952860"/>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857224" y="5572140"/>
            <a:ext cx="3357586" cy="64294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t>Успенский кафедральный собор. построен в 1903 году</a:t>
            </a:r>
            <a:endParaRPr lang="ru-RU" dirty="0">
              <a:solidFill>
                <a:schemeClr val="tx1"/>
              </a:solidFill>
            </a:endParaRPr>
          </a:p>
        </p:txBody>
      </p:sp>
      <p:pic>
        <p:nvPicPr>
          <p:cNvPr id="7" name="Рисунок 461" descr="http://s39.radikal.ru/i086/1012/66/55c8274238c5.jpg"/>
          <p:cNvPicPr>
            <a:picLocks noChangeAspect="1" noChangeArrowheads="1"/>
          </p:cNvPicPr>
          <p:nvPr/>
        </p:nvPicPr>
        <p:blipFill>
          <a:blip r:embed="rId4" cstate="email"/>
          <a:srcRect/>
          <a:stretch>
            <a:fillRect/>
          </a:stretch>
        </p:blipFill>
        <p:spPr bwMode="auto">
          <a:xfrm>
            <a:off x="5143504" y="571480"/>
            <a:ext cx="2500330" cy="1875248"/>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5072066" y="2428868"/>
            <a:ext cx="2643206" cy="48577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t>Храм</a:t>
            </a:r>
          </a:p>
          <a:p>
            <a:pPr algn="ctr"/>
            <a:r>
              <a:rPr lang="ru-RU" dirty="0" smtClean="0"/>
              <a:t> Дмитрия Ростовского</a:t>
            </a:r>
            <a:endParaRPr lang="ru-RU" b="1" dirty="0"/>
          </a:p>
        </p:txBody>
      </p:sp>
      <p:pic>
        <p:nvPicPr>
          <p:cNvPr id="9" name="Рисунок 455" descr="http://s009.radikal.ru/i309/1012/2d/4910a17e360e.jpg"/>
          <p:cNvPicPr>
            <a:picLocks noChangeAspect="1" noChangeArrowheads="1"/>
          </p:cNvPicPr>
          <p:nvPr/>
        </p:nvPicPr>
        <p:blipFill>
          <a:blip r:embed="rId5" cstate="email"/>
          <a:srcRect/>
          <a:stretch>
            <a:fillRect/>
          </a:stretch>
        </p:blipFill>
        <p:spPr bwMode="auto">
          <a:xfrm>
            <a:off x="5357818" y="3000372"/>
            <a:ext cx="2000264" cy="2667019"/>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4357686" y="5500702"/>
            <a:ext cx="3929090" cy="71435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t>Храм святого Александра Невского </a:t>
            </a:r>
          </a:p>
          <a:p>
            <a:pPr algn="ctr"/>
            <a:r>
              <a:rPr lang="ru-RU" sz="1600" dirty="0" smtClean="0"/>
              <a:t>стоит на месте слияния Бии и Катуни, </a:t>
            </a:r>
          </a:p>
          <a:p>
            <a:pPr algn="ctr"/>
            <a:r>
              <a:rPr lang="ru-RU" sz="1600" dirty="0" smtClean="0"/>
              <a:t>на месте зарождения Оби.</a:t>
            </a:r>
            <a:endParaRPr lang="ru-RU" sz="1600" b="1" dirty="0"/>
          </a:p>
        </p:txBody>
      </p:sp>
      <p:sp>
        <p:nvSpPr>
          <p:cNvPr id="16" name="Прямоугольник с двумя скругленными соседними углами 15">
            <a:hlinkClick r:id="rId6" action="ppaction://hlinksldjump"/>
          </p:cNvPr>
          <p:cNvSpPr/>
          <p:nvPr/>
        </p:nvSpPr>
        <p:spPr>
          <a:xfrm>
            <a:off x="3214678"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20" name="Прямоугольник с двумя скругленными соседними углами 19">
            <a:hlinkClick r:id="rId7"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8" name="Управляющая кнопка: возврат 17">
            <a:hlinkClick r:id="rId8" action="ppaction://hlinksldjump" highlightClick="1"/>
          </p:cNvPr>
          <p:cNvSpPr/>
          <p:nvPr/>
        </p:nvSpPr>
        <p:spPr>
          <a:xfrm>
            <a:off x="8786842" y="6429396"/>
            <a:ext cx="357158"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pic>
        <p:nvPicPr>
          <p:cNvPr id="15" name="Picture 4" descr="D:\ВСЕ КАРТИНКИ+\506.gif">
            <a:hlinkClick r:id="rId9" action="ppaction://hlinksldjump"/>
          </p:cNvPr>
          <p:cNvPicPr>
            <a:picLocks noChangeAspect="1" noChangeArrowheads="1"/>
          </p:cNvPicPr>
          <p:nvPr/>
        </p:nvPicPr>
        <p:blipFill>
          <a:blip r:embed="rId10" cstate="email"/>
          <a:srcRect/>
          <a:stretch>
            <a:fillRect/>
          </a:stretch>
        </p:blipFill>
        <p:spPr bwMode="auto">
          <a:xfrm>
            <a:off x="8215338" y="6000768"/>
            <a:ext cx="623545" cy="604839"/>
          </a:xfrm>
          <a:prstGeom prst="rect">
            <a:avLst/>
          </a:prstGeom>
          <a:noFill/>
        </p:spPr>
      </p:pic>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3" cstate="email"/>
          <a:srcRect/>
          <a:stretch>
            <a:fillRect/>
          </a:stretch>
        </p:blipFill>
        <p:spPr bwMode="auto">
          <a:xfrm>
            <a:off x="1071538" y="1285860"/>
            <a:ext cx="7000924" cy="4643470"/>
          </a:xfrm>
          <a:prstGeom prst="rect">
            <a:avLst/>
          </a:prstGeom>
          <a:noFill/>
          <a:ln w="9525">
            <a:noFill/>
            <a:miter lim="800000"/>
            <a:headEnd/>
            <a:tailEnd/>
          </a:ln>
        </p:spPr>
      </p:pic>
      <p:sp>
        <p:nvSpPr>
          <p:cNvPr id="5" name="Прямоугольник 4"/>
          <p:cNvSpPr/>
          <p:nvPr/>
        </p:nvSpPr>
        <p:spPr>
          <a:xfrm>
            <a:off x="2857488" y="428604"/>
            <a:ext cx="3571900"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lvl="0" algn="ctr" fontAlgn="base">
              <a:spcBef>
                <a:spcPct val="0"/>
              </a:spcBef>
              <a:spcAft>
                <a:spcPct val="0"/>
              </a:spcAft>
            </a:pPr>
            <a:r>
              <a:rPr lang="ru-RU" b="1" dirty="0" smtClean="0"/>
              <a:t>Памятник Петру и </a:t>
            </a:r>
            <a:r>
              <a:rPr lang="ru-RU" b="1" dirty="0" err="1" smtClean="0"/>
              <a:t>Февронии</a:t>
            </a:r>
            <a:r>
              <a:rPr lang="ru-RU" b="1" dirty="0" smtClean="0"/>
              <a:t> Муромским </a:t>
            </a:r>
            <a:endParaRPr lang="ru-RU" b="1" dirty="0" smtClean="0">
              <a:solidFill>
                <a:schemeClr val="tx1"/>
              </a:solidFill>
              <a:latin typeface="Arial" pitchFamily="34" charset="0"/>
            </a:endParaRPr>
          </a:p>
        </p:txBody>
      </p:sp>
      <p:sp>
        <p:nvSpPr>
          <p:cNvPr id="15" name="Прямоугольник с двумя скругленными соседними углами 14">
            <a:hlinkClick r:id="rId4" action="ppaction://hlinksldjump"/>
          </p:cNvPr>
          <p:cNvSpPr/>
          <p:nvPr/>
        </p:nvSpPr>
        <p:spPr>
          <a:xfrm>
            <a:off x="3143240"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16" name="Прямоугольник с двумя скругленными соседними углами 15">
            <a:hlinkClick r:id="rId5"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2" name="Прямоугольник 11"/>
          <p:cNvSpPr/>
          <p:nvPr/>
        </p:nvSpPr>
        <p:spPr>
          <a:xfrm>
            <a:off x="5643570" y="6143644"/>
            <a:ext cx="1714512" cy="35719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подробнее</a:t>
            </a:r>
            <a:endParaRPr lang="ru-RU" dirty="0"/>
          </a:p>
        </p:txBody>
      </p:sp>
      <p:sp>
        <p:nvSpPr>
          <p:cNvPr id="13" name="Управляющая кнопка: возврат 12">
            <a:hlinkClick r:id="rId6" action="ppaction://hlinksldjump" highlightClick="1"/>
          </p:cNvPr>
          <p:cNvSpPr/>
          <p:nvPr/>
        </p:nvSpPr>
        <p:spPr>
          <a:xfrm>
            <a:off x="8786842" y="6429396"/>
            <a:ext cx="357158"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7" name="Прямоугольник 16"/>
          <p:cNvSpPr/>
          <p:nvPr/>
        </p:nvSpPr>
        <p:spPr>
          <a:xfrm>
            <a:off x="357158" y="5072074"/>
            <a:ext cx="8429684" cy="85728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000" dirty="0" smtClean="0">
                <a:solidFill>
                  <a:schemeClr val="tx1"/>
                </a:solidFill>
                <a:latin typeface="Arial" pitchFamily="34" charset="0"/>
                <a:cs typeface="Arial" pitchFamily="34" charset="0"/>
              </a:rPr>
              <a:t>Петр и </a:t>
            </a:r>
            <a:r>
              <a:rPr lang="ru-RU" sz="2000" dirty="0" err="1" smtClean="0">
                <a:solidFill>
                  <a:schemeClr val="tx1"/>
                </a:solidFill>
                <a:latin typeface="Arial" pitchFamily="34" charset="0"/>
                <a:cs typeface="Arial" pitchFamily="34" charset="0"/>
              </a:rPr>
              <a:t>Феврония</a:t>
            </a:r>
            <a:r>
              <a:rPr lang="ru-RU" sz="2000" dirty="0" smtClean="0">
                <a:solidFill>
                  <a:schemeClr val="tx1"/>
                </a:solidFill>
                <a:latin typeface="Arial" pitchFamily="34" charset="0"/>
                <a:cs typeface="Arial" pitchFamily="34" charset="0"/>
              </a:rPr>
              <a:t> Муромские – супруги, святые, ярчайшие личности Святой Руси. О них сложена красивая поэтичная повесть.</a:t>
            </a:r>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nextCondLst>
                <p:cond evt="onClick" delay="0">
                  <p:tgtEl>
                    <p:spTgt spid="12"/>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86050" y="571480"/>
            <a:ext cx="3357586" cy="62864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lvl="0" algn="ctr" eaLnBrk="0" fontAlgn="base" hangingPunct="0">
              <a:spcBef>
                <a:spcPct val="0"/>
              </a:spcBef>
              <a:spcAft>
                <a:spcPct val="0"/>
              </a:spcAft>
            </a:pPr>
            <a:r>
              <a:rPr lang="ru-RU" b="1" dirty="0" smtClean="0">
                <a:solidFill>
                  <a:srgbClr val="002A40"/>
                </a:solidFill>
                <a:latin typeface="Times" charset="-52"/>
                <a:ea typeface="Times New Roman" pitchFamily="18" charset="0"/>
                <a:cs typeface="Times New Roman" pitchFamily="18" charset="0"/>
              </a:rPr>
              <a:t>Музей истории Алтайской духовной миссии</a:t>
            </a:r>
            <a:endParaRPr lang="ru-RU" b="1" dirty="0" smtClean="0">
              <a:solidFill>
                <a:schemeClr val="tx1"/>
              </a:solidFill>
              <a:latin typeface="Arial" pitchFamily="34" charset="0"/>
            </a:endParaRPr>
          </a:p>
        </p:txBody>
      </p:sp>
      <p:pic>
        <p:nvPicPr>
          <p:cNvPr id="5" name="i-main-pic" descr="Картинка 18 из 225">
            <a:hlinkClick r:id="rId3"/>
          </p:cNvPr>
          <p:cNvPicPr>
            <a:picLocks noChangeAspect="1" noChangeArrowheads="1"/>
          </p:cNvPicPr>
          <p:nvPr/>
        </p:nvPicPr>
        <p:blipFill>
          <a:blip r:embed="rId4" cstate="email"/>
          <a:srcRect/>
          <a:stretch>
            <a:fillRect/>
          </a:stretch>
        </p:blipFill>
        <p:spPr bwMode="auto">
          <a:xfrm>
            <a:off x="500034" y="1428736"/>
            <a:ext cx="4692896" cy="3143272"/>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500034" y="5000636"/>
            <a:ext cx="8143932"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ru-RU" dirty="0" smtClean="0">
                <a:latin typeface="Arial" pitchFamily="34" charset="0"/>
                <a:cs typeface="Arial" pitchFamily="34" charset="0"/>
              </a:rPr>
              <a:t>Архиерейское подворье, здесь располагалась единственная православная миссия на Алтае</a:t>
            </a:r>
            <a:endParaRPr lang="ru-RU" dirty="0">
              <a:latin typeface="Arial" pitchFamily="34" charset="0"/>
              <a:cs typeface="Arial" pitchFamily="34" charset="0"/>
            </a:endParaRPr>
          </a:p>
        </p:txBody>
      </p:sp>
      <p:pic>
        <p:nvPicPr>
          <p:cNvPr id="7" name="i-main-pic" descr="Картинка 5 из 55">
            <a:hlinkClick r:id="rId5"/>
          </p:cNvPr>
          <p:cNvPicPr>
            <a:picLocks noChangeAspect="1" noChangeArrowheads="1"/>
          </p:cNvPicPr>
          <p:nvPr/>
        </p:nvPicPr>
        <p:blipFill>
          <a:blip r:embed="rId6" cstate="email"/>
          <a:srcRect/>
          <a:stretch>
            <a:fillRect/>
          </a:stretch>
        </p:blipFill>
        <p:spPr bwMode="auto">
          <a:xfrm>
            <a:off x="4572000" y="1428736"/>
            <a:ext cx="4071966" cy="3152489"/>
          </a:xfrm>
          <a:prstGeom prst="rect">
            <a:avLst/>
          </a:prstGeom>
          <a:ln>
            <a:noFill/>
          </a:ln>
          <a:effectLst>
            <a:outerShdw blurRad="292100" dist="139700" dir="2700000" algn="tl" rotWithShape="0">
              <a:srgbClr val="333333">
                <a:alpha val="65000"/>
              </a:srgbClr>
            </a:outerShdw>
          </a:effectLst>
        </p:spPr>
      </p:pic>
      <p:sp>
        <p:nvSpPr>
          <p:cNvPr id="13" name="Прямоугольник с двумя скругленными соседними углами 12">
            <a:hlinkClick r:id="rId7" action="ppaction://hlinksldjump"/>
          </p:cNvPr>
          <p:cNvSpPr/>
          <p:nvPr/>
        </p:nvSpPr>
        <p:spPr>
          <a:xfrm>
            <a:off x="3214678" y="0"/>
            <a:ext cx="1857388" cy="285752"/>
          </a:xfrm>
          <a:prstGeom prst="round2SameRect">
            <a:avLst/>
          </a:prstGeom>
          <a:solidFill>
            <a:srgbClr val="FFC000"/>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Золотое кольцо</a:t>
            </a:r>
            <a:endParaRPr lang="ru-RU" b="1" dirty="0">
              <a:solidFill>
                <a:schemeClr val="tx1"/>
              </a:solidFill>
            </a:endParaRPr>
          </a:p>
        </p:txBody>
      </p:sp>
      <p:sp>
        <p:nvSpPr>
          <p:cNvPr id="17" name="Прямоугольник с двумя скругленными соседними углами 16">
            <a:hlinkClick r:id="rId8" action="ppaction://hlinksldjump"/>
          </p:cNvPr>
          <p:cNvSpPr/>
          <p:nvPr/>
        </p:nvSpPr>
        <p:spPr>
          <a:xfrm>
            <a:off x="7572396" y="0"/>
            <a:ext cx="1285884" cy="285728"/>
          </a:xfrm>
          <a:prstGeom prst="round2SameRect">
            <a:avLst/>
          </a:prstGeom>
          <a:solidFill>
            <a:schemeClr val="accent6">
              <a:lumMod val="75000"/>
            </a:schemeClr>
          </a:solidFill>
          <a:ln>
            <a:noFill/>
          </a:ln>
          <a:scene3d>
            <a:camera prst="orthographicFront"/>
            <a:lightRig rig="threePt" dir="t"/>
          </a:scene3d>
          <a:sp3d>
            <a:bevelT w="50800" h="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Главная</a:t>
            </a:r>
            <a:endParaRPr lang="ru-RU" b="1" dirty="0">
              <a:solidFill>
                <a:schemeClr val="tx1"/>
              </a:solidFill>
            </a:endParaRPr>
          </a:p>
        </p:txBody>
      </p:sp>
      <p:sp>
        <p:nvSpPr>
          <p:cNvPr id="14" name="Управляющая кнопка: возврат 13">
            <a:hlinkClick r:id="rId9" action="ppaction://hlinksldjump" highlightClick="1"/>
          </p:cNvPr>
          <p:cNvSpPr/>
          <p:nvPr/>
        </p:nvSpPr>
        <p:spPr>
          <a:xfrm>
            <a:off x="8786842" y="6429396"/>
            <a:ext cx="357158" cy="428604"/>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bfb1c5d57a8b3a1e2882af29726c93690f252e9"/>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4951</Words>
  <Application>Microsoft Office PowerPoint</Application>
  <PresentationFormat>Экран (4:3)</PresentationFormat>
  <Paragraphs>459</Paragraphs>
  <Slides>54</Slides>
  <Notes>42</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Тема Office</vt:lpstr>
      <vt:lpstr>Слайд 1</vt:lpstr>
      <vt:lpstr>АЛТАЙ </vt:lpstr>
      <vt:lpstr>МАРШРУТ</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Твое величество, Алтай!</dc:title>
  <dc:subject>Виртуальное путеществие</dc:subject>
  <dc:creator>Какорина Т.П.</dc:creator>
  <cp:lastModifiedBy>revaz</cp:lastModifiedBy>
  <cp:revision>42</cp:revision>
  <dcterms:modified xsi:type="dcterms:W3CDTF">2013-03-28T17:43:19Z</dcterms:modified>
</cp:coreProperties>
</file>