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7" r:id="rId4"/>
    <p:sldId id="261" r:id="rId5"/>
    <p:sldId id="278" r:id="rId6"/>
    <p:sldId id="264" r:id="rId7"/>
    <p:sldId id="268" r:id="rId8"/>
    <p:sldId id="270" r:id="rId9"/>
    <p:sldId id="263" r:id="rId10"/>
    <p:sldId id="273" r:id="rId11"/>
    <p:sldId id="279" r:id="rId12"/>
    <p:sldId id="281" r:id="rId13"/>
    <p:sldId id="272" r:id="rId14"/>
    <p:sldId id="274" r:id="rId15"/>
    <p:sldId id="285" r:id="rId16"/>
    <p:sldId id="280" r:id="rId17"/>
    <p:sldId id="282" r:id="rId18"/>
    <p:sldId id="271" r:id="rId19"/>
    <p:sldId id="275" r:id="rId20"/>
    <p:sldId id="283" r:id="rId21"/>
    <p:sldId id="265" r:id="rId22"/>
    <p:sldId id="277" r:id="rId23"/>
    <p:sldId id="276" r:id="rId24"/>
    <p:sldId id="286" r:id="rId25"/>
    <p:sldId id="284" r:id="rId26"/>
    <p:sldId id="287" r:id="rId27"/>
    <p:sldId id="28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C9CF25-8F11-48BC-9841-582197B1F5E3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2B54D7-B38F-4C50-84CE-5AE238A36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E7577D-386B-493D-9592-220E3AAEF1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FFFC-917E-4D01-BBD6-81E272489AB1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5DC8-98FB-411D-BB09-20B1E9D26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AFC5-B89B-48D8-8181-C08E366E6921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9432-5E40-4E20-82D4-331F5C48A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27D1B-83EF-4140-9310-D313374A09D8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D1E01-EE8B-4C1B-B9B3-7D9C6CFA3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0940-C3F6-4C95-8587-FA7F6C149498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6784-3973-426E-BAD6-8790E0416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A05B-D248-4A33-88AA-B0DFA1AA07FF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D6B44-2147-4E98-BCAF-D12EC22B2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664B0-E098-4235-9A93-B17A5C837B6D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E3DC-9143-43AD-8931-3E37E9345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2D1B-FE7D-437F-B983-598B0CA4C5FF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029B-2E4A-46FB-9821-EFC47CCEE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3CE10-9F79-49CD-AF04-33879FF849B4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B77F-B071-4223-BD16-C70DC5D2A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C2EB-79A3-4491-B976-30A4F0B493F9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EF248-848F-4E1E-BBCE-2A54552FA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7FC84-CD17-4D78-A0FF-D0967CC4CA38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EF620-1DEC-4329-917B-B475CD5C7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A6BA-90FB-46F8-B1FD-DE3E705DE371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E3DA7-158E-4904-A900-CB0BDEFA8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498B6C-B1DB-4B87-AF1F-AF6DE8FF2252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729D4F-1134-441E-BEF3-8FA58E328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9.gif"/><Relationship Id="rId4" Type="http://schemas.openxmlformats.org/officeDocument/2006/relationships/image" Target="../media/image1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Рисунок 3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339975" y="836613"/>
            <a:ext cx="48244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chemeClr val="bg1"/>
                </a:solidFill>
                <a:latin typeface="Monotype Corsiva" pitchFamily="66" charset="0"/>
              </a:rPr>
              <a:t>Глагол. Повторение изученного в начальной школе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 rot="1627393">
            <a:off x="242888" y="5329238"/>
            <a:ext cx="2341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Презентацию составила учитель </a:t>
            </a:r>
          </a:p>
          <a:p>
            <a:r>
              <a:rPr lang="ru-RU" sz="1200">
                <a:solidFill>
                  <a:schemeClr val="bg1"/>
                </a:solidFill>
                <a:latin typeface="Calibri" pitchFamily="34" charset="0"/>
              </a:rPr>
              <a:t>русского языка Булычева Я.С.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Капля 5"/>
          <p:cNvSpPr/>
          <p:nvPr/>
        </p:nvSpPr>
        <p:spPr>
          <a:xfrm>
            <a:off x="3995738" y="5229225"/>
            <a:ext cx="504825" cy="360363"/>
          </a:xfrm>
          <a:prstGeom prst="teardro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3492500" y="51577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олна 7"/>
          <p:cNvSpPr/>
          <p:nvPr/>
        </p:nvSpPr>
        <p:spPr>
          <a:xfrm>
            <a:off x="3492500" y="5516563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3492500" y="58054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4284663" y="3213100"/>
            <a:ext cx="142875" cy="2016125"/>
          </a:xfrm>
          <a:prstGeom prst="diagStrip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79838" y="2565400"/>
            <a:ext cx="1152525" cy="10080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Глагол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Месяц 11"/>
          <p:cNvSpPr/>
          <p:nvPr/>
        </p:nvSpPr>
        <p:spPr>
          <a:xfrm rot="4234781">
            <a:off x="4309268" y="36599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 flipV="1">
            <a:off x="3492500" y="5157788"/>
            <a:ext cx="1727200" cy="1008062"/>
          </a:xfrm>
          <a:prstGeom prst="snip2Same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134057">
            <a:off x="3301206" y="41933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сортировка 14"/>
          <p:cNvSpPr/>
          <p:nvPr/>
        </p:nvSpPr>
        <p:spPr>
          <a:xfrm>
            <a:off x="3492500" y="5373688"/>
            <a:ext cx="358775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сортировка 15"/>
          <p:cNvSpPr/>
          <p:nvPr/>
        </p:nvSpPr>
        <p:spPr>
          <a:xfrm>
            <a:off x="3851275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>
            <a:off x="42116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сортировка 17"/>
          <p:cNvSpPr/>
          <p:nvPr/>
        </p:nvSpPr>
        <p:spPr>
          <a:xfrm>
            <a:off x="4572000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сортировка 18"/>
          <p:cNvSpPr/>
          <p:nvPr/>
        </p:nvSpPr>
        <p:spPr>
          <a:xfrm>
            <a:off x="48593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 rot="1864959">
            <a:off x="4356100" y="871538"/>
            <a:ext cx="1816100" cy="20653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Делать?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 сделать?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8130840" flipV="1">
            <a:off x="4672013" y="2908300"/>
            <a:ext cx="1782762" cy="20875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Настоящее, будущее, прошедшее время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" name="TextBox 21"/>
          <p:cNvSpPr txBox="1"/>
          <p:nvPr/>
        </p:nvSpPr>
        <p:spPr>
          <a:xfrm>
            <a:off x="611188" y="836613"/>
            <a:ext cx="770572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6. Спишите предложения. Укажите время глаголов.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Пришла весна. Солнце светит ярко. С крыш чистая капель падает. На земле разлилось много луж. Скоро все вокруг зазеленеет.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5604" name="Рисунок 23" descr="artlib_gallery-308076-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357563"/>
            <a:ext cx="4386263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" name="TextBox 21"/>
          <p:cNvSpPr txBox="1"/>
          <p:nvPr/>
        </p:nvSpPr>
        <p:spPr>
          <a:xfrm>
            <a:off x="611188" y="836613"/>
            <a:ext cx="770572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6. Проверим.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Пришла весна. Солнце светит ярко.           С крыш чистая капель падает. На земле разлилось много луж. Скоро все вокруг зазеленеет.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6628" name="Рисунок 23" descr="artlib_gallery-308076-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357563"/>
            <a:ext cx="4386263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1116013" y="1700213"/>
            <a:ext cx="1038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Calibri" pitchFamily="34" charset="0"/>
              </a:rPr>
              <a:t>Прош. вр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26630" name="Прямоугольник 6"/>
          <p:cNvSpPr>
            <a:spLocks noChangeArrowheads="1"/>
          </p:cNvSpPr>
          <p:nvPr/>
        </p:nvSpPr>
        <p:spPr bwMode="auto">
          <a:xfrm>
            <a:off x="1187450" y="2708275"/>
            <a:ext cx="1084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Прош. вр</a:t>
            </a:r>
            <a:endParaRPr lang="ru-RU">
              <a:latin typeface="Calibri" pitchFamily="34" charset="0"/>
            </a:endParaRPr>
          </a:p>
        </p:txBody>
      </p:sp>
      <p:sp>
        <p:nvSpPr>
          <p:cNvPr id="26631" name="Прямоугольник 7"/>
          <p:cNvSpPr>
            <a:spLocks noChangeArrowheads="1"/>
          </p:cNvSpPr>
          <p:nvPr/>
        </p:nvSpPr>
        <p:spPr bwMode="auto">
          <a:xfrm>
            <a:off x="4932363" y="1700213"/>
            <a:ext cx="960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Наст. вр</a:t>
            </a:r>
            <a:endParaRPr lang="ru-RU">
              <a:latin typeface="Calibri" pitchFamily="34" charset="0"/>
            </a:endParaRPr>
          </a:p>
        </p:txBody>
      </p:sp>
      <p:sp>
        <p:nvSpPr>
          <p:cNvPr id="26632" name="Прямоугольник 8"/>
          <p:cNvSpPr>
            <a:spLocks noChangeArrowheads="1"/>
          </p:cNvSpPr>
          <p:nvPr/>
        </p:nvSpPr>
        <p:spPr bwMode="auto">
          <a:xfrm>
            <a:off x="4427538" y="2205038"/>
            <a:ext cx="960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Наст. вр</a:t>
            </a:r>
            <a:endParaRPr lang="ru-RU">
              <a:latin typeface="Calibri" pitchFamily="34" charset="0"/>
            </a:endParaRPr>
          </a:p>
        </p:txBody>
      </p:sp>
      <p:sp>
        <p:nvSpPr>
          <p:cNvPr id="26633" name="Прямоугольник 9"/>
          <p:cNvSpPr>
            <a:spLocks noChangeArrowheads="1"/>
          </p:cNvSpPr>
          <p:nvPr/>
        </p:nvSpPr>
        <p:spPr bwMode="auto">
          <a:xfrm>
            <a:off x="1116013" y="3213100"/>
            <a:ext cx="87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Буд. вр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27088" y="908050"/>
            <a:ext cx="4211637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7. Разгадай загадку.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Какие признаки имеют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глаголы? 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7652" name="Рисунок 7" descr="img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765175"/>
            <a:ext cx="224155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1042988" y="3141663"/>
            <a:ext cx="144462" cy="1439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916238" y="3213100"/>
            <a:ext cx="21590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148263" y="1989138"/>
            <a:ext cx="1511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5650" y="2636838"/>
            <a:ext cx="11001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Это Я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050" y="2636838"/>
            <a:ext cx="10636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А это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8263" y="1268413"/>
            <a:ext cx="115570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Это …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Дуга 18"/>
          <p:cNvSpPr/>
          <p:nvPr/>
        </p:nvSpPr>
        <p:spPr>
          <a:xfrm>
            <a:off x="395288" y="3716338"/>
            <a:ext cx="4248150" cy="2665412"/>
          </a:xfrm>
          <a:prstGeom prst="arc">
            <a:avLst>
              <a:gd name="adj1" fmla="val 10968743"/>
              <a:gd name="adj2" fmla="val 108207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32138" y="2636838"/>
            <a:ext cx="8477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МЫ</a:t>
            </a:r>
            <a:endParaRPr lang="ru-RU" sz="3200" dirty="0"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67400" y="1268413"/>
            <a:ext cx="71437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ОН</a:t>
            </a:r>
            <a:endParaRPr lang="ru-RU" sz="3200" dirty="0"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8942404">
            <a:off x="5730875" y="2676525"/>
            <a:ext cx="16383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Это ОНА</a:t>
            </a:r>
            <a:endParaRPr lang="ru-RU" sz="3200" dirty="0"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7926313">
            <a:off x="6538119" y="3036094"/>
            <a:ext cx="166370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Это ОНИ</a:t>
            </a:r>
            <a:endParaRPr lang="ru-RU" sz="3200" dirty="0">
              <a:latin typeface="+mn-lt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6516688" y="2420938"/>
            <a:ext cx="1008062" cy="1008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Дуга 29"/>
          <p:cNvSpPr/>
          <p:nvPr/>
        </p:nvSpPr>
        <p:spPr>
          <a:xfrm>
            <a:off x="6300788" y="404813"/>
            <a:ext cx="2519362" cy="2303462"/>
          </a:xfrm>
          <a:prstGeom prst="arc">
            <a:avLst>
              <a:gd name="adj1" fmla="val 10968743"/>
              <a:gd name="adj2" fmla="val 108207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7308850" y="2781300"/>
            <a:ext cx="719138" cy="1223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7" name="Рисунок 36" descr="16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221163"/>
            <a:ext cx="38163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3563938" y="3213100"/>
            <a:ext cx="17287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Это ТЫ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4067175" y="3860800"/>
            <a:ext cx="504825" cy="720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003800" y="4221163"/>
            <a:ext cx="13763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А это…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6" name="Дуга 45"/>
          <p:cNvSpPr/>
          <p:nvPr/>
        </p:nvSpPr>
        <p:spPr>
          <a:xfrm>
            <a:off x="1547813" y="4076700"/>
            <a:ext cx="2736850" cy="1944688"/>
          </a:xfrm>
          <a:prstGeom prst="arc">
            <a:avLst>
              <a:gd name="adj1" fmla="val 3133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8" name="Прямая со стрелкой 47"/>
          <p:cNvCxnSpPr>
            <a:stCxn id="45" idx="2"/>
            <a:endCxn id="37" idx="3"/>
          </p:cNvCxnSpPr>
          <p:nvPr/>
        </p:nvCxnSpPr>
        <p:spPr>
          <a:xfrm flipH="1">
            <a:off x="4284663" y="4805363"/>
            <a:ext cx="1408112" cy="268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11863" y="4221163"/>
            <a:ext cx="7207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ВЫ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  <p:bldP spid="30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Капля 5"/>
          <p:cNvSpPr/>
          <p:nvPr/>
        </p:nvSpPr>
        <p:spPr>
          <a:xfrm>
            <a:off x="3995738" y="5229225"/>
            <a:ext cx="504825" cy="360363"/>
          </a:xfrm>
          <a:prstGeom prst="teardro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3492500" y="51577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олна 7"/>
          <p:cNvSpPr/>
          <p:nvPr/>
        </p:nvSpPr>
        <p:spPr>
          <a:xfrm>
            <a:off x="3492500" y="5516563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3492500" y="58054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4284663" y="3213100"/>
            <a:ext cx="142875" cy="2016125"/>
          </a:xfrm>
          <a:prstGeom prst="diagStrip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79838" y="2349500"/>
            <a:ext cx="1152525" cy="1079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Глагол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Месяц 11"/>
          <p:cNvSpPr/>
          <p:nvPr/>
        </p:nvSpPr>
        <p:spPr>
          <a:xfrm rot="4234781">
            <a:off x="4309268" y="36599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 flipV="1">
            <a:off x="3492500" y="5157788"/>
            <a:ext cx="1727200" cy="1008062"/>
          </a:xfrm>
          <a:prstGeom prst="snip2Same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134057">
            <a:off x="3301206" y="41933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сортировка 14"/>
          <p:cNvSpPr/>
          <p:nvPr/>
        </p:nvSpPr>
        <p:spPr>
          <a:xfrm>
            <a:off x="3492500" y="5373688"/>
            <a:ext cx="358775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сортировка 15"/>
          <p:cNvSpPr/>
          <p:nvPr/>
        </p:nvSpPr>
        <p:spPr>
          <a:xfrm>
            <a:off x="3851275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>
            <a:off x="42116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сортировка 17"/>
          <p:cNvSpPr/>
          <p:nvPr/>
        </p:nvSpPr>
        <p:spPr>
          <a:xfrm>
            <a:off x="4572000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сортировка 18"/>
          <p:cNvSpPr/>
          <p:nvPr/>
        </p:nvSpPr>
        <p:spPr>
          <a:xfrm>
            <a:off x="48593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 rot="1864959">
            <a:off x="4398963" y="581025"/>
            <a:ext cx="1814512" cy="20637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делать?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 сделать?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8130840" flipV="1">
            <a:off x="4759325" y="2746375"/>
            <a:ext cx="1782763" cy="20875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Настоящее, будущее, прошедшее время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 rot="2654836">
            <a:off x="2093913" y="2741613"/>
            <a:ext cx="1816100" cy="20637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 лицо,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 лицо,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 лицо.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Ед. ч.,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Мн. Ч.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9699" name="Рисунок 23" descr="5677484-toy-on-a-spring-flower-in-a-pot-on-a-white-backgroun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644900"/>
            <a:ext cx="1943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_5733c_3ad1dc64_XL.jpg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343202">
            <a:off x="8080375" y="5802313"/>
            <a:ext cx="1143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0_7cef6_b810d178_XL.jpg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-252413" y="3141663"/>
            <a:ext cx="167163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0_8bd96_b790b141_S.jpg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0"/>
            <a:ext cx="1133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0_16f6d_92fe1a43_XL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524750" y="3068638"/>
            <a:ext cx="1368425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74170172_yellowbutterfly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4300" y="6092825"/>
            <a:ext cx="1057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74170172_yellowbutterfly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6700" y="6245225"/>
            <a:ext cx="1057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74170172_yellowbutterfly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175" y="6237288"/>
            <a:ext cx="10572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0_7cef6_b810d178_XL.jpg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2686050"/>
            <a:ext cx="18573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2106 L -0.87934 0.02106 L -0.87934 -0.81644 L 0.00781 -0.81644 L 0.00781 0.02106 Z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" y="-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42656 -0.42454 L 0.85364 4.81481E-6 L 0.42656 0.42592 L 4.72222E-6 4.81481E-6 Z " pathEditMode="relative" rAng="0" ptsTypes="FFFFF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500"/>
                            </p:stCondLst>
                            <p:childTnLst>
                              <p:par>
                                <p:cTn id="36" presetID="1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231 L 0.45 0.33217 L 0.2776 0.86551 L -0.27587 0.86551 L -0.44774 0.33217 L 0.00087 0.00231 Z " pathEditMode="relative" rAng="0" ptsTypes="FFFFFF">
                                      <p:cBhvr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5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49" presetID="5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1302 -0.21643 -0.14931 -0.40393 -0.36684 -0.41689 C -0.57466 -0.43287 -0.7691 -0.28796 -0.78195 -0.07754 C -0.79827 0.11575 -0.66198 0.29676 -0.46702 0.30996 C -0.28907 0.31968 -0.11997 0.2 -0.10712 0.01922 C -0.0941 -0.14537 -0.20799 -0.30069 -0.37292 -0.31365 C -0.5257 -0.32314 -0.66875 -0.22291 -0.6783 -0.07152 C -0.68785 0.06436 -0.59723 0.19653 -0.46094 0.20325 C -0.3375 0.21297 -0.22084 0.13542 -0.21077 0.0125 C -0.20452 -0.09722 -0.27275 -0.20393 -0.37969 -0.20995 C -0.47379 -0.21643 -0.56789 -0.15833 -0.57466 -0.06481 C -0.58091 0.01598 -0.53247 0.09352 -0.45417 0.1 C -0.38941 0.10649 -0.32119 0.07107 -0.31771 0.00649 C -0.31164 -0.0456 -0.3375 -0.10069 -0.38594 -0.10671 C -0.42535 -0.10671 -0.46424 -0.09398 -0.47049 -0.05856 C -0.47379 -0.03541 -0.46702 -0.01319 -0.44792 -0.0037 C -0.43837 -4.44444E-6 -0.4316 -4.44444E-6 -0.42205 -0.0037 " pathEditMode="relative" rAng="0" ptsTypes="fffffffffffffffff">
                                      <p:cBhvr>
                                        <p:cTn id="5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500"/>
                            </p:stCondLst>
                            <p:childTnLst>
                              <p:par>
                                <p:cTn id="5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0"/>
                            </p:stCondLst>
                            <p:childTnLst>
                              <p:par>
                                <p:cTn id="62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2222 C 0.15504 0.02222 0.26892 -0.06343 0.26892 -0.1669 C 0.26892 -0.28912 0.14271 -0.33334 0.06702 -0.35139 L -0.03368 -0.37084 C -0.1092 -0.39028 -0.23507 -0.43681 -0.23507 -0.57454 C -0.23507 -0.6632 -0.12153 -0.76273 0.01667 -0.76273 C 0.15504 -0.76273 0.26892 -0.6632 0.26892 -0.57454 C 0.26892 -0.43681 0.14271 -0.39028 0.06702 -0.37084 L -0.03368 -0.35139 C -0.1092 -0.33334 -0.23507 -0.28912 -0.23507 -0.1669 C -0.23507 -0.06343 -0.12153 0.02222 0.01667 0.02222 Z " pathEditMode="relative" rAng="0" ptsTypes="ffFffffFfff">
                                      <p:cBhvr>
                                        <p:cTn id="6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000"/>
                            </p:stCondLst>
                            <p:childTnLst>
                              <p:par>
                                <p:cTn id="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3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4000"/>
                            </p:stCondLst>
                            <p:childTnLst>
                              <p:par>
                                <p:cTn id="75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C 0.13837 7.40741E-7 0.25225 -0.08565 0.25225 -0.18912 C 0.25225 -0.31134 0.12604 -0.35556 0.05035 -0.37361 L -0.05035 -0.39306 C -0.12587 -0.4125 -0.25174 -0.45903 -0.25174 -0.59676 C -0.25174 -0.68542 -0.1382 -0.78495 2.22222E-6 -0.78495 C 0.13837 -0.78495 0.25225 -0.68542 0.25225 -0.59676 C 0.25225 -0.45903 0.12604 -0.4125 0.05035 -0.39306 L -0.05035 -0.37361 C -0.12587 -0.35556 -0.25174 -0.31134 -0.25174 -0.18912 C -0.25174 -0.08565 -0.1382 7.40741E-7 2.22222E-6 7.40741E-7 Z " pathEditMode="relative" rAng="0" ptsTypes="ffFffffFfff">
                                      <p:cBhvr>
                                        <p:cTn id="7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9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500"/>
                            </p:stCondLst>
                            <p:childTnLst>
                              <p:par>
                                <p:cTn id="83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C 0.13836 7.40741E-7 0.25225 -0.08565 0.25225 -0.18912 C 0.25225 -0.31134 0.12604 -0.35556 0.05034 -0.37361 L -0.05035 -0.39306 C -0.12587 -0.4125 -0.25174 -0.45903 -0.25174 -0.59676 C -0.25174 -0.68542 -0.1382 -0.78495 3.61111E-6 -0.78495 C 0.13836 -0.78495 0.25225 -0.68542 0.25225 -0.59676 C 0.25225 -0.45903 0.12604 -0.4125 0.05034 -0.39306 L -0.05035 -0.37361 C -0.12587 -0.35556 -0.25174 -0.31134 -0.25174 -0.18912 C -0.25174 -0.08565 -0.1382 7.40741E-7 3.61111E-6 7.40741E-7 Z " pathEditMode="relative" rAng="0" ptsTypes="ffFffffFfff">
                                      <p:cBhvr>
                                        <p:cTn id="8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5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C -0.00694 -0.19606 0.08039 -0.36597 0.19757 -0.37755 C 0.30955 -0.39213 0.41441 -0.26088 0.42136 -0.07014 C 0.43021 0.10532 0.3566 0.26944 0.25157 0.28125 C 0.15573 0.29028 0.06459 0.18148 0.05764 0.01782 C 0.0507 -0.13171 0.11198 -0.27222 0.20087 -0.28403 C 0.28316 -0.29282 0.36025 -0.20185 0.36546 -0.06435 C 0.37066 0.0588 0.32171 0.1787 0.24827 0.18472 C 0.18178 0.19329 0.11893 0.12315 0.11355 0.01181 C 0.11007 -0.08796 0.14688 -0.18426 0.20452 -0.19005 C 0.25521 -0.19606 0.30591 -0.14352 0.30955 -0.05833 C 0.31303 0.01505 0.28681 0.08519 0.24462 0.0912 C 0.20973 0.09676 0.17292 0.06482 0.17119 0.00602 C 0.16789 -0.04097 0.18178 -0.09074 0.20799 -0.09653 C 0.22917 -0.09653 0.25018 -0.08472 0.25348 -0.05255 C 0.25521 -0.03194 0.25157 -0.01181 0.24132 -0.00278 C 0.23612 -3.7037E-7 0.23247 -3.7037E-7 0.22726 -0.00278 " pathEditMode="relative" rAng="0" ptsTypes="fffffffffffffffff">
                                      <p:cBhvr>
                                        <p:cTn id="11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650" y="981075"/>
            <a:ext cx="76327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8. Спишите глаголы, распределяя их по столбикам: гл. 1 лица, гл. 2 лица и гл. 3 лица. Укажите число.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Читаю, пишет, расцветет, любуюсь, радуешься, смеемся, спят, учится, бежим, рисуете, смотрю, любит, шьешь.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24" name="Рисунок 5" descr="1b4c2a87f90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860800"/>
            <a:ext cx="30575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650" y="981075"/>
            <a:ext cx="76327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8. Проверим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088" y="1700213"/>
          <a:ext cx="7489825" cy="35385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96277"/>
                <a:gridCol w="2496277"/>
                <a:gridCol w="2496277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1 лицо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2</a:t>
                      </a:r>
                      <a:r>
                        <a:rPr lang="ru-RU" sz="3200" baseline="0" dirty="0" smtClean="0"/>
                        <a:t> лицо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3 лицо</a:t>
                      </a:r>
                      <a:endParaRPr lang="ru-RU" sz="3200" dirty="0"/>
                    </a:p>
                  </a:txBody>
                  <a:tcPr/>
                </a:tc>
              </a:tr>
              <a:tr h="209271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Читаю,  любуюсь, смеемся, бежим, смотрю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Радуешься,  рисуете, шьешь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Пишет, расцветет,  спят, учится , любит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550" y="908050"/>
            <a:ext cx="73453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9. Каким признаком обладают глаголы прошедшего времени?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2772" name="Рисунок 5" descr="imgh93099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916113"/>
            <a:ext cx="6481762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Капля 5"/>
          <p:cNvSpPr/>
          <p:nvPr/>
        </p:nvSpPr>
        <p:spPr>
          <a:xfrm>
            <a:off x="3995738" y="5229225"/>
            <a:ext cx="504825" cy="360363"/>
          </a:xfrm>
          <a:prstGeom prst="teardro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3492500" y="51577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олна 7"/>
          <p:cNvSpPr/>
          <p:nvPr/>
        </p:nvSpPr>
        <p:spPr>
          <a:xfrm>
            <a:off x="3492500" y="5516563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3492500" y="58054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4284663" y="3213100"/>
            <a:ext cx="142875" cy="2016125"/>
          </a:xfrm>
          <a:prstGeom prst="diagStrip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79838" y="2420938"/>
            <a:ext cx="1223962" cy="1079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Глагол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Месяц 11"/>
          <p:cNvSpPr/>
          <p:nvPr/>
        </p:nvSpPr>
        <p:spPr>
          <a:xfrm rot="4234781">
            <a:off x="4309268" y="36599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 flipV="1">
            <a:off x="3492500" y="5157788"/>
            <a:ext cx="1727200" cy="1008062"/>
          </a:xfrm>
          <a:prstGeom prst="snip2Same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134057">
            <a:off x="3301206" y="41933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сортировка 14"/>
          <p:cNvSpPr/>
          <p:nvPr/>
        </p:nvSpPr>
        <p:spPr>
          <a:xfrm>
            <a:off x="3492500" y="5373688"/>
            <a:ext cx="358775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сортировка 15"/>
          <p:cNvSpPr/>
          <p:nvPr/>
        </p:nvSpPr>
        <p:spPr>
          <a:xfrm>
            <a:off x="3851275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>
            <a:off x="42116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сортировка 17"/>
          <p:cNvSpPr/>
          <p:nvPr/>
        </p:nvSpPr>
        <p:spPr>
          <a:xfrm>
            <a:off x="4572000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сортировка 18"/>
          <p:cNvSpPr/>
          <p:nvPr/>
        </p:nvSpPr>
        <p:spPr>
          <a:xfrm>
            <a:off x="48593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 rot="1864959">
            <a:off x="4325938" y="581025"/>
            <a:ext cx="1816100" cy="20637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Делать?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 сделать?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7127062" flipV="1">
            <a:off x="5095875" y="2444750"/>
            <a:ext cx="1782763" cy="20875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Настоящее, будущее, прошедшее время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 rot="3690303">
            <a:off x="1908175" y="2535238"/>
            <a:ext cx="1816100" cy="20637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 лицо,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 лицо,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 лицо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 rot="10285030" flipV="1">
            <a:off x="3565525" y="3549650"/>
            <a:ext cx="1782763" cy="20875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Гл. в прошедшем времени имеют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 м. род,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ж. род,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ср. 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Капля 5"/>
          <p:cNvSpPr/>
          <p:nvPr/>
        </p:nvSpPr>
        <p:spPr>
          <a:xfrm>
            <a:off x="3995738" y="5229225"/>
            <a:ext cx="504825" cy="360363"/>
          </a:xfrm>
          <a:prstGeom prst="teardro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3492500" y="51577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олна 7"/>
          <p:cNvSpPr/>
          <p:nvPr/>
        </p:nvSpPr>
        <p:spPr>
          <a:xfrm>
            <a:off x="3492500" y="5516563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3492500" y="58054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4284663" y="3213100"/>
            <a:ext cx="142875" cy="2016125"/>
          </a:xfrm>
          <a:prstGeom prst="diagStrip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51275" y="2060575"/>
            <a:ext cx="1296988" cy="11525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Месяц 11"/>
          <p:cNvSpPr/>
          <p:nvPr/>
        </p:nvSpPr>
        <p:spPr>
          <a:xfrm rot="4234781">
            <a:off x="4309268" y="36599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 flipV="1">
            <a:off x="3492500" y="5157788"/>
            <a:ext cx="1727200" cy="1008062"/>
          </a:xfrm>
          <a:prstGeom prst="snip2Same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134057">
            <a:off x="3301206" y="41933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сортировка 14"/>
          <p:cNvSpPr/>
          <p:nvPr/>
        </p:nvSpPr>
        <p:spPr>
          <a:xfrm>
            <a:off x="3492500" y="5373688"/>
            <a:ext cx="358775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сортировка 15"/>
          <p:cNvSpPr/>
          <p:nvPr/>
        </p:nvSpPr>
        <p:spPr>
          <a:xfrm>
            <a:off x="3851275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>
            <a:off x="42116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сортировка 17"/>
          <p:cNvSpPr/>
          <p:nvPr/>
        </p:nvSpPr>
        <p:spPr>
          <a:xfrm>
            <a:off x="4572000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сортировка 18"/>
          <p:cNvSpPr/>
          <p:nvPr/>
        </p:nvSpPr>
        <p:spPr>
          <a:xfrm>
            <a:off x="48593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4213" y="692150"/>
            <a:ext cx="78486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10. Подберите к картинкам подходящие по смыслу глаголы, поставьте их в прошедшее время, укажите род.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1" name="Рисунок 10" descr="b1293cfae4eb0958c24f8cc93048a99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05038"/>
            <a:ext cx="28289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879118-6d2d8ccfb933b83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005263"/>
            <a:ext cx="14954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78009045_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2133600"/>
            <a:ext cx="21209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t872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4221163"/>
            <a:ext cx="1436687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" name="TextBox 24"/>
          <p:cNvSpPr txBox="1"/>
          <p:nvPr/>
        </p:nvSpPr>
        <p:spPr>
          <a:xfrm>
            <a:off x="755650" y="908050"/>
            <a:ext cx="76327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11. Спишите, подчеркните глаголы как члены предложения.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Уж тает снег, бегут ручьи,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окно повеяло весною…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Засвищут скоро соловьи,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 лес оденется листвою.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                 Ф. Тютчев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5844" name="Рисунок 4" descr="40155182_satarov_8_9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500438"/>
            <a:ext cx="343217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6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" name="TextBox 24"/>
          <p:cNvSpPr txBox="1"/>
          <p:nvPr/>
        </p:nvSpPr>
        <p:spPr>
          <a:xfrm>
            <a:off x="755650" y="908050"/>
            <a:ext cx="76327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11. Проверим.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Уж </a:t>
            </a:r>
            <a:r>
              <a:rPr lang="ru-RU" sz="3200" u="dbl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тает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снег, </a:t>
            </a:r>
            <a:r>
              <a:rPr lang="ru-RU" sz="3200" u="dbl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бегут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ручьи,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окно </a:t>
            </a:r>
            <a:r>
              <a:rPr lang="ru-RU" sz="3200" u="dbl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повеяло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весною…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dbl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Засвищут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скоро соловьи,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 лес </a:t>
            </a:r>
            <a:r>
              <a:rPr lang="ru-RU" sz="3200" u="dbl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оденется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листвою.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                        Ф. Тютчев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6868" name="Рисунок 4" descr="40155182_satarov_8_9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500438"/>
            <a:ext cx="343217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0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Капля 5"/>
          <p:cNvSpPr/>
          <p:nvPr/>
        </p:nvSpPr>
        <p:spPr>
          <a:xfrm>
            <a:off x="3995738" y="5229225"/>
            <a:ext cx="504825" cy="360363"/>
          </a:xfrm>
          <a:prstGeom prst="teardro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3492500" y="51577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олна 7"/>
          <p:cNvSpPr/>
          <p:nvPr/>
        </p:nvSpPr>
        <p:spPr>
          <a:xfrm>
            <a:off x="3492500" y="5516563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3492500" y="58054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4284663" y="3213100"/>
            <a:ext cx="142875" cy="2016125"/>
          </a:xfrm>
          <a:prstGeom prst="diagStrip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08400" y="2349500"/>
            <a:ext cx="1295400" cy="12239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Глагол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Месяц 11"/>
          <p:cNvSpPr/>
          <p:nvPr/>
        </p:nvSpPr>
        <p:spPr>
          <a:xfrm rot="4234781">
            <a:off x="4309268" y="36599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 flipV="1">
            <a:off x="3492500" y="5157788"/>
            <a:ext cx="1727200" cy="1008062"/>
          </a:xfrm>
          <a:prstGeom prst="snip2Same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134057">
            <a:off x="3301206" y="41933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сортировка 14"/>
          <p:cNvSpPr/>
          <p:nvPr/>
        </p:nvSpPr>
        <p:spPr>
          <a:xfrm>
            <a:off x="3492500" y="5373688"/>
            <a:ext cx="358775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сортировка 15"/>
          <p:cNvSpPr/>
          <p:nvPr/>
        </p:nvSpPr>
        <p:spPr>
          <a:xfrm>
            <a:off x="3851275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>
            <a:off x="42116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сортировка 17"/>
          <p:cNvSpPr/>
          <p:nvPr/>
        </p:nvSpPr>
        <p:spPr>
          <a:xfrm>
            <a:off x="4572000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сортировка 18"/>
          <p:cNvSpPr/>
          <p:nvPr/>
        </p:nvSpPr>
        <p:spPr>
          <a:xfrm>
            <a:off x="48593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 rot="8130840" flipV="1">
            <a:off x="2462213" y="639763"/>
            <a:ext cx="1733550" cy="208756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dbl" dirty="0">
                <a:solidFill>
                  <a:schemeClr val="tx1"/>
                </a:solidFill>
              </a:rPr>
              <a:t>Глагол</a:t>
            </a:r>
            <a:endParaRPr lang="ru-RU" u="dbl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rot="1864959">
            <a:off x="4398963" y="581025"/>
            <a:ext cx="1814512" cy="20637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Делать?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 сделать?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7127062" flipV="1">
            <a:off x="5095875" y="2444750"/>
            <a:ext cx="1782763" cy="20875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Настоящее, будущее, прошедшее время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 rot="3690303">
            <a:off x="1908175" y="2535238"/>
            <a:ext cx="1816100" cy="20637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 лицо,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 лицо,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 лицо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 rot="10285030" flipV="1">
            <a:off x="3565525" y="3549650"/>
            <a:ext cx="1782763" cy="20875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Гл. в прошедшем времени имеют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 м. род,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ж. род,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ср. 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Овал 5"/>
          <p:cNvSpPr/>
          <p:nvPr/>
        </p:nvSpPr>
        <p:spPr>
          <a:xfrm>
            <a:off x="900113" y="836613"/>
            <a:ext cx="2016125" cy="7921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00113" y="1700213"/>
            <a:ext cx="2016125" cy="79216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00113" y="2636838"/>
            <a:ext cx="2016125" cy="7921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00113" y="4508500"/>
            <a:ext cx="2016125" cy="7921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00113" y="5373688"/>
            <a:ext cx="2016125" cy="79216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03575" y="908050"/>
            <a:ext cx="53292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У меня отличное настроение!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575" y="1700213"/>
            <a:ext cx="37893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У меня все получилось!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2138" y="2708275"/>
            <a:ext cx="3665537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Мне понравился урок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!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00113" y="3573463"/>
            <a:ext cx="2016125" cy="7921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276600" y="4437063"/>
            <a:ext cx="5351463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Мне сегодня не все удалось, но 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буду стараться!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8038" y="5589588"/>
            <a:ext cx="34131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Урок не понравился.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3429000"/>
            <a:ext cx="50403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Я вспомнил(а) о глаголе, все, что узнала в начальной школе.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8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203575" y="1844675"/>
            <a:ext cx="39957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76.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9940" name="Рисунок 8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Прямоугольник 9"/>
          <p:cNvSpPr>
            <a:spLocks noChangeArrowheads="1"/>
          </p:cNvSpPr>
          <p:nvPr/>
        </p:nvSpPr>
        <p:spPr bwMode="auto">
          <a:xfrm>
            <a:off x="1258888" y="5013325"/>
            <a:ext cx="4826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Домашнее задание: параграф 16 (правило), творческое задание (сочинить сказку о любимом цветке).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2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963" name="Рисунок 5" descr="0_8bd96_b790b141_S.jpg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508500"/>
            <a:ext cx="1133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6" descr="0_7cef6_b810d178_XL.jpg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412875"/>
            <a:ext cx="18573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Рисунок 7" descr="0_5733c_3ad1dc64_XL.jpg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31069">
            <a:off x="1187450" y="2133600"/>
            <a:ext cx="1143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55875" y="765175"/>
            <a:ext cx="45370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Спасибо за урок!</a:t>
            </a: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40967" name="Рисунок 11" descr="0_7a8cd_eb70b8ac_ori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1484313"/>
            <a:ext cx="37830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6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1987" name="Рисунок 5" descr="coloring-pictures-of-flowers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08050"/>
            <a:ext cx="22669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6" descr="coloring-pictures-of-flowers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644900"/>
            <a:ext cx="22669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Рисунок 7" descr="coloring-pictures-of-flowers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981075"/>
            <a:ext cx="226695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Рисунок 8" descr="coloring-pictures-of-flowers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644900"/>
            <a:ext cx="22669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Рисунок 9" descr="coloring-pictures-of-flowers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052513"/>
            <a:ext cx="22669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Рисунок 10" descr="coloring-pictures-of-flowers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500438"/>
            <a:ext cx="22669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Box 11"/>
          <p:cNvSpPr txBox="1">
            <a:spLocks noChangeArrowheads="1"/>
          </p:cNvSpPr>
          <p:nvPr/>
        </p:nvSpPr>
        <p:spPr bwMode="auto">
          <a:xfrm>
            <a:off x="827088" y="69215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Приложение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750" y="620713"/>
            <a:ext cx="8059738" cy="572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Прочитайте стихотворение А.Кушнера</a:t>
            </a:r>
            <a:r>
              <a:rPr lang="ru-RU" sz="3200" i="1" dirty="0">
                <a:solidFill>
                  <a:srgbClr val="FFC000"/>
                </a:solidFill>
                <a:latin typeface="+mn-lt"/>
              </a:rPr>
              <a:t>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Кто сказал, что мы подрались?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Мы не дрались, а боролись,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Правда, мы чуть-чуть кусались,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И щипались, и кололись.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Правда, мы друг друга мяли,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И бодались, и лягались,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Нас, конечно, разнимали,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Мы, конечно, упирались.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latin typeface="+mn-lt"/>
            </a:endParaRPr>
          </a:p>
        </p:txBody>
      </p:sp>
      <p:pic>
        <p:nvPicPr>
          <p:cNvPr id="16388" name="Рисунок 6" descr="66a1f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933825"/>
            <a:ext cx="27860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750" y="4941888"/>
            <a:ext cx="5040313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2. Найдите слова, которые обозначают действие. Запишите их в тетрадь.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750" y="836613"/>
            <a:ext cx="8059738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Проверим.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Кто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сказал</a:t>
            </a:r>
            <a:r>
              <a:rPr lang="ru-RU" sz="3200" i="1" dirty="0">
                <a:latin typeface="+mn-lt"/>
              </a:rPr>
              <a:t>, что мы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подрались</a:t>
            </a:r>
            <a:r>
              <a:rPr lang="ru-RU" sz="3200" i="1" dirty="0">
                <a:latin typeface="+mn-lt"/>
              </a:rPr>
              <a:t>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Мы не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дрались</a:t>
            </a:r>
            <a:r>
              <a:rPr lang="ru-RU" sz="3200" i="1" dirty="0">
                <a:latin typeface="+mn-lt"/>
              </a:rPr>
              <a:t>, а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боролись</a:t>
            </a:r>
            <a:r>
              <a:rPr lang="ru-RU" sz="3200" i="1" dirty="0">
                <a:latin typeface="+mn-lt"/>
              </a:rPr>
              <a:t>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Правда, мы чуть-чуть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кусались</a:t>
            </a:r>
            <a:r>
              <a:rPr lang="ru-RU" sz="3200" i="1" dirty="0">
                <a:latin typeface="+mn-lt"/>
              </a:rPr>
              <a:t>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И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щипались</a:t>
            </a:r>
            <a:r>
              <a:rPr lang="ru-RU" sz="3200" i="1" dirty="0">
                <a:latin typeface="+mn-lt"/>
              </a:rPr>
              <a:t>, и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кололись</a:t>
            </a:r>
            <a:r>
              <a:rPr lang="ru-RU" sz="3200" i="1" dirty="0">
                <a:latin typeface="+mn-lt"/>
              </a:rPr>
              <a:t>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Правда, мы друг друга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мяли</a:t>
            </a:r>
            <a:r>
              <a:rPr lang="ru-RU" sz="3200" i="1" dirty="0">
                <a:latin typeface="+mn-lt"/>
              </a:rPr>
              <a:t>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И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бодались</a:t>
            </a:r>
            <a:r>
              <a:rPr lang="ru-RU" sz="3200" i="1" dirty="0">
                <a:latin typeface="+mn-lt"/>
              </a:rPr>
              <a:t>, и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лягались</a:t>
            </a:r>
            <a:r>
              <a:rPr lang="ru-RU" sz="3200" i="1" dirty="0">
                <a:latin typeface="+mn-lt"/>
              </a:rPr>
              <a:t>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Нас, конечно,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разнимали</a:t>
            </a:r>
            <a:r>
              <a:rPr lang="ru-RU" sz="3200" i="1" dirty="0">
                <a:latin typeface="+mn-lt"/>
              </a:rPr>
              <a:t>,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+mn-lt"/>
              </a:rPr>
              <a:t>Мы, конечно,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упирались</a:t>
            </a:r>
            <a:r>
              <a:rPr lang="ru-RU" sz="3200" i="1" dirty="0">
                <a:latin typeface="+mn-lt"/>
              </a:rPr>
              <a:t>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latin typeface="+mn-lt"/>
            </a:endParaRPr>
          </a:p>
        </p:txBody>
      </p:sp>
      <p:pic>
        <p:nvPicPr>
          <p:cNvPr id="17412" name="Рисунок 6" descr="66a1f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933825"/>
            <a:ext cx="27860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750" y="5157788"/>
            <a:ext cx="631825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3. К какой части речи они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относятся?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FFC000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Капля 5"/>
          <p:cNvSpPr/>
          <p:nvPr/>
        </p:nvSpPr>
        <p:spPr>
          <a:xfrm>
            <a:off x="3995738" y="5229225"/>
            <a:ext cx="504825" cy="360363"/>
          </a:xfrm>
          <a:prstGeom prst="teardro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3492500" y="51577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олна 7"/>
          <p:cNvSpPr/>
          <p:nvPr/>
        </p:nvSpPr>
        <p:spPr>
          <a:xfrm>
            <a:off x="3492500" y="5516563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3492500" y="58054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4284663" y="3213100"/>
            <a:ext cx="142875" cy="2016125"/>
          </a:xfrm>
          <a:prstGeom prst="diagStrip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51275" y="2060575"/>
            <a:ext cx="1296988" cy="11525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Глагол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Месяц 11"/>
          <p:cNvSpPr/>
          <p:nvPr/>
        </p:nvSpPr>
        <p:spPr>
          <a:xfrm rot="4234781">
            <a:off x="4309268" y="36599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 flipV="1">
            <a:off x="3492500" y="5157788"/>
            <a:ext cx="1727200" cy="1008062"/>
          </a:xfrm>
          <a:prstGeom prst="snip2Same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134057">
            <a:off x="3301206" y="41933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сортировка 14"/>
          <p:cNvSpPr/>
          <p:nvPr/>
        </p:nvSpPr>
        <p:spPr>
          <a:xfrm>
            <a:off x="3492500" y="5373688"/>
            <a:ext cx="358775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сортировка 15"/>
          <p:cNvSpPr/>
          <p:nvPr/>
        </p:nvSpPr>
        <p:spPr>
          <a:xfrm>
            <a:off x="3851275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>
            <a:off x="42116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сортировка 17"/>
          <p:cNvSpPr/>
          <p:nvPr/>
        </p:nvSpPr>
        <p:spPr>
          <a:xfrm>
            <a:off x="4572000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сортировка 18"/>
          <p:cNvSpPr/>
          <p:nvPr/>
        </p:nvSpPr>
        <p:spPr>
          <a:xfrm>
            <a:off x="48593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684213" y="765175"/>
            <a:ext cx="770413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4. Назовите те вопросы, на которые отвечает глагол.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Что?                    Чей?                        Где?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            Как?                               Сколько?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С кем?                  Что сделать?             Кто?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               Что делать?             Какой?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684213" y="765175"/>
            <a:ext cx="770413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4. Проверим.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Что?                    Чей?                        Где?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            Как?                               Сколько?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С кем?                  </a:t>
            </a:r>
            <a:r>
              <a:rPr lang="ru-RU" sz="3200" dirty="0">
                <a:latin typeface="+mn-lt"/>
              </a:rPr>
              <a:t>Что сделать?                    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Кто?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 </a:t>
            </a:r>
            <a:r>
              <a:rPr lang="ru-RU" sz="3200" dirty="0">
                <a:latin typeface="+mn-lt"/>
              </a:rPr>
              <a:t>                Что делать?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         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Какой?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Капля 5"/>
          <p:cNvSpPr/>
          <p:nvPr/>
        </p:nvSpPr>
        <p:spPr>
          <a:xfrm>
            <a:off x="3995738" y="5229225"/>
            <a:ext cx="504825" cy="360363"/>
          </a:xfrm>
          <a:prstGeom prst="teardrop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3492500" y="51577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олна 7"/>
          <p:cNvSpPr/>
          <p:nvPr/>
        </p:nvSpPr>
        <p:spPr>
          <a:xfrm>
            <a:off x="3492500" y="5516563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3492500" y="5805488"/>
            <a:ext cx="1727200" cy="2159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4284663" y="3213100"/>
            <a:ext cx="142875" cy="2016125"/>
          </a:xfrm>
          <a:prstGeom prst="diagStrip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35375" y="2492375"/>
            <a:ext cx="1223963" cy="8651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Глагол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Месяц 11"/>
          <p:cNvSpPr/>
          <p:nvPr/>
        </p:nvSpPr>
        <p:spPr>
          <a:xfrm rot="4234781">
            <a:off x="4309268" y="36599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 flipV="1">
            <a:off x="3492500" y="5157788"/>
            <a:ext cx="1727200" cy="1008062"/>
          </a:xfrm>
          <a:prstGeom prst="snip2Same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Месяц 12"/>
          <p:cNvSpPr/>
          <p:nvPr/>
        </p:nvSpPr>
        <p:spPr>
          <a:xfrm rot="5134057">
            <a:off x="3301206" y="4193382"/>
            <a:ext cx="792163" cy="1073150"/>
          </a:xfrm>
          <a:prstGeom prst="mo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сортировка 14"/>
          <p:cNvSpPr/>
          <p:nvPr/>
        </p:nvSpPr>
        <p:spPr>
          <a:xfrm>
            <a:off x="3492500" y="5373688"/>
            <a:ext cx="358775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сортировка 15"/>
          <p:cNvSpPr/>
          <p:nvPr/>
        </p:nvSpPr>
        <p:spPr>
          <a:xfrm>
            <a:off x="3851275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>
            <a:off x="42116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сортировка 17"/>
          <p:cNvSpPr/>
          <p:nvPr/>
        </p:nvSpPr>
        <p:spPr>
          <a:xfrm>
            <a:off x="4572000" y="5373688"/>
            <a:ext cx="360363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сортировка 18"/>
          <p:cNvSpPr/>
          <p:nvPr/>
        </p:nvSpPr>
        <p:spPr>
          <a:xfrm>
            <a:off x="4859338" y="5373688"/>
            <a:ext cx="360362" cy="142875"/>
          </a:xfrm>
          <a:prstGeom prst="flowChartSor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 rot="1864959">
            <a:off x="4416425" y="730250"/>
            <a:ext cx="1557338" cy="20637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Делать?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Что сделать?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755650" y="908050"/>
            <a:ext cx="75612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5. Рассмотрите картинку внимательно.     О каком признаке глагола идет речь? 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3556" name="Рисунок 10" descr="1218030-8db2dff3245d6da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132013"/>
            <a:ext cx="69945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483</Words>
  <Application>Microsoft Office PowerPoint</Application>
  <PresentationFormat>Экран (4:3)</PresentationFormat>
  <Paragraphs>150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Calibri</vt:lpstr>
      <vt:lpstr>Arial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160</cp:revision>
  <dcterms:created xsi:type="dcterms:W3CDTF">2012-09-18T16:44:59Z</dcterms:created>
  <dcterms:modified xsi:type="dcterms:W3CDTF">2013-02-19T17:15:04Z</dcterms:modified>
</cp:coreProperties>
</file>