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7" r:id="rId2"/>
    <p:sldId id="276" r:id="rId3"/>
    <p:sldId id="277" r:id="rId4"/>
    <p:sldId id="278" r:id="rId5"/>
    <p:sldId id="268" r:id="rId6"/>
    <p:sldId id="281" r:id="rId7"/>
    <p:sldId id="306" r:id="rId8"/>
    <p:sldId id="280" r:id="rId9"/>
    <p:sldId id="304" r:id="rId10"/>
    <p:sldId id="286" r:id="rId11"/>
    <p:sldId id="307" r:id="rId12"/>
    <p:sldId id="308" r:id="rId13"/>
    <p:sldId id="300" r:id="rId14"/>
    <p:sldId id="301" r:id="rId15"/>
    <p:sldId id="292" r:id="rId16"/>
    <p:sldId id="302" r:id="rId17"/>
    <p:sldId id="303" r:id="rId18"/>
    <p:sldId id="309" r:id="rId19"/>
    <p:sldId id="310" r:id="rId20"/>
    <p:sldId id="297" r:id="rId21"/>
    <p:sldId id="305" r:id="rId22"/>
    <p:sldId id="26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1524" autoAdjust="0"/>
  </p:normalViewPr>
  <p:slideViewPr>
    <p:cSldViewPr>
      <p:cViewPr varScale="1">
        <p:scale>
          <a:sx n="46" d="100"/>
          <a:sy n="46" d="100"/>
        </p:scale>
        <p:origin x="-126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6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178334-9330-4FEE-96E7-BD44B68E0DFE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D7F179-546A-446C-B600-3545F1A90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1E432-BF38-4124-A20A-CB5C408F6B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86A409-30C7-4C71-878A-160CDF4BE2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BCCBF-35A5-40D2-ABAD-1C504F221D9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AE0B61-2C1C-4D38-B0F6-6A1865222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53F18-DA99-41E3-95C2-156E913586B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76EB-96E1-46A1-A748-F56D180F9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BB3E-40AA-435D-AE9D-A65A113BD108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33AD-9288-46B7-9BAB-A785CDA20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4E49-EDB1-4AC7-9C35-C5F384735377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06EC-815D-470F-97BB-1F9D27D9A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2A1C0C-4AF8-4ECA-91E4-627BDCA81D92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5AA630-C8E5-4DA0-934A-5122F3EEE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C5D9-7947-410F-A6AA-87050E07348B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FE9D-21A1-4D2E-818E-E93FF5FD8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A186-A54D-4451-B929-3870416D9816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67C8-957A-4BE0-A88D-8E3EBEA4F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D433-FE33-4F27-A063-A26C12247D78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96D0-CFC4-4F35-8141-B19E935A2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8F1BA4-24D6-47D8-A3EE-F89A458AFAD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8A1A36-1B2D-4AC5-9854-BBA90234C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5654-D7B8-4AE9-BB10-9BAA67F1892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958D-8AE5-4821-899A-C450BBE49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7ECF0-68DC-4E53-8A95-7EE38504EE26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6E4849-B21D-4245-9FE0-074F10ABF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9C857E5-8FE6-48BC-98BE-1231619B2A74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A87BBA-D8EF-40FA-AACE-23CF85C1D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94" r:id="rId7"/>
    <p:sldLayoutId id="2147483787" r:id="rId8"/>
    <p:sldLayoutId id="2147483795" r:id="rId9"/>
    <p:sldLayoutId id="2147483786" r:id="rId10"/>
    <p:sldLayoutId id="2147483785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ATA\ANIMS\FISH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tvplus.dn.ua/dates/11/30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57313" y="571500"/>
            <a:ext cx="6429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cs typeface="Arial" charset="0"/>
              </a:rPr>
              <a:t>Строение  атома Опыты  Резерфорда</a:t>
            </a:r>
          </a:p>
        </p:txBody>
      </p:sp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4071938" y="1820863"/>
            <a:ext cx="4422775" cy="1679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Урок физики </a:t>
            </a:r>
            <a:br>
              <a:rPr lang="ru-R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11 классе</a:t>
            </a:r>
            <a:endParaRPr lang="ru-RU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214813" y="4500563"/>
            <a:ext cx="4279900" cy="1500187"/>
          </a:xfrm>
        </p:spPr>
        <p:txBody>
          <a:bodyPr/>
          <a:lstStyle/>
          <a:p>
            <a:pPr marL="36513">
              <a:spcBef>
                <a:spcPct val="0"/>
              </a:spcBef>
            </a:pPr>
            <a:r>
              <a:rPr lang="ru-RU" b="1" smtClean="0">
                <a:solidFill>
                  <a:schemeClr val="tx2"/>
                </a:solidFill>
                <a:latin typeface="Arial" charset="0"/>
                <a:cs typeface="Arial" charset="0"/>
              </a:rPr>
              <a:t>Подготовила и провела учитель физики Дубиляс Н.Ю</a:t>
            </a:r>
            <a:r>
              <a:rPr lang="ru-RU" smtClean="0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4" name="Рисунок 23" descr="стро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" y="2352675"/>
            <a:ext cx="4913313" cy="46815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152400"/>
            <a:ext cx="6484937" cy="974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Идея опыта Резерфорда: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12875"/>
            <a:ext cx="7961313" cy="4073525"/>
          </a:xfrm>
        </p:spPr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Зондировать атом альфа–частицами.</a:t>
            </a:r>
          </a:p>
          <a:p>
            <a:r>
              <a:rPr lang="ru-RU" sz="2400" smtClean="0"/>
              <a:t>Альфа-частицы возникают при распаде радия. </a:t>
            </a:r>
          </a:p>
          <a:p>
            <a:r>
              <a:rPr lang="ru-RU" sz="2400" smtClean="0"/>
              <a:t>Масса альфа-частицы в 8000 раз больше массы электрона.</a:t>
            </a:r>
          </a:p>
          <a:p>
            <a:r>
              <a:rPr lang="ru-RU" sz="2400" smtClean="0"/>
              <a:t>Электрический заряд альфа-частицы в 2 раза больше заряда электрона.</a:t>
            </a:r>
          </a:p>
          <a:p>
            <a:r>
              <a:rPr lang="ru-RU" sz="2400" smtClean="0"/>
              <a:t>Скорость альфа-частицы около 15 000 км/с.</a:t>
            </a:r>
          </a:p>
          <a:p>
            <a:r>
              <a:rPr lang="ru-RU" sz="2400" smtClean="0"/>
              <a:t>Альфа-частица является ядром атома гелия.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GraphicRe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7500937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9563" y="2857500"/>
            <a:ext cx="1071562" cy="1214438"/>
          </a:xfrm>
          <a:prstGeom prst="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Рисунок 2" descr="фольга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785938"/>
            <a:ext cx="66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00250" y="3071813"/>
            <a:ext cx="785813" cy="7858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8" name="Содержимое 20" descr="цилиндр 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643188"/>
            <a:ext cx="23526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429000"/>
            <a:ext cx="419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3143250"/>
            <a:ext cx="419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357563"/>
            <a:ext cx="41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214688"/>
            <a:ext cx="41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429000"/>
            <a:ext cx="419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143250"/>
            <a:ext cx="419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00938" y="1785938"/>
            <a:ext cx="71437" cy="3786187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43188" y="4929188"/>
            <a:ext cx="500062" cy="7143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Управляющая кнопка: далее 13">
            <a:hlinkClick r:id="" action="ppaction://noaction" highlightClick="1"/>
          </p:cNvPr>
          <p:cNvSpPr/>
          <p:nvPr/>
        </p:nvSpPr>
        <p:spPr>
          <a:xfrm>
            <a:off x="1000125" y="1785938"/>
            <a:ext cx="357188" cy="28575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377825"/>
            <a:ext cx="8010525" cy="622300"/>
          </a:xfrm>
          <a:prstGeom prst="rect">
            <a:avLst/>
          </a:prstGeom>
          <a:noFill/>
        </p:spPr>
      </p:pic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5500688" y="5572125"/>
            <a:ext cx="95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Verdana" pitchFamily="34" charset="0"/>
              </a:rPr>
              <a:t>Фольга</a:t>
            </a: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5400000">
            <a:off x="321469" y="3964781"/>
            <a:ext cx="1214438" cy="714375"/>
          </a:xfrm>
          <a:prstGeom prst="bentConnector3">
            <a:avLst>
              <a:gd name="adj1" fmla="val 11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Box 17"/>
          <p:cNvSpPr txBox="1">
            <a:spLocks noChangeArrowheads="1"/>
          </p:cNvSpPr>
          <p:nvPr/>
        </p:nvSpPr>
        <p:spPr bwMode="auto">
          <a:xfrm>
            <a:off x="214313" y="4929188"/>
            <a:ext cx="1963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Verdana" pitchFamily="34" charset="0"/>
              </a:rPr>
              <a:t>Радиоактивное </a:t>
            </a:r>
          </a:p>
          <a:p>
            <a:r>
              <a:rPr lang="ru-RU" sz="2000" b="1">
                <a:latin typeface="Verdana" pitchFamily="34" charset="0"/>
              </a:rPr>
              <a:t>вещество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14500" y="1500188"/>
            <a:ext cx="650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Verdana" pitchFamily="34" charset="0"/>
              </a:rPr>
              <a:t>Скорость 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>
                <a:latin typeface="Verdana" pitchFamily="34" charset="0"/>
              </a:rPr>
              <a:t>-</a:t>
            </a:r>
            <a:r>
              <a:rPr lang="ru-RU" sz="2000">
                <a:latin typeface="Verdana" pitchFamily="34" charset="0"/>
              </a:rPr>
              <a:t> частиц - 1/30  скорости света в вакууме</a:t>
            </a:r>
          </a:p>
        </p:txBody>
      </p:sp>
      <p:pic>
        <p:nvPicPr>
          <p:cNvPr id="21" name="Рисунок 20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2857500"/>
            <a:ext cx="4286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25" y="3000375"/>
            <a:ext cx="4286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3214688"/>
            <a:ext cx="428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25" y="3357563"/>
            <a:ext cx="428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a- xfcnbw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3643313"/>
            <a:ext cx="428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8" name="TextBox 25"/>
          <p:cNvSpPr txBox="1">
            <a:spLocks noChangeArrowheads="1"/>
          </p:cNvSpPr>
          <p:nvPr/>
        </p:nvSpPr>
        <p:spPr bwMode="auto">
          <a:xfrm>
            <a:off x="7715250" y="2214563"/>
            <a:ext cx="1303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Verdana" pitchFamily="34" charset="0"/>
              </a:rPr>
              <a:t>На экране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29625" y="3714750"/>
            <a:ext cx="285750" cy="285750"/>
          </a:xfrm>
          <a:prstGeom prst="ellipse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4.44444E-6 C 0.13072 -0.00254 0.26145 -0.00486 0.34999 -4.44444E-6 C 0.43853 0.00486 0.50069 0.02385 0.5309 0.02871 " pathEditMode="relative" ptsTypes="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96296E-6 C 0.13924 0.00208 0.27865 0.00417 0.37014 -0.00162 C 0.46164 -0.00741 0.5191 -0.0294 0.54879 -0.03495 " pathEditMode="relative" ptsTypes="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6702 3.7037E-7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59063 -1.48148E-6 " pathEditMode="relative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C 0.175 0.00092 0.35018 0.00185 0.45452 -0.00139 C 0.5592 -0.00463 0.59809 -0.01551 0.62726 -0.01898 " pathEditMode="relative" ptsTypes="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C 0.20416 -0.00255 0.40868 -0.00532 0.43628 0.0338 C 0.46389 0.07292 0.21076 0.20116 0.16632 0.23426 " pathEditMode="relative" rAng="180131" ptsTypes="aaA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9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Опыт Резерфорда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7929562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5357813"/>
            <a:ext cx="8183562" cy="679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Опыты показали:</a:t>
            </a:r>
            <a:br>
              <a:rPr lang="ru-RU" sz="28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Подавляющая часть альфа-частиц проходит сквозь фольгу практически без отклонения или с отклонением на малые углы;</a:t>
            </a:r>
            <a:b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Некоторая небольшая часть альфа-частиц при прохождении через фольгу отклоняется на значительные углы ( 90,120,150 градусов);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714375" y="392113"/>
            <a:ext cx="77866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cs typeface="Arial" charset="0"/>
                <a:sym typeface="Symbol" pitchFamily="18" charset="2"/>
              </a:rPr>
              <a:t>   </a:t>
            </a:r>
            <a:r>
              <a:rPr lang="ru-RU" sz="2400" b="1" i="1">
                <a:solidFill>
                  <a:srgbClr val="CC3300"/>
                </a:solidFill>
                <a:cs typeface="Arial" charset="0"/>
                <a:sym typeface="Symbol" pitchFamily="18" charset="2"/>
              </a:rPr>
              <a:t>Обнаружилось, что некоторые α-частицы отклонялись на большие углы, до 180º.</a:t>
            </a:r>
          </a:p>
          <a:p>
            <a:pPr algn="just"/>
            <a:endParaRPr lang="ru-RU" sz="2400" b="1" i="1">
              <a:solidFill>
                <a:srgbClr val="CC3300"/>
              </a:solidFill>
              <a:cs typeface="Arial" charset="0"/>
              <a:sym typeface="Symbol" pitchFamily="18" charset="2"/>
            </a:endParaRPr>
          </a:p>
          <a:p>
            <a:pPr algn="just"/>
            <a:r>
              <a:rPr lang="ru-RU" sz="2400">
                <a:cs typeface="Arial" charset="0"/>
                <a:sym typeface="Symbol" pitchFamily="18" charset="2"/>
              </a:rPr>
              <a:t> Резерфорд понял, что такое отклонение возможно лишь при встрече с положительно заряженной частицей большой массы. Малая вероятность отклонения на большие углы говорила о том, что эта положительная частица имеет малые размеры,    порядка 10</a:t>
            </a:r>
            <a:r>
              <a:rPr lang="ru-RU" sz="2400" baseline="30000">
                <a:cs typeface="Arial" charset="0"/>
                <a:sym typeface="Symbol" pitchFamily="18" charset="2"/>
              </a:rPr>
              <a:t>–14</a:t>
            </a:r>
            <a:r>
              <a:rPr lang="ru-RU" sz="2400">
                <a:cs typeface="Arial" charset="0"/>
                <a:sym typeface="Symbol" pitchFamily="18" charset="2"/>
              </a:rPr>
              <a:t> м. </a:t>
            </a:r>
            <a:r>
              <a:rPr lang="ru-RU" sz="2800">
                <a:latin typeface="Verdana" pitchFamily="34" charset="0"/>
                <a:sym typeface="Symbol" pitchFamily="18" charset="2"/>
              </a:rPr>
              <a:t>	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8DF4-CDC9-4B5A-AB4E-CB892C4071D5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571500" y="4286250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cs typeface="Arial" charset="0"/>
                <a:sym typeface="Symbol" pitchFamily="18" charset="2"/>
              </a:rPr>
              <a:t>Электроны, по Резерфорду, движутся вокруг ядра.</a:t>
            </a:r>
          </a:p>
          <a:p>
            <a:pPr algn="just"/>
            <a:r>
              <a:rPr lang="ru-RU" sz="2400">
                <a:cs typeface="Arial" charset="0"/>
              </a:rPr>
              <a:t> Оказалось, что радиус ядра </a:t>
            </a:r>
            <a:r>
              <a:rPr lang="en-US" sz="2400" i="1">
                <a:cs typeface="Arial" charset="0"/>
              </a:rPr>
              <a:t>R</a:t>
            </a:r>
            <a:r>
              <a:rPr lang="ru-RU" sz="2400">
                <a:cs typeface="Arial" charset="0"/>
                <a:sym typeface="Symbol" pitchFamily="18" charset="2"/>
              </a:rPr>
              <a:t></a:t>
            </a:r>
            <a:r>
              <a:rPr lang="ru-RU" sz="2400">
                <a:cs typeface="Arial" charset="0"/>
              </a:rPr>
              <a:t>(10</a:t>
            </a:r>
            <a:r>
              <a:rPr lang="en-US" sz="2400" baseline="30000">
                <a:cs typeface="Arial" charset="0"/>
                <a:sym typeface="Symbol" pitchFamily="18" charset="2"/>
              </a:rPr>
              <a:t></a:t>
            </a:r>
            <a:r>
              <a:rPr lang="ru-RU" sz="2400" baseline="30000">
                <a:cs typeface="Arial" charset="0"/>
              </a:rPr>
              <a:t>14</a:t>
            </a:r>
            <a:r>
              <a:rPr lang="ru-RU" sz="2400">
                <a:cs typeface="Arial" charset="0"/>
                <a:sym typeface="Symbol" pitchFamily="18" charset="2"/>
              </a:rPr>
              <a:t> ÷ 10</a:t>
            </a:r>
            <a:r>
              <a:rPr lang="en-US" sz="2400" baseline="30000">
                <a:cs typeface="Arial" charset="0"/>
                <a:sym typeface="Symbol" pitchFamily="18" charset="2"/>
              </a:rPr>
              <a:t></a:t>
            </a:r>
            <a:r>
              <a:rPr lang="ru-RU" sz="2400" baseline="30000">
                <a:cs typeface="Arial" charset="0"/>
              </a:rPr>
              <a:t>15</a:t>
            </a:r>
            <a:r>
              <a:rPr lang="ru-RU" sz="2400">
                <a:cs typeface="Arial" charset="0"/>
                <a:sym typeface="Symbol" pitchFamily="18" charset="2"/>
              </a:rPr>
              <a:t>)м            и зависит от числа нуклонов в ядре.</a:t>
            </a:r>
            <a:endParaRPr lang="ru-RU" sz="2400">
              <a:cs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285750"/>
            <a:ext cx="8183562" cy="9286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Выводы из опытов: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643063"/>
            <a:ext cx="7500938" cy="3074987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Положительный заряд сосредоточен в малой части атома – ядре;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Практически вся масса атома сосредоточена в этом ядре;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Отклонения альфа-частиц на большие углы происходят в результате столкновения альфа – частиц с ядром одного из атомов;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Теоретические расчеты позволили оценить размеры ядер атомов – порядка 10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dirty="0" smtClean="0"/>
              <a:t>14 м, тогда как размеры атома в 10 000 раз больше.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FISH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0863" y="1500188"/>
            <a:ext cx="53943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5"/>
          <p:cNvSpPr>
            <a:spLocks noChangeArrowheads="1"/>
          </p:cNvSpPr>
          <p:nvPr/>
        </p:nvSpPr>
        <p:spPr bwMode="auto">
          <a:xfrm>
            <a:off x="1857375" y="5702300"/>
            <a:ext cx="542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Verdana" pitchFamily="34" charset="0"/>
              </a:rPr>
              <a:t>Конец Х</a:t>
            </a:r>
            <a:r>
              <a:rPr lang="en-US" b="1">
                <a:latin typeface="Verdana" pitchFamily="34" charset="0"/>
              </a:rPr>
              <a:t>I</a:t>
            </a:r>
            <a:r>
              <a:rPr lang="ru-RU" b="1">
                <a:latin typeface="Verdana" pitchFamily="34" charset="0"/>
              </a:rPr>
              <a:t>Х - начало ХХ века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A97DE-81DC-4DF6-B59B-98759215EAA3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571500"/>
            <a:ext cx="8001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На основе выводов из опытов Резерфордом была предложена планетарная модель атома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69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966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9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69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66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ядро.gif"/>
          <p:cNvPicPr>
            <a:picLocks noChangeAspect="1"/>
          </p:cNvPicPr>
          <p:nvPr/>
        </p:nvPicPr>
        <p:blipFill>
          <a:blip r:embed="rId2">
            <a:lum bright="-10000"/>
          </a:blip>
          <a:srcRect l="28822" t="26921" r="30588" b="34254"/>
          <a:stretch>
            <a:fillRect/>
          </a:stretch>
        </p:blipFill>
        <p:spPr bwMode="auto">
          <a:xfrm>
            <a:off x="3714750" y="2928938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алее 2">
            <a:hlinkClick r:id="" action="ppaction://noaction" highlightClick="1"/>
          </p:cNvPr>
          <p:cNvSpPr/>
          <p:nvPr/>
        </p:nvSpPr>
        <p:spPr>
          <a:xfrm>
            <a:off x="1071563" y="1571625"/>
            <a:ext cx="357187" cy="28575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5" y="357166"/>
            <a:ext cx="693367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Строение </a:t>
            </a:r>
            <a:r>
              <a:rPr lang="ru-RU" sz="2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атома по Резерфорду</a:t>
            </a:r>
            <a:endParaRPr lang="ru-RU" sz="2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0" y="3500438"/>
            <a:ext cx="68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Ядро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85938" y="1000125"/>
            <a:ext cx="5572125" cy="5286375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28938" y="2000250"/>
            <a:ext cx="3214687" cy="3286125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5720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71462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592931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307181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000125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500313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5500688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86188" y="1643063"/>
            <a:ext cx="2424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Электронная оболочка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3 -0.12523 C 0.25087 -0.12523 0.33055 -0.01736 0.33055 0.11597 C 0.33055 0.24907 0.25087 0.35741 0.1533 0.35741 C 0.05538 0.35741 -0.02379 0.24907 -0.02379 0.11597 C -0.02379 -0.01736 0.05538 -0.12523 0.1533 -0.12523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95 0.06667 C -0.29184 0.01875 -0.33437 -0.12014 -0.29722 -0.24305 C -0.26007 -0.36551 -0.15694 -0.42639 -0.06805 -0.37847 C 0.02083 -0.33055 0.06285 -0.19167 0.0257 -0.06898 C -0.01146 0.0537 -0.11406 0.11458 -0.20295 0.06667 Z " pathEditMode="relative" rAng="12122247" ptsTypes="fffff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2269 C 0.08368 -0.21088 0.26076 -0.28264 0.41146 -0.18889 C 0.56059 -0.08519 0.6184 0.14629 0.54566 0.33889 C 0.47552 0.52569 0.30208 0.5993 0.15382 0.50023 C 0.00607 0.40162 -0.05938 0.17083 0.00816 -0.02269 Z " pathEditMode="relative" rAng="-3802284" ptsTypes="fffff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8 0.64444 C 0.02673 0.80231 -0.16407 0.80995 -0.28438 0.65717 C -0.40625 0.50578 -0.41407 0.25393 -0.30365 0.09653 C -0.19237 -0.06227 -0.00348 -0.06736 0.11701 0.0831 C 0.23958 0.23541 0.24791 0.48565 0.1368 0.64444 Z " pathEditMode="relative" rAng="7984980" ptsTypes="fffff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-0.13125 C 0.02986 0.05533 -0.01129 0.3007 -0.14827 0.41227 C -0.2849 0.52431 -0.46632 0.4625 -0.55278 0.27523 C -0.63976 0.08681 -0.59879 -0.15486 -0.46216 -0.26713 C -0.32518 -0.37963 -0.14427 -0.31898 -0.05799 -0.13125 Z " pathEditMode="relative" rAng="3504453" ptsTypes="fffff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21 -0.04699 C -0.43559 -0.18449 -0.46129 -0.43218 -0.36094 -0.6 C -0.26129 -0.76736 -0.07465 -0.79375 0.05538 -0.65648 C 0.18646 -0.51945 0.20903 -0.27153 0.10937 -0.10371 C 0.01007 0.06435 -0.17518 0.08981 -0.30521 -0.04699 Z " pathEditMode="relative" rAng="13102440" ptsTypes="fffff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 -0.67847 C 0.36875 -0.67847 0.50348 -0.50486 0.50348 -0.29028 C 0.50348 -0.07639 0.36875 0.09838 0.204 0.09838 C 0.03872 0.09838 -0.09514 -0.07639 -0.09514 -0.29028 C -0.09514 -0.50486 0.03872 -0.67847 0.204 -0.67847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 txBox="1">
            <a:spLocks/>
          </p:cNvSpPr>
          <p:nvPr/>
        </p:nvSpPr>
        <p:spPr bwMode="auto">
          <a:xfrm>
            <a:off x="1000125" y="28575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tx2"/>
                </a:solidFill>
                <a:cs typeface="Arial" charset="0"/>
              </a:rPr>
              <a:t>Недостатки атома Резерфорда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071563"/>
            <a:ext cx="8143875" cy="3487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/>
              <a:t>Эта модель не согласуется с наблюдаемой стабильностью атомов.</a:t>
            </a:r>
            <a:r>
              <a:rPr lang="ru-RU" dirty="0"/>
              <a:t> По законам классической электродинамики вращающийся вокруг ядра электрон должен </a:t>
            </a:r>
            <a:r>
              <a:rPr lang="ru-RU" b="1" dirty="0"/>
              <a:t>непрерывно</a:t>
            </a:r>
            <a:r>
              <a:rPr lang="ru-RU" dirty="0"/>
              <a:t> излучать электромагнитные волны, а поэтому терять свою энергию. В результате электроны будут приближаться к ядру и в конце концов упадут на него.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/>
              <a:t>Эта модель не объясняет наблюдаемые на опыте оптические спектры атомов. </a:t>
            </a:r>
            <a:r>
              <a:rPr lang="ru-RU" dirty="0"/>
              <a:t>Оптические спектры атомов не непрерывны, как это следует из теории Резерфорда, а состоят из узких спектральных линий, т.е. атомы излучают и поглощают электромагнитные волны лишь определенных частот, характерных для данного химического элемента.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38" y="5500688"/>
            <a:ext cx="7929562" cy="646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К явлениям атомных масштабов законы классической физики </a:t>
            </a:r>
            <a:r>
              <a:rPr lang="ru-RU" b="1" dirty="0">
                <a:solidFill>
                  <a:schemeClr val="accent2"/>
                </a:solidFill>
              </a:rPr>
              <a:t>неприменимы</a:t>
            </a:r>
            <a:r>
              <a:rPr lang="ru-RU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71938" y="4643438"/>
            <a:ext cx="644525" cy="785812"/>
          </a:xfrm>
          <a:prstGeom prst="downArrow">
            <a:avLst>
              <a:gd name="adj1" fmla="val 6149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00188" y="500063"/>
            <a:ext cx="6715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cs typeface="Arial" charset="0"/>
              </a:rPr>
              <a:t>Цель:  расширить  знания учащихся по теме,  доказать ядерную модель атома с помощью  опытов Резерфорда</a:t>
            </a:r>
            <a:r>
              <a:rPr lang="ru-RU" sz="2800">
                <a:cs typeface="Arial" charset="0"/>
              </a:rPr>
              <a:t>.</a:t>
            </a:r>
          </a:p>
        </p:txBody>
      </p:sp>
      <p:pic>
        <p:nvPicPr>
          <p:cNvPr id="15362" name="Picture 2" descr="C:\Users\Ольга\Desktop\ФЗ\image3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428875"/>
            <a:ext cx="3810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FFFFFF"/>
                </a:solidFill>
                <a:latin typeface="Verdana" pitchFamily="34" charset="0"/>
              </a:rPr>
              <a:t>    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 flipV="1">
            <a:off x="285750" y="285750"/>
            <a:ext cx="8572500" cy="6286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3071813" y="642938"/>
            <a:ext cx="536733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cs typeface="Arial" charset="0"/>
              </a:rPr>
              <a:t>Попыткой спасения планетарной модели атома стали постулаты </a:t>
            </a:r>
          </a:p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chemeClr val="accent2"/>
                </a:solidFill>
                <a:cs typeface="Arial" charset="0"/>
              </a:rPr>
              <a:t>Нильса Бора</a:t>
            </a: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rgbClr val="DDDDDD"/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71589-BBE4-4AB0-AF6F-EDFAB7F6A24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Picture 7" descr="Б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1395413"/>
            <a:ext cx="2659062" cy="66452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0" y="428625"/>
            <a:ext cx="6127750" cy="857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Вопросы на закрепление: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2143125"/>
            <a:ext cx="7643813" cy="3857625"/>
          </a:xfrm>
        </p:spPr>
        <p:txBody>
          <a:bodyPr lIns="90000" tIns="46800" rIns="90000" bIns="46800"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1. В чём заключается сущность модели Томсона?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2. В чём заключалась идея опыта Резерфорда?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3. Объясните по схеме опыт Резерфорда по рассеиванию альфа-частиц.</a:t>
            </a:r>
            <a:endParaRPr lang="ru-RU" sz="2400" smtClean="0">
              <a:latin typeface="Arial" charset="0"/>
              <a:cs typeface="Arial" charset="0"/>
              <a:hlinkClick r:id="" action="ppaction://hlinkshowjump?jump=nextslide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4. Объясните причину рассеивания альфа-частиц атомами вещества.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5. В чём сущность планетарной модели атома?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Arial" charset="0"/>
                <a:cs typeface="Arial" charset="0"/>
              </a:rPr>
              <a:t>6. В чем противоречивость модели атома Резерфорда?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000125" y="714375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cs typeface="Arial" charset="0"/>
              </a:rPr>
              <a:t>Желаю удачи в изучении физики!</a:t>
            </a:r>
          </a:p>
        </p:txBody>
      </p:sp>
      <p:pic>
        <p:nvPicPr>
          <p:cNvPr id="4" name="Picture 3" descr="C:\Users\Ольга\Desktop\ФЗ\107849_imag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1981200"/>
            <a:ext cx="3743325" cy="6967538"/>
          </a:xfrm>
          <a:prstGeom prst="rect">
            <a:avLst/>
          </a:prstGeom>
          <a:noFill/>
        </p:spPr>
      </p:pic>
      <p:pic>
        <p:nvPicPr>
          <p:cNvPr id="6" name="Рисунок 5" descr="Фото01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286000"/>
            <a:ext cx="42418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428625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Актуализация знаний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43063"/>
            <a:ext cx="6286500" cy="5786437"/>
          </a:xfrm>
        </p:spPr>
        <p:txBody>
          <a:bodyPr/>
          <a:lstStyle/>
          <a:p>
            <a:r>
              <a:rPr lang="ru-RU" sz="2000" smtClean="0"/>
              <a:t>Что вам известно  о строении вещества?</a:t>
            </a:r>
          </a:p>
          <a:p>
            <a:r>
              <a:rPr lang="ru-RU" sz="2000" smtClean="0"/>
              <a:t>Как мы узнаем о строении вещества?</a:t>
            </a:r>
          </a:p>
          <a:p>
            <a:r>
              <a:rPr lang="ru-RU" sz="2000" smtClean="0"/>
              <a:t>Каково строение атома? </a:t>
            </a:r>
          </a:p>
          <a:p>
            <a:r>
              <a:rPr lang="ru-RU" sz="2000" smtClean="0"/>
              <a:t>Как  можно узнать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   о строении атома?</a:t>
            </a:r>
          </a:p>
          <a:p>
            <a:r>
              <a:rPr lang="ru-RU" sz="2000" smtClean="0"/>
              <a:t>Имеет ли ядро атома 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    внутреннюю структуру?</a:t>
            </a:r>
          </a:p>
          <a:p>
            <a:r>
              <a:rPr lang="ru-RU" sz="2000" smtClean="0"/>
              <a:t>Что такое электрон?</a:t>
            </a:r>
          </a:p>
          <a:p>
            <a:r>
              <a:rPr lang="ru-RU" sz="2000" smtClean="0"/>
              <a:t>Входят ли электроны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         в состав ядра?</a:t>
            </a:r>
          </a:p>
          <a:p>
            <a:endParaRPr lang="ru-RU" sz="2000" smtClean="0"/>
          </a:p>
          <a:p>
            <a:pPr>
              <a:buFont typeface="Wingdings 2" pitchFamily="18" charset="2"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</p:txBody>
      </p:sp>
      <p:pic>
        <p:nvPicPr>
          <p:cNvPr id="4" name="Picture 2" descr="C:\Users\Ольга\Desktop\ФЗ\Samoup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1550" y="2487613"/>
            <a:ext cx="5499100" cy="41751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12763"/>
            <a:ext cx="8229600" cy="1273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Гипотеза о том, что вещества состоят из большого числа атомов, зародилась свыше двух тысячелетий назад.</a:t>
            </a:r>
          </a:p>
        </p:txBody>
      </p:sp>
      <p:sp>
        <p:nvSpPr>
          <p:cNvPr id="18434" name="Содержимое 3"/>
          <p:cNvSpPr>
            <a:spLocks noGrp="1"/>
          </p:cNvSpPr>
          <p:nvPr>
            <p:ph sz="half" idx="1"/>
          </p:nvPr>
        </p:nvSpPr>
        <p:spPr>
          <a:xfrm>
            <a:off x="500063" y="4357688"/>
            <a:ext cx="4003675" cy="1500187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Позиция Демокрита: «Существует предел деления – атом».</a:t>
            </a: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4357688"/>
            <a:ext cx="4000500" cy="1428750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Позиция Аристотеля: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« Делимость вещества бесконечна».</a:t>
            </a:r>
          </a:p>
        </p:txBody>
      </p:sp>
      <p:pic>
        <p:nvPicPr>
          <p:cNvPr id="18436" name="Рисунок 5" descr="72c0b7ef6b17fdcef42065982c141a8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4150" y="1643063"/>
            <a:ext cx="23034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zifro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714500"/>
            <a:ext cx="215741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3" y="857250"/>
            <a:ext cx="81438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Arial" charset="0"/>
              </a:rPr>
              <a:t>Конкретные представления о строении атома развивались по мере накопления физикой фактов о свойствах вещества.</a:t>
            </a:r>
          </a:p>
          <a:p>
            <a:endParaRPr lang="ru-RU" sz="2000" b="1">
              <a:cs typeface="Arial" charset="0"/>
            </a:endParaRPr>
          </a:p>
          <a:p>
            <a:r>
              <a:rPr lang="ru-RU" sz="2000" b="1">
                <a:cs typeface="Arial" charset="0"/>
              </a:rPr>
              <a:t>1897 г -   Дж. Дж. Томсон доказал существование электрона, измерил его заряд и массу.</a:t>
            </a:r>
          </a:p>
          <a:p>
            <a:endParaRPr lang="ru-RU" sz="2000" b="1">
              <a:cs typeface="Arial" charset="0"/>
            </a:endParaRPr>
          </a:p>
          <a:p>
            <a:r>
              <a:rPr lang="ru-RU" sz="2000" b="1">
                <a:cs typeface="Arial" charset="0"/>
              </a:rPr>
              <a:t>1897 г -  В. Вебер впервые высказал мысль об электронном строении атома  ( электроны входят в состав атома).</a:t>
            </a:r>
          </a:p>
          <a:p>
            <a:endParaRPr lang="ru-RU" sz="2000" b="1">
              <a:cs typeface="Arial" charset="0"/>
            </a:endParaRPr>
          </a:p>
          <a:p>
            <a:r>
              <a:rPr lang="ru-RU" sz="2000" b="1">
                <a:cs typeface="Arial" charset="0"/>
              </a:rPr>
              <a:t>1905 г -  Ф. Линдеман   утверждал, что атом кислорода имеет форму кольца, а атом серы- форму лепешки.</a:t>
            </a:r>
          </a:p>
          <a:p>
            <a:endParaRPr lang="ru-RU" sz="2000" b="1">
              <a:cs typeface="Arial" charset="0"/>
            </a:endParaRPr>
          </a:p>
          <a:p>
            <a:r>
              <a:rPr lang="ru-RU" sz="2000" b="1">
                <a:cs typeface="Arial" charset="0"/>
              </a:rPr>
              <a:t>1903-1904 гг - Дж. Дж. Томсон предложил модель атома в виде положительно заряженного шара, в котором  «плавают» электроны.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42938"/>
            <a:ext cx="8069262" cy="9286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  Модель строения атома</a:t>
            </a:r>
            <a:r>
              <a:rPr lang="en-US" sz="28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2800" b="0" smtClean="0"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Томсона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503238" y="2214563"/>
            <a:ext cx="8183562" cy="3714750"/>
          </a:xfrm>
        </p:spPr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Атом – шар, по всему объёму которого равномерно распределён положительный заряд.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Внутри шара находятся электроны.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Каждый электрон может совершать колебательные движения около своего положения равновесия.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Положительный заряд шара равен по модулю суммарному заряду электронов, поэтому заряд атома в целом равен нулю.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5" descr="Безимени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785938"/>
            <a:ext cx="4048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714750"/>
            <a:ext cx="4365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714625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214813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500438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643438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214813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714750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928938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ЭЛЕКТРОН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786063"/>
            <a:ext cx="436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>
            <a:off x="1500188" y="2214563"/>
            <a:ext cx="285750" cy="28575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775" y="854075"/>
            <a:ext cx="7443788" cy="6032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642938"/>
            <a:ext cx="7500937" cy="2930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Модель Томсона нуждалась в экспериментальной проверке.</a:t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Важно было убедиться, действительно ли положительный заряд распределён по всему объёму атома с постоянной плотностью.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" charset="0"/>
              </a:rPr>
            </a:br>
            <a:endParaRPr lang="ru-RU" sz="2800" dirty="0" smtClean="0">
              <a:solidFill>
                <a:schemeClr val="accent1">
                  <a:tint val="88000"/>
                  <a:satMod val="150000"/>
                </a:schemeClr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3789363"/>
            <a:ext cx="7667625" cy="18002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   В 1909г. Эрнест Резерфорд совместно со своими сотрудниками  Г. Гейгером и  Э. Марсденом  провёл ряд опытов по исследованию состава и строения атомов.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-4627563" y="26527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428625" y="3929063"/>
            <a:ext cx="82867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cs typeface="Arial" charset="0"/>
              </a:rPr>
              <a:t>В 1899 г. открыл альфа - и бета-лучи. Вместе с Ф. Содди в 1903 г. разработал теорию радиоактивного распада и установил закон радиоактивных превращений. В 1903 г. доказал, что альфа-лучи состоят из положительно заряженных частиц. Предсказал существование трансурановых элементов.</a:t>
            </a:r>
          </a:p>
          <a:p>
            <a:pPr algn="just"/>
            <a:r>
              <a:rPr lang="ru-RU" sz="2400">
                <a:cs typeface="Arial" charset="0"/>
              </a:rPr>
              <a:t>В 1908 г. ему была присуждена Нобелевская премия.</a:t>
            </a:r>
          </a:p>
        </p:txBody>
      </p:sp>
      <p:pic>
        <p:nvPicPr>
          <p:cNvPr id="19461" name="Picture 7" descr="http://tvplus.dn.ua/dates/11/30.jpg"/>
          <p:cNvPicPr>
            <a:picLocks noChangeAspect="1" noChangeArrowheads="1"/>
          </p:cNvPicPr>
          <p:nvPr/>
        </p:nvPicPr>
        <p:blipFill>
          <a:blip r:embed="rId2" r:link="rId3">
            <a:lum bright="12000"/>
          </a:blip>
          <a:srcRect l="4819" b="5624"/>
          <a:stretch>
            <a:fillRect/>
          </a:stretch>
        </p:blipFill>
        <p:spPr bwMode="auto">
          <a:xfrm flipH="1">
            <a:off x="285750" y="642938"/>
            <a:ext cx="2622550" cy="322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2928938" y="285750"/>
            <a:ext cx="5786437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b="1">
                <a:cs typeface="Arial" charset="0"/>
              </a:rPr>
              <a:t>   </a:t>
            </a:r>
            <a:r>
              <a:rPr lang="ru-RU" sz="2600" b="1">
                <a:cs typeface="Arial" charset="0"/>
              </a:rPr>
              <a:t>  </a:t>
            </a:r>
            <a:r>
              <a:rPr lang="ru-RU" sz="2600" b="1">
                <a:solidFill>
                  <a:srgbClr val="CC3300"/>
                </a:solidFill>
                <a:cs typeface="Arial" charset="0"/>
              </a:rPr>
              <a:t>Резерфорд Эрнест</a:t>
            </a:r>
            <a:r>
              <a:rPr lang="ru-RU" sz="2600">
                <a:cs typeface="Arial" charset="0"/>
              </a:rPr>
              <a:t> (1871–1937) – </a:t>
            </a:r>
            <a:r>
              <a:rPr lang="ru-RU" sz="2400">
                <a:cs typeface="Arial" charset="0"/>
              </a:rPr>
              <a:t>английский физик, основоположник ядерной физики. Его исследования посвящены атомной и ядерной физике, радиоактивности.</a:t>
            </a:r>
          </a:p>
          <a:p>
            <a:pPr algn="just"/>
            <a:r>
              <a:rPr lang="ru-RU" sz="2400">
                <a:cs typeface="Arial" charset="0"/>
              </a:rPr>
              <a:t>Своими фундаментальными открытиями в этих областях </a:t>
            </a:r>
            <a:r>
              <a:rPr lang="ru-RU" sz="2400">
                <a:latin typeface="Verdana" pitchFamily="34" charset="0"/>
              </a:rPr>
              <a:t>заложил основы современного учения о радиоактивности </a:t>
            </a:r>
            <a:r>
              <a:rPr lang="ru-RU" sz="2400">
                <a:cs typeface="Arial" charset="0"/>
              </a:rPr>
              <a:t>и теории строения атома.</a:t>
            </a:r>
          </a:p>
          <a:p>
            <a:pPr algn="just"/>
            <a:r>
              <a:rPr lang="ru-RU" sz="2400">
                <a:latin typeface="Verdana" pitchFamily="34" charset="0"/>
              </a:rPr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0BADA-12D5-4338-9D1E-D344220371E5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938</TotalTime>
  <Words>719</Words>
  <Application>Microsoft Office PowerPoint</Application>
  <PresentationFormat>Экран (4:3)</PresentationFormat>
  <Paragraphs>93</Paragraphs>
  <Slides>22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Verdana</vt:lpstr>
      <vt:lpstr>Arial</vt:lpstr>
      <vt:lpstr>Wingdings 2</vt:lpstr>
      <vt:lpstr>Calibri</vt:lpstr>
      <vt:lpstr>Symbol</vt:lpstr>
      <vt:lpstr>Аспект</vt:lpstr>
      <vt:lpstr>Аспект</vt:lpstr>
      <vt:lpstr>Аспект</vt:lpstr>
      <vt:lpstr>Аспект</vt:lpstr>
      <vt:lpstr>Аспект</vt:lpstr>
      <vt:lpstr>Урок физики  в 11 классе</vt:lpstr>
      <vt:lpstr>Слайд 2</vt:lpstr>
      <vt:lpstr>Актуализация знаний</vt:lpstr>
      <vt:lpstr>Гипотеза о том, что вещества состоят из большого числа атомов, зародилась свыше двух тысячелетий назад.</vt:lpstr>
      <vt:lpstr>Слайд 5</vt:lpstr>
      <vt:lpstr>  Модель строения атома Томсона</vt:lpstr>
      <vt:lpstr>Слайд 7</vt:lpstr>
      <vt:lpstr>Модель Томсона нуждалась в экспериментальной проверке.  Важно было убедиться, действительно ли положительный заряд распределён по всему объёму атома с постоянной плотностью. </vt:lpstr>
      <vt:lpstr>Слайд 9</vt:lpstr>
      <vt:lpstr>Идея опыта Резерфорда:</vt:lpstr>
      <vt:lpstr>Слайд 11</vt:lpstr>
      <vt:lpstr>Слайд 12</vt:lpstr>
      <vt:lpstr>Слайд 13</vt:lpstr>
      <vt:lpstr>Опыты показали:  Подавляющая часть альфа-частиц проходит сквозь фольгу практически без отклонения или с отклонением на малые углы;    Некоторая небольшая часть альфа-частиц при прохождении через фольгу отклоняется на значительные углы ( 90,120,150 градусов);    </vt:lpstr>
      <vt:lpstr>Слайд 15</vt:lpstr>
      <vt:lpstr>Выводы из опытов:</vt:lpstr>
      <vt:lpstr>Слайд 17</vt:lpstr>
      <vt:lpstr>Слайд 18</vt:lpstr>
      <vt:lpstr>Слайд 19</vt:lpstr>
      <vt:lpstr>Слайд 20</vt:lpstr>
      <vt:lpstr>Вопросы на закрепление: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Дубиляс</dc:creator>
  <cp:lastModifiedBy>User</cp:lastModifiedBy>
  <cp:revision>107</cp:revision>
  <dcterms:created xsi:type="dcterms:W3CDTF">2010-08-24T12:11:30Z</dcterms:created>
  <dcterms:modified xsi:type="dcterms:W3CDTF">2013-02-19T19:21:26Z</dcterms:modified>
</cp:coreProperties>
</file>