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81" r:id="rId9"/>
    <p:sldId id="265" r:id="rId10"/>
    <p:sldId id="266" r:id="rId11"/>
    <p:sldId id="269" r:id="rId12"/>
    <p:sldId id="270" r:id="rId13"/>
    <p:sldId id="282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A98DF-0BCD-4BC4-A753-6BB25712EB13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63D25-5296-4A5D-AC68-B7E4911A1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63D25-5296-4A5D-AC68-B7E4911A140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hakchmatovo.amr-museum.ru/gallery/gal_r36.htm" TargetMode="External"/><Relationship Id="rId5" Type="http://schemas.openxmlformats.org/officeDocument/2006/relationships/image" Target="../media/image29.jpeg"/><Relationship Id="rId4" Type="http://schemas.openxmlformats.org/officeDocument/2006/relationships/hyperlink" Target="http://shakchmatovo.amr-museum.ru/gallery/gal_r37.htm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hakchmatovo.amr-museum.ru/gallery/gal_r13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гир\Desktop\Downloads\0_68088_a0ce21e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643050"/>
            <a:ext cx="3786214" cy="35861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Литературно-музыкальная композиция </a:t>
            </a:r>
            <a:b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</a:br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по творчеству А.А.Блока</a:t>
            </a: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429132"/>
            <a:ext cx="3714776" cy="2071702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Работу выполнили учителя «АСОШ №1»</a:t>
            </a:r>
          </a:p>
          <a:p>
            <a:pPr algn="l"/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Исмагилова А.Н., </a:t>
            </a:r>
          </a:p>
          <a:p>
            <a:pPr algn="l"/>
            <a:r>
              <a:rPr lang="ru-RU" sz="20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Заляева</a:t>
            </a: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Р.К., </a:t>
            </a:r>
          </a:p>
          <a:p>
            <a:pPr algn="l"/>
            <a:r>
              <a:rPr lang="ru-RU" sz="20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ГерасимоваЕ.С</a:t>
            </a: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</a:t>
            </a:r>
          </a:p>
          <a:p>
            <a:pPr algn="l"/>
            <a:r>
              <a:rPr lang="ru-RU" sz="20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Гаптелбарова</a:t>
            </a: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Д.М.</a:t>
            </a:r>
          </a:p>
        </p:txBody>
      </p:sp>
      <p:pic>
        <p:nvPicPr>
          <p:cNvPr id="3075" name="Picture 3" descr="C:\Users\Тагир\Desktop\Downloads\414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7686" y="2071678"/>
            <a:ext cx="4357718" cy="373379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428596" y="571480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  <a:latin typeface="Monotype Corsiva" pitchFamily="66" charset="0"/>
              </a:rPr>
              <a:t>«Я лучшей доли не искал…»</a:t>
            </a:r>
            <a:endParaRPr lang="ru-RU" sz="5400" b="1" dirty="0">
              <a:latin typeface="Monotype Corsiva" pitchFamily="66" charset="0"/>
            </a:endParaRPr>
          </a:p>
        </p:txBody>
      </p:sp>
      <p:pic>
        <p:nvPicPr>
          <p:cNvPr id="8" name="ГИМН УНИВЕРСИАДЫ - 2013 КАЗАНЬ.mp3">
            <a:hlinkClick r:id="" action="ppaction://media"/>
          </p:cNvPr>
          <p:cNvPicPr>
            <a:picLocks noRot="1"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гир\Desktop\Downloads\0_68088_a0ce21e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3786214" cy="4143404"/>
          </a:xfrm>
        </p:spPr>
        <p:txBody>
          <a:bodyPr>
            <a:normAutofit/>
          </a:bodyPr>
          <a:lstStyle/>
          <a:p>
            <a:pPr algn="l"/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4214842" cy="635798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dirty="0" smtClean="0"/>
              <a:t>«</a:t>
            </a: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Monotype Corsiva" pitchFamily="66" charset="0"/>
              </a:rPr>
              <a:t>     Стихи о Прекрасной Даме» посвящены Любови Дмитриевне Менделеевой. Их более 800. Они составили три первых цикла - «До света», «Стихи о Прекрасной Даме», «Распутья», которые принесли автору известность первого поэта России. Блок говорил, что стихи, написанные с 1898 по 1903 год, можно рассматривать как лирический дневник, так точно они отразили ощущения тех лет</a:t>
            </a: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6" name="Рисунок 5" descr="!11mendel-ofeliy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836712"/>
            <a:ext cx="3856431" cy="475626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3714744" y="5857892"/>
            <a:ext cx="5429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Жена поэта </a:t>
            </a:r>
          </a:p>
          <a:p>
            <a:pPr algn="ctr"/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Л. Д. Менделеева  </a:t>
            </a:r>
            <a:endParaRPr lang="ru-RU" sz="2400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гир\Desktop\Downloads\0_68088_a0ce21e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3786214" cy="4143404"/>
          </a:xfrm>
        </p:spPr>
        <p:txBody>
          <a:bodyPr>
            <a:normAutofit/>
          </a:bodyPr>
          <a:lstStyle/>
          <a:p>
            <a:pPr algn="l"/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7343804" cy="6286544"/>
          </a:xfrm>
        </p:spPr>
        <p:txBody>
          <a:bodyPr>
            <a:normAutofit/>
          </a:bodyPr>
          <a:lstStyle/>
          <a:p>
            <a:pPr algn="ctr"/>
            <a:endParaRPr lang="ru-RU" sz="28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3 страница </a:t>
            </a:r>
          </a:p>
          <a:p>
            <a:pPr algn="ctr"/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«Не может сердце жить покоем»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И черная земная кровь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Сулит нам, раздувая вены,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Все разрушая рубежи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Неслыханные перемены,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Невиданные мятежи… </a:t>
            </a:r>
          </a:p>
          <a:p>
            <a:pPr algn="ctr"/>
            <a:endParaRPr lang="ru-RU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гир\Desktop\Downloads\0_68088_a0ce21e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3786214" cy="4143404"/>
          </a:xfrm>
        </p:spPr>
        <p:txBody>
          <a:bodyPr>
            <a:normAutofit/>
          </a:bodyPr>
          <a:lstStyle/>
          <a:p>
            <a:pPr algn="l"/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7343804" cy="6286544"/>
          </a:xfrm>
        </p:spPr>
        <p:txBody>
          <a:bodyPr>
            <a:normAutofit/>
          </a:bodyPr>
          <a:lstStyle/>
          <a:p>
            <a:pPr algn="ctr"/>
            <a:endParaRPr lang="ru-RU" sz="28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85720" y="129183"/>
            <a:ext cx="399824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001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  Революция открыла Блоку «подлинное лицо проснувшейся жизни», пробудила в нем ответственность за свое писательское дело. В октябре 1905 года он участвует в одной из демонстраций и несет во главе ее красное знамя. Поэзия Блока все больше проникается демократическим духом. В ней звучит взволнованный голос поэта.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29702" name="Picture 6" descr="C:\Users\Тагир\Desktop\Downloads\0_4b48a_14336878_X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016" y="692696"/>
            <a:ext cx="3754764" cy="52149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5072066" y="5429264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А.А.Блок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гир\Desktop\Downloads\0_68088_a0ce21e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3786214" cy="4143404"/>
          </a:xfrm>
        </p:spPr>
        <p:txBody>
          <a:bodyPr>
            <a:normAutofit/>
          </a:bodyPr>
          <a:lstStyle/>
          <a:p>
            <a:pPr algn="l"/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3857652" cy="628654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4100" b="1" i="1" dirty="0" smtClean="0">
                <a:solidFill>
                  <a:srgbClr val="002060"/>
                </a:solidFill>
                <a:latin typeface="Monotype Corsiva" pitchFamily="66" charset="0"/>
              </a:rPr>
              <a:t>            Фабрика</a:t>
            </a:r>
          </a:p>
          <a:p>
            <a:pPr lvl="0" indent="106363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3200" b="1" i="1" dirty="0" smtClean="0">
                <a:solidFill>
                  <a:schemeClr val="tx1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 соседнем доме окна желты,</a:t>
            </a:r>
            <a:endParaRPr lang="ru-RU" sz="3200" b="1" i="1" dirty="0" smtClean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  <a:p>
            <a:pPr lvl="0" indent="106363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3200" b="1" i="1" dirty="0" smtClean="0">
                <a:solidFill>
                  <a:schemeClr val="tx1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По вечерам - по вечерам</a:t>
            </a:r>
            <a:endParaRPr lang="ru-RU" sz="3200" b="1" i="1" dirty="0" smtClean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  <a:p>
            <a:pPr lvl="0" indent="106363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3200" b="1" i="1" dirty="0" smtClean="0">
                <a:solidFill>
                  <a:schemeClr val="tx1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Скрипят задумчивые болты,</a:t>
            </a:r>
            <a:endParaRPr lang="ru-RU" sz="3200" b="1" i="1" dirty="0" smtClean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  <a:p>
            <a:pPr lvl="0" indent="106363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3200" b="1" i="1" dirty="0" smtClean="0">
                <a:solidFill>
                  <a:schemeClr val="tx1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Подходят люди к воротам.</a:t>
            </a:r>
            <a:endParaRPr lang="ru-RU" sz="3200" b="1" i="1" dirty="0" smtClean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  <a:p>
            <a:pPr lvl="0" indent="106363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3200" b="1" i="1" dirty="0" smtClean="0">
                <a:solidFill>
                  <a:schemeClr val="tx1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И глухо заперты ворота,</a:t>
            </a:r>
            <a:endParaRPr lang="ru-RU" sz="3200" b="1" i="1" dirty="0" smtClean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  <a:p>
            <a:pPr lvl="0" indent="106363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3200" b="1" i="1" dirty="0" smtClean="0">
                <a:solidFill>
                  <a:schemeClr val="tx1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А на стене - а на стене</a:t>
            </a:r>
            <a:endParaRPr lang="ru-RU" sz="3200" b="1" i="1" dirty="0" smtClean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  <a:p>
            <a:pPr lvl="0" indent="106363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3200" b="1" i="1" dirty="0" smtClean="0">
                <a:solidFill>
                  <a:schemeClr val="tx1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Недвижный кто-то, черный кто-то</a:t>
            </a:r>
            <a:endParaRPr lang="ru-RU" sz="3200" b="1" i="1" dirty="0" smtClean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  <a:p>
            <a:pPr lvl="0" indent="106363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3200" b="1" i="1" dirty="0" smtClean="0">
                <a:solidFill>
                  <a:schemeClr val="tx1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Людей считает в тишине.</a:t>
            </a:r>
            <a:endParaRPr lang="ru-RU" sz="3200" b="1" i="1" dirty="0" smtClean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  <a:p>
            <a:pPr lvl="0" indent="106363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3200" b="1" i="1" dirty="0" smtClean="0">
                <a:solidFill>
                  <a:schemeClr val="tx1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Я слышу все с моей вершины:</a:t>
            </a:r>
            <a:endParaRPr lang="ru-RU" sz="3200" b="1" i="1" dirty="0" smtClean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  <a:p>
            <a:pPr lvl="0" indent="106363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3200" b="1" i="1" dirty="0" smtClean="0">
                <a:solidFill>
                  <a:schemeClr val="tx1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Он медным голосом зовет</a:t>
            </a:r>
            <a:endParaRPr lang="ru-RU" sz="3200" b="1" i="1" dirty="0" smtClean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  <a:p>
            <a:pPr lvl="0" indent="106363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3200" b="1" i="1" dirty="0" smtClean="0">
                <a:solidFill>
                  <a:schemeClr val="tx1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Согнуть измученные стены</a:t>
            </a:r>
            <a:endParaRPr lang="ru-RU" sz="3200" b="1" i="1" dirty="0" smtClean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  <a:p>
            <a:pPr lvl="0" indent="106363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3200" b="1" i="1" dirty="0" smtClean="0">
                <a:solidFill>
                  <a:schemeClr val="tx1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Внизу собравшийся народ.</a:t>
            </a:r>
            <a:endParaRPr lang="ru-RU" sz="3200" b="1" i="1" dirty="0" smtClean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  <a:p>
            <a:pPr lvl="0" indent="106363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3200" b="1" i="1" dirty="0" smtClean="0">
                <a:solidFill>
                  <a:schemeClr val="tx1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Они войдут и разберутся,</a:t>
            </a:r>
            <a:endParaRPr lang="ru-RU" sz="3200" b="1" i="1" dirty="0" smtClean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  <a:p>
            <a:pPr lvl="0" indent="106363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3200" b="1" i="1" dirty="0" smtClean="0">
                <a:solidFill>
                  <a:schemeClr val="tx1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Навалят на спины кули.</a:t>
            </a:r>
            <a:endParaRPr lang="ru-RU" sz="3200" b="1" i="1" dirty="0" smtClean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  <a:p>
            <a:pPr lvl="0" indent="106363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3200" b="1" i="1" dirty="0" smtClean="0">
                <a:solidFill>
                  <a:schemeClr val="tx1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И в желтых окнах засмеются,</a:t>
            </a:r>
            <a:endParaRPr lang="ru-RU" sz="3200" b="1" i="1" dirty="0" smtClean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  <a:p>
            <a:pPr lvl="0" indent="106363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3200" b="1" i="1" dirty="0" smtClean="0">
                <a:solidFill>
                  <a:schemeClr val="tx1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Что этих нищих провели.</a:t>
            </a:r>
            <a:endParaRPr lang="ru-RU" sz="3200" b="1" i="1" dirty="0" smtClean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  <a:p>
            <a:pPr algn="ctr"/>
            <a:endParaRPr lang="ru-RU" sz="2000" b="1" i="1" dirty="0" smtClean="0">
              <a:latin typeface="Monotype Corsiva" pitchFamily="66" charset="0"/>
            </a:endParaRPr>
          </a:p>
        </p:txBody>
      </p:sp>
      <p:pic>
        <p:nvPicPr>
          <p:cNvPr id="1026" name="Picture 2" descr="C:\Users\Тагир\Desktop\Downloads\1379_b12600206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714356"/>
            <a:ext cx="4117606" cy="552295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гир\Desktop\Downloads\0_68088_a0ce21e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008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3786214" cy="4143404"/>
          </a:xfrm>
        </p:spPr>
        <p:txBody>
          <a:bodyPr>
            <a:normAutofit/>
          </a:bodyPr>
          <a:lstStyle/>
          <a:p>
            <a:pPr algn="l"/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7343804" cy="6286544"/>
          </a:xfrm>
        </p:spPr>
        <p:txBody>
          <a:bodyPr>
            <a:normAutofit/>
          </a:bodyPr>
          <a:lstStyle/>
          <a:p>
            <a:pPr algn="ctr"/>
            <a:endParaRPr lang="ru-RU" sz="28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800" b="1" dirty="0" smtClean="0"/>
          </a:p>
          <a:p>
            <a:pPr algn="ctr"/>
            <a:endParaRPr lang="ru-RU" sz="2800" i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28605"/>
            <a:ext cx="450059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 </a:t>
            </a:r>
            <a:r>
              <a:rPr lang="ru-RU" sz="2800" b="1" i="1" dirty="0" smtClean="0">
                <a:latin typeface="Monotype Corsiva" pitchFamily="66" charset="0"/>
              </a:rPr>
              <a:t>Поэма «Возмездие» была задумана в 1910 году и писалась под впечатлениями утрат - смерти Комиссаржевской, Врубеля, Толстого: «С Комиссаржевской умерла лирическая нота на сцене, с Врубелем - громадный личный мир художника, с Толстым -мудрая человечность. И еще, 1910 год - кризис символизма, о котором тогда очень много писали и говорили</a:t>
            </a:r>
            <a:r>
              <a:rPr lang="ru-RU" sz="2400" b="1" i="1" dirty="0" smtClean="0">
                <a:latin typeface="Monotype Corsiva" pitchFamily="66" charset="0"/>
              </a:rPr>
              <a:t>».</a:t>
            </a:r>
            <a:endParaRPr lang="ru-RU" sz="2400" b="1" i="1" dirty="0"/>
          </a:p>
        </p:txBody>
      </p:sp>
      <p:pic>
        <p:nvPicPr>
          <p:cNvPr id="28673" name="Picture 1" descr="C:\Users\Тагир\Desktop\Downloads\10031782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3686" y="785794"/>
            <a:ext cx="3468842" cy="528998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гир\Desktop\Downloads\0_68088_a0ce21e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008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3786214" cy="4143404"/>
          </a:xfrm>
        </p:spPr>
        <p:txBody>
          <a:bodyPr>
            <a:normAutofit/>
          </a:bodyPr>
          <a:lstStyle/>
          <a:p>
            <a:pPr algn="l"/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7343804" cy="6286544"/>
          </a:xfrm>
        </p:spPr>
        <p:txBody>
          <a:bodyPr>
            <a:normAutofit/>
          </a:bodyPr>
          <a:lstStyle/>
          <a:p>
            <a:pPr algn="ctr"/>
            <a:endParaRPr lang="ru-RU" sz="28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800" b="1" dirty="0" smtClean="0"/>
          </a:p>
          <a:p>
            <a:pPr lvl="0" indent="403225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03225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03225" algn="ctr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b="1" i="1" dirty="0" smtClean="0">
                <a:solidFill>
                  <a:schemeClr val="tx1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Идут века, шумит война,</a:t>
            </a:r>
            <a:endParaRPr lang="ru-RU" sz="1400" b="1" i="1" dirty="0" smtClean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  <a:p>
            <a:pPr lvl="0" indent="479425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b="1" i="1" dirty="0" smtClean="0">
                <a:solidFill>
                  <a:schemeClr val="tx1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Встает мятеж, горят деревни,</a:t>
            </a:r>
            <a:endParaRPr lang="ru-RU" sz="1400" b="1" i="1" dirty="0" smtClean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  <a:p>
            <a:pPr lvl="0" indent="479425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b="1" i="1" dirty="0" smtClean="0">
                <a:solidFill>
                  <a:schemeClr val="tx1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А ты все та же, моя страна,</a:t>
            </a:r>
            <a:endParaRPr lang="ru-RU" sz="1400" b="1" i="1" dirty="0" smtClean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  <a:p>
            <a:pPr lvl="0" indent="479425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b="1" i="1" dirty="0" smtClean="0">
                <a:solidFill>
                  <a:schemeClr val="tx1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 красе заплаканной и древней.</a:t>
            </a:r>
            <a:endParaRPr lang="ru-RU" sz="1400" b="1" i="1" dirty="0" smtClean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  <a:p>
            <a:pPr lvl="0" indent="479425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b="1" i="1" dirty="0" smtClean="0">
                <a:solidFill>
                  <a:schemeClr val="tx1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Доколе матери тужить? </a:t>
            </a:r>
            <a:endParaRPr lang="ru-RU" sz="1400" b="1" i="1" dirty="0" smtClean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  <a:p>
            <a:pPr lvl="0" indent="479425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b="1" i="1" dirty="0" smtClean="0">
                <a:solidFill>
                  <a:schemeClr val="tx1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Доколе коршуну кружить?</a:t>
            </a:r>
            <a:endParaRPr lang="ru-RU" sz="3600" b="1" i="1" dirty="0" smtClean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  <a:p>
            <a:pPr algn="ctr"/>
            <a:endParaRPr lang="ru-RU" sz="2800" b="1" i="1" dirty="0" smtClean="0"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500042"/>
            <a:ext cx="7500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4 страница </a:t>
            </a:r>
          </a:p>
          <a:p>
            <a:pPr algn="ctr"/>
            <a: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«Это все о России...»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32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гир\Desktop\Downloads\0_68088_a0ce21e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008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3786214" cy="4143404"/>
          </a:xfrm>
        </p:spPr>
        <p:txBody>
          <a:bodyPr>
            <a:normAutofit/>
          </a:bodyPr>
          <a:lstStyle/>
          <a:p>
            <a:pPr algn="l"/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717032"/>
            <a:ext cx="8001056" cy="3384376"/>
          </a:xfrm>
        </p:spPr>
        <p:txBody>
          <a:bodyPr>
            <a:normAutofit fontScale="77500" lnSpcReduction="20000"/>
          </a:bodyPr>
          <a:lstStyle/>
          <a:p>
            <a:pPr algn="ctr"/>
            <a:endParaRPr lang="ru-RU" sz="28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800" b="1" dirty="0" smtClean="0"/>
          </a:p>
          <a:p>
            <a:pPr lvl="0" indent="403225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300" dirty="0" smtClean="0">
                <a:solidFill>
                  <a:srgbClr val="002060"/>
                </a:solidFill>
                <a:latin typeface="Monotype Corsiva" pitchFamily="66" charset="0"/>
              </a:rPr>
              <a:t>«</a:t>
            </a:r>
            <a:r>
              <a:rPr lang="ru-RU" sz="3300" b="1" i="1" dirty="0" smtClean="0">
                <a:solidFill>
                  <a:srgbClr val="002060"/>
                </a:solidFill>
                <a:latin typeface="Monotype Corsiva" pitchFamily="66" charset="0"/>
              </a:rPr>
              <a:t>Этой теме я сознательно и бесповоротно посвящаю жизнь... Все ярче сознаю, что это первейший вопрос, самый жизненный, самый реальный. Ведь здесь жизнь или смерть, счастье или погибель», - писал Александр Блок.</a:t>
            </a:r>
          </a:p>
          <a:p>
            <a:pPr algn="l"/>
            <a:r>
              <a:rPr lang="ru-RU" sz="3300" b="1" i="1" dirty="0" smtClean="0">
                <a:solidFill>
                  <a:srgbClr val="002060"/>
                </a:solidFill>
                <a:latin typeface="Monotype Corsiva" pitchFamily="66" charset="0"/>
              </a:rPr>
              <a:t>Он любил Россию не только за красоту и благолепие. Блок видел в ней такую мощь, перед которой не устоять врагами и насильникам.</a:t>
            </a:r>
          </a:p>
          <a:p>
            <a:pPr lvl="0" indent="403225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sz="3300" b="1" dirty="0" smtClean="0">
              <a:solidFill>
                <a:schemeClr val="tx1"/>
              </a:solidFill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C:\Users\Тагир\Desktop\Downloads\img--i-39254-w-64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332656"/>
            <a:ext cx="3143240" cy="235743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2771" name="Picture 3" descr="C:\Users\Тагир\Desktop\Downloads\48107369_030bs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27784" y="1700808"/>
            <a:ext cx="3429004" cy="257175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2772" name="Picture 4" descr="C:\Users\Тагир\Desktop\Downloads\0_7e28b_537dc50f_XL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81599" y="214290"/>
            <a:ext cx="3333773" cy="250033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гир\Desktop\Downloads\0_68088_a0ce21e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008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3786214" cy="4143404"/>
          </a:xfrm>
        </p:spPr>
        <p:txBody>
          <a:bodyPr>
            <a:normAutofit/>
          </a:bodyPr>
          <a:lstStyle/>
          <a:p>
            <a:pPr algn="l"/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071810"/>
            <a:ext cx="8001056" cy="3571900"/>
          </a:xfrm>
        </p:spPr>
        <p:txBody>
          <a:bodyPr>
            <a:normAutofit/>
          </a:bodyPr>
          <a:lstStyle/>
          <a:p>
            <a:pPr algn="ctr"/>
            <a:endParaRPr lang="ru-RU" sz="28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800" b="1" dirty="0" smtClean="0"/>
          </a:p>
          <a:p>
            <a:pPr lvl="0" indent="403225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57158" y="1428737"/>
            <a:ext cx="771530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Блок говорил: «Великие художники России - Пушкин, Гоголь, Достоевский, Толстой - погружались во мрак, но они же имели силы пребывать и томиться в этом мраке, ибо они верили в свет... Они знали, что рано или поздно все будет по-новому, потому что жизнь прекрасна». Блок любил «весь трепет этой бедной жизни».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4" descr="0_6a6ff_e7e9f3cd_XL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20072" y="404664"/>
            <a:ext cx="2636913" cy="374441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7" name="Picture 2" descr="C:\Users\Тагир\Desktop\Downloads\pushkin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00166" y="285728"/>
            <a:ext cx="2571768" cy="375873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1571604" y="3714752"/>
            <a:ext cx="2500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chemeClr val="bg1"/>
                </a:solidFill>
              </a:rPr>
              <a:t>     А.С.Пушкин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7818" y="3786190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bg1"/>
                </a:solidFill>
              </a:rPr>
              <a:t>А.А.Блок</a:t>
            </a:r>
            <a:endParaRPr lang="ru-RU" sz="2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гир\Desktop\Downloads\0_68088_a0ce21e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008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3786214" cy="4143404"/>
          </a:xfrm>
        </p:spPr>
        <p:txBody>
          <a:bodyPr>
            <a:normAutofit/>
          </a:bodyPr>
          <a:lstStyle/>
          <a:p>
            <a:pPr algn="l"/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071810"/>
            <a:ext cx="8001056" cy="3571900"/>
          </a:xfrm>
        </p:spPr>
        <p:txBody>
          <a:bodyPr>
            <a:normAutofit/>
          </a:bodyPr>
          <a:lstStyle/>
          <a:p>
            <a:pPr algn="ctr"/>
            <a:endParaRPr lang="ru-RU" sz="28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800" b="1" dirty="0" smtClean="0"/>
          </a:p>
          <a:p>
            <a:pPr lvl="0" indent="403225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70285"/>
            <a:ext cx="4716016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317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317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И я люблю сей мир ужасный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3317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За ним сквозит мне мир иной,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3317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Обетованный и прекрасный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3317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И человечески - простой. </a:t>
            </a:r>
            <a:endParaRPr lang="ru-RU" sz="2800" b="1" dirty="0" smtClean="0"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3317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3317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Мне нужны вздохи сосен и воды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3317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А озеру - красавице - ей нужно,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3317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Чтоб я , никем не видимый запел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3317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Высокий гимн о том, как ясны зори,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3317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Как стройны сосны, как вольна душа.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33794" name="Picture 2" descr="C:\Users\Тагир\Desktop\Downloads\51965845_uveli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285860"/>
            <a:ext cx="3747266" cy="464347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5143504" y="5429264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А.А.Блок</a:t>
            </a:r>
            <a:endParaRPr lang="ru-RU" sz="2000" b="1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гир\Desktop\Downloads\0_68088_a0ce21e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008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3786214" cy="4143404"/>
          </a:xfrm>
        </p:spPr>
        <p:txBody>
          <a:bodyPr>
            <a:normAutofit/>
          </a:bodyPr>
          <a:lstStyle/>
          <a:p>
            <a:pPr algn="l"/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071810"/>
            <a:ext cx="8001056" cy="3571900"/>
          </a:xfrm>
        </p:spPr>
        <p:txBody>
          <a:bodyPr>
            <a:normAutofit/>
          </a:bodyPr>
          <a:lstStyle/>
          <a:p>
            <a:pPr algn="ctr"/>
            <a:endParaRPr lang="ru-RU" sz="28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800" b="1" dirty="0" smtClean="0"/>
          </a:p>
          <a:p>
            <a:pPr lvl="0" indent="403225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Здание главного усадебного дом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500166" y="2071678"/>
            <a:ext cx="6049962" cy="41116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28596" y="214290"/>
            <a:ext cx="77867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В Шахматове, в воссозданном главном усадебном доме, открыта экспозиция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«Старый дом глянет в сердце мое»</a:t>
            </a:r>
          </a:p>
          <a:p>
            <a:pPr algn="ctr"/>
            <a:r>
              <a:rPr lang="ru-RU" sz="3200" b="1" u="sng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«</a:t>
            </a:r>
            <a:endParaRPr lang="ru-RU" sz="3200" b="1" u="sng" dirty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гир\Desktop\Downloads\0_68088_a0ce21e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3786214" cy="4143404"/>
          </a:xfrm>
        </p:spPr>
        <p:txBody>
          <a:bodyPr>
            <a:normAutofit/>
          </a:bodyPr>
          <a:lstStyle/>
          <a:p>
            <a:pPr algn="l"/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572560" cy="6429420"/>
          </a:xfrm>
          <a:ln>
            <a:solidFill>
              <a:schemeClr val="accent4"/>
            </a:solidFill>
          </a:ln>
        </p:spPr>
        <p:txBody>
          <a:bodyPr>
            <a:normAutofit fontScale="32500" lnSpcReduction="20000"/>
          </a:bodyPr>
          <a:lstStyle/>
          <a:p>
            <a:r>
              <a:rPr lang="ru-RU" dirty="0" smtClean="0"/>
              <a:t>Цель:</a:t>
            </a:r>
          </a:p>
          <a:p>
            <a:pPr lvl="0" algn="l"/>
            <a:endParaRPr lang="ru-RU" sz="12300" dirty="0" smtClean="0">
              <a:solidFill>
                <a:schemeClr val="tx1"/>
              </a:solidFill>
            </a:endParaRPr>
          </a:p>
          <a:p>
            <a:pPr lvl="0" algn="ctr"/>
            <a:r>
              <a:rPr lang="ru-RU" sz="12300" b="1" i="1" dirty="0" smtClean="0">
                <a:solidFill>
                  <a:schemeClr val="tx1"/>
                </a:solidFill>
                <a:latin typeface="Monotype Corsiva" pitchFamily="66" charset="0"/>
              </a:rPr>
              <a:t>Цели:</a:t>
            </a:r>
            <a:endParaRPr lang="ru-RU" sz="80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lvl="0" algn="l"/>
            <a:r>
              <a:rPr lang="ru-RU" sz="8600" b="1" dirty="0" smtClean="0">
                <a:solidFill>
                  <a:schemeClr val="tx1"/>
                </a:solidFill>
                <a:latin typeface="Monotype Corsiva" pitchFamily="66" charset="0"/>
              </a:rPr>
              <a:t>1) познакомить учащихся с полной душевных бурь и     событий жизнью А.Блока;</a:t>
            </a:r>
          </a:p>
          <a:p>
            <a:pPr lvl="0" algn="l"/>
            <a:r>
              <a:rPr lang="ru-RU" sz="8600" b="1" dirty="0" smtClean="0">
                <a:solidFill>
                  <a:schemeClr val="tx1"/>
                </a:solidFill>
                <a:latin typeface="Monotype Corsiva" pitchFamily="66" charset="0"/>
              </a:rPr>
              <a:t>2)постичь глубину раздумий поэта, полных пророческих прозрений, над исторической судьбой России;</a:t>
            </a:r>
          </a:p>
          <a:p>
            <a:pPr lvl="0" algn="l"/>
            <a:r>
              <a:rPr lang="ru-RU" sz="8600" b="1" dirty="0" smtClean="0">
                <a:solidFill>
                  <a:schemeClr val="tx1"/>
                </a:solidFill>
                <a:latin typeface="Monotype Corsiva" pitchFamily="66" charset="0"/>
              </a:rPr>
              <a:t>3)отметить особенности поэтической манеры А.Блока: упругость строки, быстрый ритм, неожиданную рифмовку; необычайную музыкальность;</a:t>
            </a:r>
          </a:p>
          <a:p>
            <a:pPr lvl="0" algn="l"/>
            <a:r>
              <a:rPr lang="ru-RU" sz="8600" b="1" dirty="0" smtClean="0">
                <a:solidFill>
                  <a:schemeClr val="tx1"/>
                </a:solidFill>
                <a:latin typeface="Monotype Corsiva" pitchFamily="66" charset="0"/>
              </a:rPr>
              <a:t>4)воспитание у учащихся любви к русской культуре,</a:t>
            </a:r>
            <a:br>
              <a:rPr lang="ru-RU" sz="86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8600" b="1" dirty="0" smtClean="0">
                <a:solidFill>
                  <a:schemeClr val="tx1"/>
                </a:solidFill>
                <a:latin typeface="Monotype Corsiva" pitchFamily="66" charset="0"/>
              </a:rPr>
              <a:t>патриотических чувств;</a:t>
            </a:r>
          </a:p>
          <a:p>
            <a:pPr algn="l"/>
            <a:r>
              <a:rPr lang="ru-RU" sz="8600" b="1" dirty="0" smtClean="0">
                <a:solidFill>
                  <a:schemeClr val="tx1"/>
                </a:solidFill>
                <a:latin typeface="Monotype Corsiva" pitchFamily="66" charset="0"/>
              </a:rPr>
              <a:t>5)развитие творческих, музыкальных способностей учащихся.</a:t>
            </a:r>
          </a:p>
          <a:p>
            <a:pPr algn="l"/>
            <a:endParaRPr lang="ru-RU" sz="86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гир\Desktop\Downloads\0_68088_a0ce21e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008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3786214" cy="5572164"/>
          </a:xfrm>
        </p:spPr>
        <p:txBody>
          <a:bodyPr>
            <a:normAutofit/>
          </a:bodyPr>
          <a:lstStyle/>
          <a:p>
            <a:pPr algn="l"/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071810"/>
            <a:ext cx="8001056" cy="3571900"/>
          </a:xfrm>
        </p:spPr>
        <p:txBody>
          <a:bodyPr>
            <a:normAutofit/>
          </a:bodyPr>
          <a:lstStyle/>
          <a:p>
            <a:pPr algn="ctr"/>
            <a:endParaRPr lang="ru-RU" sz="28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800" b="1" dirty="0" smtClean="0"/>
          </a:p>
          <a:p>
            <a:pPr lvl="0" indent="403225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Фрагменты выстав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flipH="1">
            <a:off x="214282" y="3286124"/>
            <a:ext cx="4535510" cy="315754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7" descr="Фрагменты выставки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4929190" y="3786190"/>
            <a:ext cx="3995737" cy="275113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10" descr="Фрагменты выставки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4286248" y="357166"/>
            <a:ext cx="4548187" cy="31273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642910" y="285728"/>
            <a:ext cx="33575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Фрагменты выставки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гир\Desktop\Downloads\0_68088_a0ce21e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008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3786214" cy="4143404"/>
          </a:xfrm>
        </p:spPr>
        <p:txBody>
          <a:bodyPr>
            <a:normAutofit/>
          </a:bodyPr>
          <a:lstStyle/>
          <a:p>
            <a:pPr algn="l"/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071810"/>
            <a:ext cx="8001056" cy="3571900"/>
          </a:xfrm>
        </p:spPr>
        <p:txBody>
          <a:bodyPr>
            <a:normAutofit/>
          </a:bodyPr>
          <a:lstStyle/>
          <a:p>
            <a:pPr algn="ctr"/>
            <a:endParaRPr lang="ru-RU" sz="28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800" b="1" dirty="0" smtClean="0"/>
          </a:p>
          <a:p>
            <a:pPr lvl="0" indent="403225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3" descr="Могила Александра Блока на Смоленском кладбищ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428604"/>
            <a:ext cx="4581524" cy="61428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500034" y="1357299"/>
            <a:ext cx="321471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         Могила Александра Блока на       Смоленском кладбище.</a:t>
            </a:r>
            <a:endParaRPr lang="ru-RU" sz="32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гир\Desktop\Downloads\0_68088_a0ce21e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008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3786214" cy="4143404"/>
          </a:xfrm>
        </p:spPr>
        <p:txBody>
          <a:bodyPr>
            <a:normAutofit/>
          </a:bodyPr>
          <a:lstStyle/>
          <a:p>
            <a:pPr algn="l"/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071810"/>
            <a:ext cx="8001056" cy="3571900"/>
          </a:xfrm>
        </p:spPr>
        <p:txBody>
          <a:bodyPr>
            <a:normAutofit/>
          </a:bodyPr>
          <a:lstStyle/>
          <a:p>
            <a:pPr algn="ctr"/>
            <a:endParaRPr lang="ru-RU" sz="28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800" b="1" dirty="0" smtClean="0"/>
          </a:p>
          <a:p>
            <a:pPr lvl="0" indent="403225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357299"/>
            <a:ext cx="32147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60649"/>
            <a:ext cx="8352928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latin typeface="Monotype Corsiva" pitchFamily="66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Список литературы:</a:t>
            </a:r>
          </a:p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1.А.Блок. «Письма к жене». Москва. 1978.</a:t>
            </a:r>
          </a:p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2.А.Блок. «Записные книжки». Москва 1976.</a:t>
            </a:r>
          </a:p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3.А.Блок. «Избранное. Стихотворения и поэты». 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Лениздат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1987.</a:t>
            </a:r>
          </a:p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4.В.Орлов «Птица 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Гамаюн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». 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Лениздат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1979.</a:t>
            </a:r>
          </a:p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5.В.Орлов «Поэт и город». 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Лениздат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1980.</a:t>
            </a:r>
          </a:p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6.М.А.Бекетова «Воспоминания о Блоке». 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Лениздат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1984 г.</a:t>
            </a:r>
          </a:p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7.Д.Быков. «Вечный Блок». СПб, Амфора , 2005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гир\Desktop\Downloads\0_68088_a0ce21e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3786214" cy="4143404"/>
          </a:xfrm>
        </p:spPr>
        <p:txBody>
          <a:bodyPr>
            <a:normAutofit/>
          </a:bodyPr>
          <a:lstStyle/>
          <a:p>
            <a:pPr algn="l"/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285728"/>
            <a:ext cx="3960440" cy="6143668"/>
          </a:xfrm>
        </p:spPr>
        <p:txBody>
          <a:bodyPr>
            <a:normAutofit/>
          </a:bodyPr>
          <a:lstStyle/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Благословляю все,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что было, </a:t>
            </a: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Monotype Corsiva" pitchFamily="66" charset="0"/>
              </a:rPr>
              <a:t> Я </a:t>
            </a: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лучший доли не искал.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 О сердце, сколько ты любило!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 О разум, сколько ты пылал.</a:t>
            </a:r>
          </a:p>
          <a:p>
            <a:pPr algn="ctr"/>
            <a:endParaRPr lang="ru-RU" sz="32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                       А.А.Блок</a:t>
            </a:r>
            <a:endParaRPr lang="ru-RU" sz="3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7169" name="Picture 1" descr="C:\Users\Тагир\Desktop\Downloads\n4f0d692dd53fd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476672"/>
            <a:ext cx="3683522" cy="57150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гир\Desktop\Downloads\0_68088_a0ce21e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3786214" cy="4143404"/>
          </a:xfrm>
        </p:spPr>
        <p:txBody>
          <a:bodyPr>
            <a:normAutofit/>
          </a:bodyPr>
          <a:lstStyle/>
          <a:p>
            <a:pPr algn="l"/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42852"/>
            <a:ext cx="8358246" cy="6500858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1 страница  </a:t>
            </a:r>
          </a:p>
          <a:p>
            <a:pPr algn="ctr"/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«Эта юность, эта нежность...»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6145" name="Picture 1" descr="C:\Users\Тагир\Desktop\Downloads\7507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1785926"/>
            <a:ext cx="3810000" cy="46101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гир\Desktop\Downloads\0_68088_a0ce21e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3786214" cy="4143404"/>
          </a:xfrm>
        </p:spPr>
        <p:txBody>
          <a:bodyPr>
            <a:normAutofit/>
          </a:bodyPr>
          <a:lstStyle/>
          <a:p>
            <a:pPr algn="l"/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9600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Семья деда</a:t>
            </a:r>
            <a:b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А.Н.Бекетова 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2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7858180" cy="192882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2800" b="1" dirty="0" smtClean="0">
                <a:solidFill>
                  <a:schemeClr val="tx1"/>
                </a:solidFill>
                <a:latin typeface="Monotype Corsiva" pitchFamily="66" charset="0"/>
              </a:rPr>
              <a:t>  </a:t>
            </a:r>
            <a:r>
              <a:rPr lang="ru-RU" sz="11200" b="1" dirty="0" smtClean="0">
                <a:solidFill>
                  <a:schemeClr val="tx1"/>
                </a:solidFill>
                <a:latin typeface="Monotype Corsiva" pitchFamily="66" charset="0"/>
              </a:rPr>
              <a:t> Отец поэта - профессор Варшавского университета, философ, музыкант, мать Блока и две ее сестры - занимались литературными переводами. Дед по матери Андрей Николаевич Бекетов - ученый-ботаник, ректор Петербургского университета, жена деда, бабушка Блока - дочь известного исследователя Средней Азии, сама занималась литературой, научными и художественными переводами. </a:t>
            </a:r>
          </a:p>
          <a:p>
            <a:endParaRPr lang="ru-RU" sz="112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5" name="Picture 4" descr="А.А.Блок с собакой Дианкой на ступенях крыльца шахматовского дома.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643306" y="3000372"/>
            <a:ext cx="4857784" cy="34721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гир\Desktop\Downloads\0_68088_a0ce21e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2571744"/>
            <a:ext cx="2143140" cy="50006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140968"/>
            <a:ext cx="5429288" cy="288032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tx1"/>
                </a:solidFill>
                <a:latin typeface="Monotype Corsiva" pitchFamily="66" charset="0"/>
              </a:rPr>
              <a:t>Это был стройный мальчик, с вьющимися светлыми волосами, веселый, шаловливый, в детстве общительный, а с годами все более замкнутый, чуждающийся «пошлой» житейской обстановки. Характер у Саши был в юности мягкий и сдержанный. В нем преобладали светлые черты матери и деда Бекетова. А от отца сын унаследовал сильный темперамент, глубину чувств, некоторые стороны ума и удивительную музыкальность .</a:t>
            </a:r>
            <a:endParaRPr lang="ru-RU" sz="2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5" name="Picture 4" descr="А.Л.Блок. 1900-е гг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508104" y="332656"/>
            <a:ext cx="2387780" cy="284234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4" descr="19020700_A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14480" y="500042"/>
            <a:ext cx="1947636" cy="249225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Рисунок 7" descr="x_5f866dc5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215074" y="3714753"/>
            <a:ext cx="2064172" cy="26432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" name="TextBox 15"/>
          <p:cNvSpPr txBox="1"/>
          <p:nvPr/>
        </p:nvSpPr>
        <p:spPr>
          <a:xfrm>
            <a:off x="1785918" y="264318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Мать А.А.Блока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5008" y="271462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Отец А.А.Блока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57950" y="600076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Юный А.А.Блок</a:t>
            </a:r>
            <a:endParaRPr lang="ru-RU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гир\Desktop\Downloads\0_68088_a0ce21e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7929618" cy="4143404"/>
          </a:xfrm>
        </p:spPr>
        <p:txBody>
          <a:bodyPr>
            <a:normAutofit/>
          </a:bodyPr>
          <a:lstStyle/>
          <a:p>
            <a:pPr algn="l"/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7166"/>
            <a:ext cx="6400800" cy="157163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5800" b="1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2 страница </a:t>
            </a:r>
          </a:p>
          <a:p>
            <a:pPr algn="ctr"/>
            <a:r>
              <a:rPr lang="ru-RU" sz="5800" b="1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«В стране Прекрасной Дамы»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3554" name="Picture 2" descr="C:\Users\Тагир\Desktop\Downloads\0007-003-Obraz-Prekrasnoj-Dam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599283"/>
            <a:ext cx="3500462" cy="470971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гир\Desktop\Downloads\0_68088_a0ce21e8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3786214" cy="4143404"/>
          </a:xfrm>
        </p:spPr>
        <p:txBody>
          <a:bodyPr>
            <a:normAutofit/>
          </a:bodyPr>
          <a:lstStyle/>
          <a:p>
            <a:pPr algn="l"/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2414642" cy="635798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«</a:t>
            </a:r>
            <a:r>
              <a:rPr lang="ru-RU" sz="2400" b="1" dirty="0" smtClean="0">
                <a:latin typeface="Monotype Corsiva" pitchFamily="66" charset="0"/>
              </a:rPr>
              <a:t>К. Д. Бальмонтом</a:t>
            </a:r>
            <a:endParaRPr lang="ru-RU" dirty="0" smtClean="0"/>
          </a:p>
        </p:txBody>
      </p:sp>
      <p:pic>
        <p:nvPicPr>
          <p:cNvPr id="10" name="Рисунок 9" descr="Белый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516216" y="3284984"/>
            <a:ext cx="2072527" cy="311502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Содержимое 3" descr="бальмонт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635896" y="3284984"/>
            <a:ext cx="2276174" cy="319423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Рисунок 11" descr="СОЛОВЬЕВ!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57158" y="214290"/>
            <a:ext cx="2838176" cy="300039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3" name="Содержимое 3" descr="Брюсов еще один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71472" y="3357562"/>
            <a:ext cx="2267231" cy="312183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" name="Прямоугольник 13"/>
          <p:cNvSpPr/>
          <p:nvPr/>
        </p:nvSpPr>
        <p:spPr>
          <a:xfrm>
            <a:off x="3571868" y="404665"/>
            <a:ext cx="507209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Поэт начал свой литературный 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путь в рядах символистов .</a:t>
            </a:r>
          </a:p>
          <a:p>
            <a:pPr>
              <a:buNone/>
            </a:pPr>
            <a:r>
              <a:rPr lang="ru-RU" sz="2800" b="1" dirty="0" smtClean="0">
                <a:latin typeface="Monotype Corsiva" pitchFamily="66" charset="0"/>
              </a:rPr>
              <a:t>Личное знакомство с Андреем Белым, К. Д. Бальмонтом. Интенсивное общение  с Андреем Белым, С. М. Соловьевым, В. Я. Брюсовым. </a:t>
            </a:r>
            <a:endParaRPr lang="ru-RU" sz="2800" b="1" dirty="0" smtClean="0">
              <a:solidFill>
                <a:srgbClr val="FFC000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83968" y="6093296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Monotype Corsiva" pitchFamily="66" charset="0"/>
              </a:rPr>
              <a:t>К. Д. Бальмонт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403648" y="6165303"/>
            <a:ext cx="1512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Андрей Белый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87624" y="2780928"/>
            <a:ext cx="1872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С. М. Соловьев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308304" y="6165304"/>
            <a:ext cx="1368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В. Я. Брюсов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гир\Desktop\Downloads\0_68088_a0ce21e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3786214" cy="4143404"/>
          </a:xfrm>
        </p:spPr>
        <p:txBody>
          <a:bodyPr>
            <a:normAutofit/>
          </a:bodyPr>
          <a:lstStyle/>
          <a:p>
            <a:pPr algn="l"/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642918"/>
            <a:ext cx="6429420" cy="5929354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Ты в поля отошла без возврата</a:t>
            </a:r>
          </a:p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Да святится Имя Твое</a:t>
            </a:r>
          </a:p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Снова красные копья заката</a:t>
            </a:r>
          </a:p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Протянули ко мне острие.</a:t>
            </a:r>
          </a:p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Лишь к Твоей золотой свирели</a:t>
            </a:r>
          </a:p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В черный день устами прильну,</a:t>
            </a:r>
          </a:p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Если все мольбы отзвенели,</a:t>
            </a:r>
          </a:p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Утомленный в поле усну!</a:t>
            </a:r>
          </a:p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Ты пройдешь в золотой порфире</a:t>
            </a:r>
          </a:p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Уж не мне глаза разомкнуть,</a:t>
            </a:r>
          </a:p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Дай вздохнуть в этом сонном мире,</a:t>
            </a:r>
          </a:p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Целовать излученный путь.</a:t>
            </a:r>
          </a:p>
          <a:p>
            <a:pPr algn="l"/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7" name="Picture 4" descr="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500041"/>
            <a:ext cx="3571900" cy="551810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545</TotalTime>
  <Words>1034</Words>
  <Application>Microsoft Office PowerPoint</Application>
  <PresentationFormat>Экран (4:3)</PresentationFormat>
  <Paragraphs>172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Изящная</vt:lpstr>
      <vt:lpstr>   Литературно-музыкальная композиция  по творчеству А.А.Блока  </vt:lpstr>
      <vt:lpstr>     </vt:lpstr>
      <vt:lpstr>     </vt:lpstr>
      <vt:lpstr>     </vt:lpstr>
      <vt:lpstr>    Семья деда А.Н.Бекетова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Тагир</dc:creator>
  <cp:lastModifiedBy>Tata</cp:lastModifiedBy>
  <cp:revision>62</cp:revision>
  <dcterms:created xsi:type="dcterms:W3CDTF">2013-01-18T14:11:04Z</dcterms:created>
  <dcterms:modified xsi:type="dcterms:W3CDTF">2013-03-14T21:37:42Z</dcterms:modified>
</cp:coreProperties>
</file>