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84" r:id="rId2"/>
    <p:sldId id="256" r:id="rId3"/>
    <p:sldId id="334" r:id="rId4"/>
    <p:sldId id="285" r:id="rId5"/>
    <p:sldId id="286" r:id="rId6"/>
    <p:sldId id="287" r:id="rId7"/>
    <p:sldId id="288" r:id="rId8"/>
    <p:sldId id="294" r:id="rId9"/>
    <p:sldId id="292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1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258" r:id="rId49"/>
    <p:sldId id="282" r:id="rId50"/>
    <p:sldId id="259" r:id="rId51"/>
    <p:sldId id="335" r:id="rId52"/>
    <p:sldId id="336" r:id="rId53"/>
    <p:sldId id="337" r:id="rId54"/>
    <p:sldId id="338" r:id="rId55"/>
    <p:sldId id="339" r:id="rId56"/>
    <p:sldId id="340" r:id="rId57"/>
    <p:sldId id="341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101"/>
    <a:srgbClr val="F9B201"/>
    <a:srgbClr val="CB9101"/>
    <a:srgbClr val="FEB706"/>
    <a:srgbClr val="4152F1"/>
    <a:srgbClr val="FCE0FC"/>
    <a:srgbClr val="B7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5503CB-E588-4A23-AC1E-374592645B36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D9F92B-F002-44C0-96FB-C47BF42BB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DA9979-4DCC-4104-83FE-68FBC2E97EE5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4AADE5-F5E6-4706-9C08-A12BD991F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5806DD-A8CE-4C68-8ED4-9165641A15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6F05-B9B3-4F78-9A04-EACEF75463FD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69DFC-0090-4C18-869A-7F9850BF0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1444-B387-42E1-AB10-1D94343D48D1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17A8-6D86-4728-A766-0F32C9C8CA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373A-25FB-44BC-84D1-67FA9764E8DB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73BD-BC91-42EC-8A39-6F763F3D8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9803-446E-46EF-AC22-22211F3F617C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2918-3287-4CD4-8090-1F6CAED9EE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4DDD-50A8-4D6B-85D0-DC1069028175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6DDA-D22C-48B6-A704-C4455AFF71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ED21-1F4C-41BA-B72A-896CF6B8168A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2F4D-6548-4190-A639-43A1EB5A17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9406-0DA7-44A6-B7B6-605D62B9BE4A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91C2-9ECC-4824-B104-82758E6D82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430A-4CDE-4396-A687-E073702D6C17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A806-BF97-46E3-AB2D-916F334F1D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AF6B-9947-4E8A-94F6-5014040AE4A4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80B1-C53C-437C-ADC1-B10E3733D1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678D-C7B7-4A1D-9B2F-53096FBD8158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BF1D-DA25-47B1-AE53-FAEE0E7253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3A86-475E-4221-A183-EA58DB7ECC91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1CAD-4B22-4F6C-A826-4F4EF0CBF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1DFCD-CB07-45C2-99DA-2D80CCD4F3B9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FB279-38BC-4187-A10E-F5DC9E358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7.xml"/><Relationship Id="rId18" Type="http://schemas.openxmlformats.org/officeDocument/2006/relationships/slide" Target="slide47.xml"/><Relationship Id="rId26" Type="http://schemas.openxmlformats.org/officeDocument/2006/relationships/slide" Target="slide3.xml"/><Relationship Id="rId3" Type="http://schemas.openxmlformats.org/officeDocument/2006/relationships/slide" Target="slide5.xml"/><Relationship Id="rId21" Type="http://schemas.openxmlformats.org/officeDocument/2006/relationships/slide" Target="slide44.xml"/><Relationship Id="rId7" Type="http://schemas.openxmlformats.org/officeDocument/2006/relationships/slide" Target="slide18.xml"/><Relationship Id="rId12" Type="http://schemas.openxmlformats.org/officeDocument/2006/relationships/slide" Target="slide14.xml"/><Relationship Id="rId17" Type="http://schemas.openxmlformats.org/officeDocument/2006/relationships/slide" Target="slide10.xml"/><Relationship Id="rId25" Type="http://schemas.openxmlformats.org/officeDocument/2006/relationships/slide" Target="slide13.xml"/><Relationship Id="rId2" Type="http://schemas.openxmlformats.org/officeDocument/2006/relationships/slide" Target="slide6.xml"/><Relationship Id="rId16" Type="http://schemas.openxmlformats.org/officeDocument/2006/relationships/slide" Target="slide15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49.xml"/><Relationship Id="rId24" Type="http://schemas.openxmlformats.org/officeDocument/2006/relationships/slide" Target="slide54.xml"/><Relationship Id="rId5" Type="http://schemas.openxmlformats.org/officeDocument/2006/relationships/slide" Target="slide7.xml"/><Relationship Id="rId15" Type="http://schemas.openxmlformats.org/officeDocument/2006/relationships/slide" Target="slide11.xml"/><Relationship Id="rId23" Type="http://schemas.openxmlformats.org/officeDocument/2006/relationships/slide" Target="slide51.xml"/><Relationship Id="rId10" Type="http://schemas.openxmlformats.org/officeDocument/2006/relationships/slide" Target="slide53.xml"/><Relationship Id="rId19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16.xml"/><Relationship Id="rId14" Type="http://schemas.openxmlformats.org/officeDocument/2006/relationships/slide" Target="slide12.xml"/><Relationship Id="rId22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2">
                    <a:lumMod val="75000"/>
                  </a:schemeClr>
                </a:solidFill>
              </a:rPr>
              <a:t>Игра Путешествие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6024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6100" y="1916113"/>
            <a:ext cx="4464050" cy="34575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Самое короткое наименование физической единицы?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2500" y="5572125"/>
            <a:ext cx="2954338" cy="465138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Багетная рамка 1"/>
          <p:cNvSpPr/>
          <p:nvPr/>
        </p:nvSpPr>
        <p:spPr>
          <a:xfrm>
            <a:off x="6732240" y="620688"/>
            <a:ext cx="1800200" cy="79208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endParaRPr lang="ru-RU" sz="28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620688"/>
            <a:ext cx="2736304" cy="6404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фИЗИКА</a:t>
            </a:r>
            <a:endParaRPr lang="ru-RU" sz="2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40322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75" y="2500313"/>
            <a:ext cx="5072063" cy="2357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Какая сила всегда направлена противоположно движению тела?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786563" y="714375"/>
            <a:ext cx="1100137" cy="8636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857250"/>
            <a:ext cx="2954338" cy="465138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ИЗИКА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188" y="5656263"/>
            <a:ext cx="3025775" cy="5715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ответ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60575"/>
            <a:ext cx="28813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53" name="Заголовок 4"/>
          <p:cNvSpPr>
            <a:spLocks noGrp="1"/>
          </p:cNvSpPr>
          <p:nvPr>
            <p:ph type="title"/>
          </p:nvPr>
        </p:nvSpPr>
        <p:spPr>
          <a:xfrm>
            <a:off x="571500" y="1412875"/>
            <a:ext cx="7858125" cy="3529013"/>
          </a:xfrm>
        </p:spPr>
        <p:txBody>
          <a:bodyPr/>
          <a:lstStyle/>
          <a:p>
            <a:r>
              <a:rPr lang="ru-RU" sz="2400" smtClean="0"/>
              <a:t>Гуляя по лесу, Шерлок Холмс заблудился. Уже начало темнеть, когда он случайно обнаружил водопроводную трубу. «Вот это удача - воскликнул Холмс. –Ясно, надо идти в ту сторону, куда течет в трубе вода. Не торопясь, он закурил свою трубку, погрузившись в раздумья. Минут через десять он уже знал точно, куда течет вода. Как он смог определить направление течения воды?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5876925"/>
            <a:ext cx="2954337" cy="504825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548680"/>
            <a:ext cx="208823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Физика</a:t>
            </a:r>
            <a:endParaRPr lang="ru-RU" sz="2400" b="1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Багетная рамк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12763"/>
            <a:ext cx="1408113" cy="773112"/>
          </a:xfrm>
          <a:prstGeom prst="rect">
            <a:avLst/>
          </a:prstGeom>
          <a:noFill/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953000"/>
            <a:ext cx="35829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Box 8"/>
          <p:cNvSpPr txBox="1">
            <a:spLocks noChangeArrowheads="1"/>
          </p:cNvSpPr>
          <p:nvPr/>
        </p:nvSpPr>
        <p:spPr bwMode="auto">
          <a:xfrm rot="10800000" flipV="1">
            <a:off x="6588125" y="660400"/>
            <a:ext cx="1371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7" name="Заголовок 4"/>
          <p:cNvSpPr>
            <a:spLocks noGrp="1"/>
          </p:cNvSpPr>
          <p:nvPr>
            <p:ph type="title"/>
          </p:nvPr>
        </p:nvSpPr>
        <p:spPr>
          <a:xfrm>
            <a:off x="357188" y="2000250"/>
            <a:ext cx="8001000" cy="2571750"/>
          </a:xfrm>
        </p:spPr>
        <p:txBody>
          <a:bodyPr/>
          <a:lstStyle/>
          <a:p>
            <a:r>
              <a:rPr lang="ru-RU" sz="3600" smtClean="0"/>
              <a:t>Горячий жирный суп обычно остывает медленнее чая, даже если и суп, и чай будут налиты в одинаковые открытые сосуды при одинаковой температуре. Какова основная причина этого?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6786563" y="404813"/>
            <a:ext cx="1100137" cy="917575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75" y="476250"/>
            <a:ext cx="2954338" cy="423863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физика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63" y="5572125"/>
            <a:ext cx="3025775" cy="5715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857750"/>
            <a:ext cx="2016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701" name="Заголовок 3"/>
          <p:cNvSpPr>
            <a:spLocks noGrp="1"/>
          </p:cNvSpPr>
          <p:nvPr>
            <p:ph type="title"/>
          </p:nvPr>
        </p:nvSpPr>
        <p:spPr>
          <a:xfrm>
            <a:off x="500063" y="2571750"/>
            <a:ext cx="8229600" cy="1143000"/>
          </a:xfrm>
        </p:spPr>
        <p:txBody>
          <a:bodyPr/>
          <a:lstStyle/>
          <a:p>
            <a:r>
              <a:rPr lang="ru-RU" sz="2800" smtClean="0"/>
              <a:t>Почему пламя большого костра стремится к верхушке деревянной конструкции, и в процессе горения может долго не опускаться к основанию?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88" y="5572125"/>
            <a:ext cx="2954337" cy="465138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650" y="836613"/>
            <a:ext cx="2622550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Физика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156325" y="908050"/>
            <a:ext cx="1708150" cy="792163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500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05263"/>
            <a:ext cx="35290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857375"/>
            <a:ext cx="7402513" cy="3659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каждом учебном заведении должно быть 3 входа: главный, запасной и …… ?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7092950" y="574675"/>
            <a:ext cx="1154113" cy="8636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574675"/>
            <a:ext cx="2303463" cy="5715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Информатика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0450" y="5572125"/>
            <a:ext cx="3025775" cy="5715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3" y="574675"/>
            <a:ext cx="32416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Скругленный 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71450"/>
            <a:ext cx="8826500" cy="658971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914400" y="5500688"/>
            <a:ext cx="3214688" cy="5715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3" action="ppaction://hlinksldjump"/>
              </a:rPr>
              <a:t>ПРАВИЛЬНЫЙ 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363" y="985838"/>
            <a:ext cx="3313112" cy="528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ИнИ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611188" y="1052513"/>
            <a:ext cx="3313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Информатика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6516688" y="1052513"/>
            <a:ext cx="1368425" cy="57626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00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75" y="4127500"/>
            <a:ext cx="32210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68275"/>
            <a:ext cx="8785225" cy="653415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Сколько единиц в двоичной записи десятичного числа 194 ? 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739775"/>
            <a:ext cx="3816350" cy="744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информатика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643688" y="706438"/>
            <a:ext cx="1816100" cy="10414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400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560513" y="5300663"/>
            <a:ext cx="3155950" cy="9366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6529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36513"/>
            <a:ext cx="8785225" cy="68580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3797" name="Заголовок 1"/>
          <p:cNvSpPr>
            <a:spLocks noGrp="1"/>
          </p:cNvSpPr>
          <p:nvPr>
            <p:ph type="title"/>
          </p:nvPr>
        </p:nvSpPr>
        <p:spPr>
          <a:xfrm>
            <a:off x="457200" y="2349500"/>
            <a:ext cx="7570788" cy="2232025"/>
          </a:xfrm>
        </p:spPr>
        <p:txBody>
          <a:bodyPr/>
          <a:lstStyle/>
          <a:p>
            <a:r>
              <a:rPr lang="ru-RU" smtClean="0"/>
              <a:t>Устройство для временного хранения информации, это ….?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052513"/>
            <a:ext cx="2590800" cy="520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Информатика</a:t>
            </a:r>
          </a:p>
        </p:txBody>
      </p:sp>
      <p:sp>
        <p:nvSpPr>
          <p:cNvPr id="4" name="Багетная рамка 3"/>
          <p:cNvSpPr/>
          <p:nvPr/>
        </p:nvSpPr>
        <p:spPr>
          <a:xfrm>
            <a:off x="6443663" y="1052513"/>
            <a:ext cx="1728787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200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530350" y="5389563"/>
            <a:ext cx="3186113" cy="8445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hlinkClick r:id="rId2" action="ppaction://hlinksldjump"/>
              </a:rPr>
              <a:t>Правильный ответ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675188"/>
            <a:ext cx="208756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4821" name="Picture 2" descr="http://cs2.livemaster.ru/foto/large/bf56460317-suveniry-podarki-vizitnitsa-operativnaya-pamyat-n8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557338"/>
            <a:ext cx="3587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Круглая лента лицом вверх 2"/>
          <p:cNvSpPr/>
          <p:nvPr/>
        </p:nvSpPr>
        <p:spPr>
          <a:xfrm>
            <a:off x="684213" y="1844675"/>
            <a:ext cx="3671887" cy="4321175"/>
          </a:xfrm>
          <a:prstGeom prst="ellipseRibbon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Игра со зрителями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076825" y="5876925"/>
            <a:ext cx="2951163" cy="48418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2062163" y="4048125"/>
            <a:ext cx="914400" cy="9144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4488" y="404813"/>
            <a:ext cx="8424862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393700" y="1412875"/>
            <a:ext cx="2736850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Ребусы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76238" y="2276475"/>
            <a:ext cx="2735262" cy="865188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Математика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376238" y="3141663"/>
            <a:ext cx="2735262" cy="930275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Физика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357188" y="4071938"/>
            <a:ext cx="2792412" cy="798512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Информатика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357188" y="4870450"/>
            <a:ext cx="2786062" cy="84455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Исторический материал</a:t>
            </a:r>
            <a:endParaRPr lang="ru-RU" sz="2400" dirty="0"/>
          </a:p>
        </p:txBody>
      </p:sp>
      <p:sp>
        <p:nvSpPr>
          <p:cNvPr id="14" name="Багетная рамка 13"/>
          <p:cNvSpPr/>
          <p:nvPr/>
        </p:nvSpPr>
        <p:spPr>
          <a:xfrm>
            <a:off x="4191000" y="1411288"/>
            <a:ext cx="1100138" cy="8651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200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агетная рамка 14"/>
          <p:cNvSpPr/>
          <p:nvPr/>
        </p:nvSpPr>
        <p:spPr>
          <a:xfrm>
            <a:off x="7566025" y="1412875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500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6426200" y="1393825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E1A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400</a:t>
            </a:r>
            <a:endParaRPr lang="ru-RU" sz="2400" b="1" u="sng" dirty="0">
              <a:solidFill>
                <a:srgbClr val="E1A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5360988" y="1412875"/>
            <a:ext cx="1100137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300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3127375" y="2276475"/>
            <a:ext cx="1100138" cy="865188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100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4227513" y="4006850"/>
            <a:ext cx="1100137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200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Багетная рамка 19"/>
          <p:cNvSpPr/>
          <p:nvPr/>
        </p:nvSpPr>
        <p:spPr>
          <a:xfrm>
            <a:off x="7569200" y="4005263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500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агетная рамка 20"/>
          <p:cNvSpPr/>
          <p:nvPr/>
        </p:nvSpPr>
        <p:spPr>
          <a:xfrm>
            <a:off x="5334000" y="4006850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300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6465888" y="2257425"/>
            <a:ext cx="1100137" cy="884238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400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Багетная рамка 22"/>
          <p:cNvSpPr/>
          <p:nvPr/>
        </p:nvSpPr>
        <p:spPr>
          <a:xfrm>
            <a:off x="4267200" y="2257425"/>
            <a:ext cx="1100138" cy="865188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200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Багетная рамка 23"/>
          <p:cNvSpPr/>
          <p:nvPr/>
        </p:nvSpPr>
        <p:spPr>
          <a:xfrm>
            <a:off x="7566025" y="3143250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500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Багетная рамка 24"/>
          <p:cNvSpPr/>
          <p:nvPr/>
        </p:nvSpPr>
        <p:spPr>
          <a:xfrm>
            <a:off x="6443663" y="4006850"/>
            <a:ext cx="1100137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 action="ppaction://hlinksldjump"/>
              </a:rPr>
              <a:t>400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Багетная рамка 25"/>
          <p:cNvSpPr/>
          <p:nvPr/>
        </p:nvSpPr>
        <p:spPr>
          <a:xfrm>
            <a:off x="5330825" y="3141663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 action="ppaction://hlinksldjump"/>
              </a:rPr>
              <a:t>300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Багетная рамка 26"/>
          <p:cNvSpPr/>
          <p:nvPr/>
        </p:nvSpPr>
        <p:spPr>
          <a:xfrm>
            <a:off x="4232275" y="3143250"/>
            <a:ext cx="1098550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 action="ppaction://hlinksldjump"/>
              </a:rPr>
              <a:t>200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3127375" y="4006850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 action="ppaction://hlinksldjump"/>
              </a:rPr>
              <a:t>100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Багетная рамка 28"/>
          <p:cNvSpPr/>
          <p:nvPr/>
        </p:nvSpPr>
        <p:spPr>
          <a:xfrm>
            <a:off x="3111500" y="3122613"/>
            <a:ext cx="1155700" cy="842962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 action="ppaction://hlinksldjump"/>
              </a:rPr>
              <a:t>100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Багетная рамка 29"/>
          <p:cNvSpPr/>
          <p:nvPr/>
        </p:nvSpPr>
        <p:spPr>
          <a:xfrm>
            <a:off x="7566025" y="4868863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 action="ppaction://hlinksldjump"/>
              </a:rPr>
              <a:t>500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6451600" y="4868863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 action="ppaction://hlinksldjump"/>
              </a:rPr>
              <a:t>400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Багетная рамка 31"/>
          <p:cNvSpPr/>
          <p:nvPr/>
        </p:nvSpPr>
        <p:spPr>
          <a:xfrm>
            <a:off x="5334000" y="4868863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 action="ppaction://hlinksldjump"/>
              </a:rPr>
              <a:t>300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4238625" y="4868863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 action="ppaction://hlinksldjump"/>
              </a:rPr>
              <a:t>200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Багетная рамка 33"/>
          <p:cNvSpPr/>
          <p:nvPr/>
        </p:nvSpPr>
        <p:spPr>
          <a:xfrm>
            <a:off x="3127375" y="4868863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 action="ppaction://hlinksldjump"/>
              </a:rPr>
              <a:t>100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Багетная рамка 34"/>
          <p:cNvSpPr/>
          <p:nvPr/>
        </p:nvSpPr>
        <p:spPr>
          <a:xfrm>
            <a:off x="5365750" y="2276475"/>
            <a:ext cx="1100138" cy="865188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 action="ppaction://hlinksldjump"/>
              </a:rPr>
              <a:t>300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Багетная рамка 35"/>
          <p:cNvSpPr/>
          <p:nvPr/>
        </p:nvSpPr>
        <p:spPr>
          <a:xfrm>
            <a:off x="7569200" y="2276475"/>
            <a:ext cx="1100138" cy="865188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 action="ppaction://hlinksldjump"/>
              </a:rPr>
              <a:t>500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6451600" y="3141663"/>
            <a:ext cx="1100138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 action="ppaction://hlinksldjump"/>
              </a:rPr>
              <a:t>400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3167063" y="1412875"/>
            <a:ext cx="1100137" cy="8636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 action="ppaction://hlinksldjump"/>
              </a:rPr>
              <a:t>100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20688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Багетная рамка 1"/>
          <p:cNvSpPr/>
          <p:nvPr/>
        </p:nvSpPr>
        <p:spPr>
          <a:xfrm>
            <a:off x="5940425" y="549275"/>
            <a:ext cx="2049463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500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827088" y="1628775"/>
            <a:ext cx="6769100" cy="4321175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. 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 кодировке КОИ-8 каждый символ кодируется одним байтом. Определите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количество символов в сообщении, если информационный объем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сообщения в этой кодировке равен 160 бит.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а. 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б. 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в. 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г. 160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818063" y="5516563"/>
            <a:ext cx="3282950" cy="8651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60350"/>
            <a:ext cx="8424862" cy="6481763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Что есть у каждого слова, растения и уравнения?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282700" y="5157788"/>
            <a:ext cx="4297363" cy="863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5580063" y="549275"/>
            <a:ext cx="2193925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700" y="1069975"/>
            <a:ext cx="3001963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46725" y="4487863"/>
            <a:ext cx="280828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18х – 13 = 24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1713" y="488950"/>
            <a:ext cx="3287712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математика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</a:rPr>
              <a:t>Уравнение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1187450" y="5445125"/>
            <a:ext cx="4176713" cy="9890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hlinkClick r:id="rId2" action="ppaction://hlinksldjump"/>
              </a:rPr>
              <a:t>Продолжить игру</a:t>
            </a:r>
            <a:endParaRPr lang="ru-RU" sz="2400" b="1" dirty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765175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6156325" y="1125538"/>
            <a:ext cx="2338388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900113" y="5300663"/>
            <a:ext cx="3959225" cy="8651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765175"/>
            <a:ext cx="3959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9700" y="1935163"/>
            <a:ext cx="3240088" cy="273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Циркуль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6156325" y="676275"/>
            <a:ext cx="1725613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500" y="44926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Алгебра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547813" y="5373688"/>
            <a:ext cx="4319587" cy="6477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23034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803525"/>
            <a:ext cx="246697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6327775" y="908050"/>
            <a:ext cx="1835150" cy="104298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ИНЕЙКА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403350" y="5516563"/>
            <a:ext cx="3240088" cy="7905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898525"/>
            <a:ext cx="43926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6516688" y="898525"/>
            <a:ext cx="2049462" cy="112395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Геометрия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331913" y="5445125"/>
            <a:ext cx="4464050" cy="9890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20713"/>
            <a:ext cx="19446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3860800"/>
            <a:ext cx="18002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6011863" y="1125538"/>
            <a:ext cx="2122487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500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Игра со зрителями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393825" y="5157788"/>
            <a:ext cx="4319588" cy="11318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825" y="836613"/>
            <a:ext cx="281781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2"/>
                </a:solidFill>
              </a:rPr>
              <a:t>Корень</a:t>
            </a:r>
            <a:endParaRPr lang="ru-RU" sz="6600" b="1" dirty="0">
              <a:solidFill>
                <a:schemeClr val="accent2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331913" y="5445125"/>
            <a:ext cx="4679950" cy="8445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08050"/>
            <a:ext cx="30734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5508625" y="693738"/>
            <a:ext cx="2339975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9700" y="4292600"/>
            <a:ext cx="278765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Х = 37/18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488" y="285750"/>
            <a:ext cx="8785225" cy="640873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ОМ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277938" y="5229225"/>
            <a:ext cx="3830637" cy="8636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5940425" y="908050"/>
            <a:ext cx="2338388" cy="104298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3311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2238" y="74613"/>
            <a:ext cx="8856662" cy="6553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755576" y="5733256"/>
            <a:ext cx="3795372" cy="844672"/>
          </a:xfrm>
          <a:prstGeom prst="notch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Правильный ответ</a:t>
            </a:r>
            <a:endParaRPr lang="ru-RU" sz="24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6372225" y="404813"/>
            <a:ext cx="1673225" cy="1042987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100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9175" y="476250"/>
            <a:ext cx="2184400" cy="449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Ребусы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413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36838"/>
            <a:ext cx="30241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455988"/>
            <a:ext cx="30972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5508625" y="2636838"/>
            <a:ext cx="1122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Verdana" pitchFamily="34" charset="0"/>
              </a:rPr>
              <a:t>1;2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7740650" y="4392613"/>
            <a:ext cx="1008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Verdana" pitchFamily="34" charset="0"/>
              </a:rPr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275" y="188913"/>
            <a:ext cx="8796338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/>
                </a:solidFill>
              </a:rPr>
              <a:t>Оперативная память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692275" y="5157788"/>
            <a:ext cx="3959225" cy="9874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156325" y="625475"/>
            <a:ext cx="1978025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625475"/>
            <a:ext cx="45370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300" y="188913"/>
            <a:ext cx="8850313" cy="66675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Кого из великих математиков называют «Королем математики»?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1258888" y="5084763"/>
            <a:ext cx="6513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а) Пифагор         б) Виет        в) Гаусс        г)Декарт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331913" y="5949950"/>
            <a:ext cx="2952750" cy="4841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6227763" y="836613"/>
            <a:ext cx="1906587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400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71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4813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5813" y="387350"/>
            <a:ext cx="1000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87350"/>
            <a:ext cx="13001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3538" y="404813"/>
            <a:ext cx="144462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5" y="188913"/>
            <a:ext cx="8764588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/>
                </a:solidFill>
              </a:rPr>
              <a:t>Сила трения 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042988" y="5516563"/>
            <a:ext cx="3889375" cy="9175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765175"/>
            <a:ext cx="3960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7164388" y="765175"/>
            <a:ext cx="1511300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16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Интернет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547813" y="5445125"/>
            <a:ext cx="4392612" cy="7731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052513"/>
            <a:ext cx="21605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016375"/>
            <a:ext cx="1914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5940425" y="747713"/>
            <a:ext cx="1855788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/>
                </a:solidFill>
              </a:rPr>
              <a:t>Разжечь костер. Вода нагреваясь, будет нагревать трубу в одном направлении.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187450" y="5516563"/>
            <a:ext cx="3744913" cy="8445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227763" y="531813"/>
            <a:ext cx="1657350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510088"/>
            <a:ext cx="26654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620713"/>
            <a:ext cx="30607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Кто первым предложил нумерацию кресел в театре по рядам и местам?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 Пифагор б)Ньютон в) Эйлер г) Декарт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547813" y="5661025"/>
            <a:ext cx="4032250" cy="4841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5219700" y="709613"/>
            <a:ext cx="2411413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38200" y="5580063"/>
            <a:ext cx="3600450" cy="7000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08050"/>
            <a:ext cx="48244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6084888" y="620713"/>
            <a:ext cx="1889125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1500" y="2349500"/>
            <a:ext cx="2952750" cy="2965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Рене Декарт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/>
                </a:solidFill>
              </a:rPr>
              <a:t>П</a:t>
            </a:r>
            <a:r>
              <a:rPr lang="ru-RU" sz="4800" b="1" dirty="0">
                <a:solidFill>
                  <a:schemeClr val="accent2"/>
                </a:solidFill>
              </a:rPr>
              <a:t>ОРТ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258888" y="5373688"/>
            <a:ext cx="4826000" cy="10604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5940425" y="836613"/>
            <a:ext cx="2409825" cy="118586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36613"/>
            <a:ext cx="4103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/>
                </a:solidFill>
                <a:latin typeface="Comic Sans MS" pitchFamily="66" charset="0"/>
              </a:rPr>
              <a:t>Какая цифра всегда катается в электричке?</a:t>
            </a:r>
            <a:endParaRPr lang="ru-RU" sz="4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331913" y="5084763"/>
            <a:ext cx="3887787" cy="77311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372225" y="981075"/>
            <a:ext cx="1800225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43363"/>
            <a:ext cx="27924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188" y="981075"/>
            <a:ext cx="36004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математика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Цифра Три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(Элек</a:t>
            </a:r>
            <a:r>
              <a:rPr lang="ru-RU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три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>чка)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476375" y="5084763"/>
            <a:ext cx="4103688" cy="9175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36613"/>
            <a:ext cx="3527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6011863" y="739775"/>
            <a:ext cx="2051050" cy="104298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300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088" y="177800"/>
            <a:ext cx="8785225" cy="657383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088" y="5373688"/>
            <a:ext cx="2954337" cy="6477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9825" y="549275"/>
            <a:ext cx="2855913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Ребусы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516688" y="484188"/>
            <a:ext cx="1655762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400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1700213"/>
            <a:ext cx="3825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700213"/>
            <a:ext cx="381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6"/>
          <p:cNvSpPr txBox="1">
            <a:spLocks noChangeArrowheads="1"/>
          </p:cNvSpPr>
          <p:nvPr/>
        </p:nvSpPr>
        <p:spPr bwMode="auto">
          <a:xfrm>
            <a:off x="1547813" y="2060575"/>
            <a:ext cx="2233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Verdana" pitchFamily="34" charset="0"/>
              </a:rPr>
              <a:t>1;2;3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5003800" y="2205038"/>
            <a:ext cx="1763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2;3;4;5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Жир мешает испарению  воды с поверхности супа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476375" y="5589588"/>
            <a:ext cx="3743325" cy="8445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Багетная рамка 1"/>
          <p:cNvSpPr/>
          <p:nvPr/>
        </p:nvSpPr>
        <p:spPr>
          <a:xfrm>
            <a:off x="6443663" y="692150"/>
            <a:ext cx="1735137" cy="104298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92150"/>
            <a:ext cx="37433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ПЛОТНОСТЬ РАСКАЛЕННОГО ВОЗДУХА МЕНЬШЕ ПЛОТНОСТИ ХОЛОДНОГО, ПОЭТОМУ  ГОРЯЧИЙ ВОЗДУХ ПОДНИМАЕТСЯ ВВЕРХ, СПОСОБСТВУЯ ПОДЖОГУ РАСПОЛОЖЕННОЙ ВЫШЕ ДРЕВЕСИНЫ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187450" y="5535613"/>
            <a:ext cx="4149725" cy="8445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011863" y="765175"/>
            <a:ext cx="2078037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549275"/>
            <a:ext cx="21590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669087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Кто из писателей был автором  книжки «математика»?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 Лев Толстой; б) Тарас Шевченко;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 Иван Франко; г)Александр Пушкин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258888" y="5229225"/>
            <a:ext cx="3600450" cy="6286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5724525" y="652463"/>
            <a:ext cx="2049463" cy="1192212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83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52463"/>
            <a:ext cx="1943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258888" y="5589588"/>
            <a:ext cx="3529012" cy="8445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1255713"/>
            <a:ext cx="3940175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5724525" y="901700"/>
            <a:ext cx="2419350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525" y="2420938"/>
            <a:ext cx="2808288" cy="2570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Лев Николаевич Толстой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/>
                </a:solidFill>
                <a:latin typeface="Comic Sans MS" pitchFamily="66" charset="0"/>
              </a:rPr>
              <a:t>Игра со зрителями </a:t>
            </a:r>
            <a:endParaRPr lang="ru-RU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27088" y="5516563"/>
            <a:ext cx="2808287" cy="6350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20713"/>
            <a:ext cx="47529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/>
                </a:solidFill>
              </a:rPr>
              <a:t>Кто был первой женщиной математиком?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а)Гортензия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Лепот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;  б) Софья Ковалевская?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в)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Гипатия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Александрийская;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г) София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Жармен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187450" y="5661025"/>
            <a:ext cx="3097213" cy="7000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283325" y="665163"/>
            <a:ext cx="1673225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35000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646113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2775" y="666750"/>
            <a:ext cx="121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4038" y="700088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Гипатия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Александрийская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187450" y="5732463"/>
            <a:ext cx="3240088" cy="7016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65175"/>
            <a:ext cx="27368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агетная рамка 2"/>
          <p:cNvSpPr/>
          <p:nvPr/>
        </p:nvSpPr>
        <p:spPr>
          <a:xfrm>
            <a:off x="6588125" y="1052513"/>
            <a:ext cx="1906588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413" y="369888"/>
            <a:ext cx="8424862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</a:rPr>
              <a:t>Кто из математиков принимал участие в кулачном бою на 58 Олимпиаде в 548 году до н.э. 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)Фалес; б) Ньютон; в) Пифагор; г) Абель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331913" y="5516563"/>
            <a:ext cx="3024187" cy="77311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084888" y="981075"/>
            <a:ext cx="2049462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500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34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7874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075" y="7778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787400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6900" y="777875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лево 1"/>
          <p:cNvSpPr/>
          <p:nvPr/>
        </p:nvSpPr>
        <p:spPr>
          <a:xfrm>
            <a:off x="7740650" y="6129338"/>
            <a:ext cx="1008063" cy="503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675" y="115888"/>
            <a:ext cx="8950325" cy="6519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76375" y="5661025"/>
            <a:ext cx="3743325" cy="7731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4516" name="Picture 2" descr="C:\Documents and Settings\Admin\Рабочий стол\Новая папка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49275"/>
            <a:ext cx="46085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163" y="2852738"/>
            <a:ext cx="3529012" cy="1800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/>
                </a:solidFill>
              </a:rPr>
              <a:t>Пифагор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067425" y="549275"/>
            <a:ext cx="2122488" cy="10414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500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0488" y="231775"/>
            <a:ext cx="8929687" cy="6624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6170613" y="642938"/>
            <a:ext cx="1906587" cy="1042987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200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187450" y="5661025"/>
            <a:ext cx="3240088" cy="9890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642938"/>
            <a:ext cx="2592388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математика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685925"/>
            <a:ext cx="446563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35600" y="1989138"/>
            <a:ext cx="3313113" cy="4319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На какой фигуре основана форма любой снежинки?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0"/>
            <a:ext cx="8785225" cy="6742113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100 см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088" y="695325"/>
            <a:ext cx="2954337" cy="465138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ЕБУСЫ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805613" y="495300"/>
            <a:ext cx="1222375" cy="8636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4075" y="5654675"/>
            <a:ext cx="2954338" cy="465138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3" action="ppaction://hlinksldjump"/>
              </a:rPr>
              <a:t>Правильный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708275"/>
            <a:ext cx="2952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719388"/>
            <a:ext cx="33131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"/>
          <p:cNvSpPr txBox="1">
            <a:spLocks noChangeArrowheads="1"/>
          </p:cNvSpPr>
          <p:nvPr/>
        </p:nvSpPr>
        <p:spPr bwMode="auto">
          <a:xfrm>
            <a:off x="1116013" y="2133600"/>
            <a:ext cx="1541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Verdana" pitchFamily="34" charset="0"/>
              </a:rPr>
              <a:t>1;2;3</a:t>
            </a:r>
          </a:p>
        </p:txBody>
      </p:sp>
      <p:sp>
        <p:nvSpPr>
          <p:cNvPr id="19467" name="TextBox 2"/>
          <p:cNvSpPr txBox="1">
            <a:spLocks noChangeArrowheads="1"/>
          </p:cNvSpPr>
          <p:nvPr/>
        </p:nvSpPr>
        <p:spPr bwMode="auto">
          <a:xfrm>
            <a:off x="5940425" y="2133600"/>
            <a:ext cx="2376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Verdana" pitchFamily="34" charset="0"/>
              </a:rPr>
              <a:t>4;5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260350"/>
            <a:ext cx="8928100" cy="6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03350" y="5589588"/>
            <a:ext cx="4321175" cy="10604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9700" y="2636838"/>
            <a:ext cx="3435350" cy="2786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Это шестиугольник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810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агетная рамка 4"/>
          <p:cNvSpPr/>
          <p:nvPr/>
        </p:nvSpPr>
        <p:spPr>
          <a:xfrm>
            <a:off x="5724525" y="692150"/>
            <a:ext cx="2770188" cy="1330325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675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74625"/>
            <a:ext cx="8785225" cy="6337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Без чего не могут обойтись охотники, барабанщики и математики?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300788" y="620713"/>
            <a:ext cx="1689100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300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331913" y="5300663"/>
            <a:ext cx="3168650" cy="9175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2613" y="4149725"/>
            <a:ext cx="25812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650" y="620713"/>
            <a:ext cx="3529013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математика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75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150938"/>
            <a:ext cx="35290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07950" y="250825"/>
            <a:ext cx="8351838" cy="65976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Это дроби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79388" y="5419725"/>
            <a:ext cx="4467225" cy="8445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0"/>
            <a:ext cx="29257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149725"/>
            <a:ext cx="25336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5292725" y="787400"/>
            <a:ext cx="2387600" cy="1312863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96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188913"/>
            <a:ext cx="8424862" cy="640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</a:rPr>
              <a:t>Назовите музыкальную меру длины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867400" y="620713"/>
            <a:ext cx="1962150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400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2988" y="615950"/>
            <a:ext cx="252095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МАТЕМАТИКА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187450" y="5445125"/>
            <a:ext cx="3889375" cy="91598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96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763" y="4005263"/>
            <a:ext cx="288448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06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60350"/>
            <a:ext cx="8713788" cy="6408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</a:rPr>
              <a:t>Какой математический закон, известный всем с младших классов, стал популярной пословицей?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156325" y="692150"/>
            <a:ext cx="1906588" cy="792163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500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836613"/>
            <a:ext cx="3241675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042988" y="5805488"/>
            <a:ext cx="2808287" cy="4841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06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149725"/>
            <a:ext cx="38163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6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663" y="180975"/>
            <a:ext cx="8783637" cy="64817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МИ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ЛЯ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42988" y="5229225"/>
            <a:ext cx="3457575" cy="100806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25538"/>
            <a:ext cx="23034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6372225" y="836613"/>
            <a:ext cx="2016125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27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188913"/>
            <a:ext cx="8207375" cy="640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От перемены мест слагаемых сумма не изменяется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403350" y="5805488"/>
            <a:ext cx="2952750" cy="4841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4813"/>
            <a:ext cx="41767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9438" y="4292600"/>
            <a:ext cx="38544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6156325" y="908050"/>
            <a:ext cx="2338388" cy="104298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500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37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950" y="165100"/>
            <a:ext cx="8856663" cy="63357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476375" y="4724400"/>
            <a:ext cx="3600450" cy="12049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300788" y="908050"/>
            <a:ext cx="1689100" cy="1042988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81025"/>
            <a:ext cx="33115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558" y="-3865"/>
            <a:ext cx="8784976" cy="6548916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38" y="-3175"/>
            <a:ext cx="8785225" cy="654843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5388" y="5634038"/>
            <a:ext cx="2954337" cy="6731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5188" y="333375"/>
            <a:ext cx="2582862" cy="614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ребусы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6227763" y="333375"/>
            <a:ext cx="1439862" cy="758825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200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1989138"/>
            <a:ext cx="33829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4488" y="1989138"/>
            <a:ext cx="374491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3"/>
          <p:cNvSpPr txBox="1">
            <a:spLocks noChangeArrowheads="1"/>
          </p:cNvSpPr>
          <p:nvPr/>
        </p:nvSpPr>
        <p:spPr bwMode="auto">
          <a:xfrm>
            <a:off x="900113" y="1989138"/>
            <a:ext cx="1231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Verdana" pitchFamily="34" charset="0"/>
              </a:rPr>
              <a:t>4;2</a:t>
            </a:r>
          </a:p>
        </p:txBody>
      </p:sp>
      <p:sp>
        <p:nvSpPr>
          <p:cNvPr id="21515" name="TextBox 4"/>
          <p:cNvSpPr txBox="1">
            <a:spLocks noChangeArrowheads="1"/>
          </p:cNvSpPr>
          <p:nvPr/>
        </p:nvSpPr>
        <p:spPr bwMode="auto">
          <a:xfrm>
            <a:off x="4181475" y="1989138"/>
            <a:ext cx="1758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Verdana" pitchFamily="34" charset="0"/>
              </a:rPr>
              <a:t>З =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088" y="695325"/>
            <a:ext cx="2954337" cy="465138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ЕБУСЫ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6805613" y="495300"/>
            <a:ext cx="1098550" cy="8636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188" y="5572125"/>
            <a:ext cx="3025775" cy="5715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Правильный ответ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871788"/>
            <a:ext cx="385127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973138" y="2205038"/>
            <a:ext cx="16367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Verdana" pitchFamily="34" charset="0"/>
              </a:rPr>
              <a:t>2;3;4;5</a:t>
            </a:r>
          </a:p>
        </p:txBody>
      </p:sp>
      <p:pic>
        <p:nvPicPr>
          <p:cNvPr id="225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2871788"/>
            <a:ext cx="395922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535488" y="2205038"/>
            <a:ext cx="3368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6;10;7;8;9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404813"/>
            <a:ext cx="8424863" cy="6119812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/>
              <a:t>                         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7" name="Picture 2" descr="http://img1.liveinternet.ru/images/attach/c/0/43/207/43207467_Carl_Friedrich_Gau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14375"/>
            <a:ext cx="3009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4813" y="1500188"/>
            <a:ext cx="4071937" cy="30718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u="sng" dirty="0" smtClean="0">
                <a:solidFill>
                  <a:schemeClr val="accent2">
                    <a:lumMod val="50000"/>
                  </a:schemeClr>
                </a:solidFill>
              </a:rPr>
              <a:t>Карл Фридрих </a:t>
            </a:r>
            <a:br>
              <a:rPr lang="ru-RU" sz="6000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u="sng" dirty="0" err="1" smtClean="0">
                <a:solidFill>
                  <a:schemeClr val="accent2">
                    <a:lumMod val="50000"/>
                  </a:schemeClr>
                </a:solidFill>
              </a:rPr>
              <a:t>Гаус</a:t>
            </a:r>
            <a:endParaRPr lang="ru-RU" sz="60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5572125"/>
            <a:ext cx="2954337" cy="465138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3" action="ppaction://hlinksldjump"/>
              </a:rPr>
              <a:t>ПРОДОЛЖИТЬ ИГРУ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Багетная рамка 1"/>
          <p:cNvSpPr/>
          <p:nvPr/>
        </p:nvSpPr>
        <p:spPr>
          <a:xfrm>
            <a:off x="6227763" y="706438"/>
            <a:ext cx="1673225" cy="104298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400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784976" cy="6552728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188913"/>
            <a:ext cx="8785225" cy="6553200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6000">
                <a:srgbClr val="B7EC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92500" y="2420938"/>
            <a:ext cx="3024188" cy="2232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450" y="5500688"/>
            <a:ext cx="3025775" cy="571500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ПРОДОЛЖИТЬ ИГРУ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786563" y="714375"/>
            <a:ext cx="1100137" cy="8636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5" y="857250"/>
            <a:ext cx="2954338" cy="465138"/>
          </a:xfrm>
          <a:prstGeom prst="roundRect">
            <a:avLst/>
          </a:prstGeom>
          <a:gradFill>
            <a:gsLst>
              <a:gs pos="100000">
                <a:srgbClr val="FCE0FC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ИНФОРМАТИКА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3527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620</Words>
  <Application>Microsoft Office PowerPoint</Application>
  <PresentationFormat>Экран (4:3)</PresentationFormat>
  <Paragraphs>243</Paragraphs>
  <Slides>57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Verdana</vt:lpstr>
      <vt:lpstr>Arial</vt:lpstr>
      <vt:lpstr>Calibri</vt:lpstr>
      <vt:lpstr>Comic Sans MS</vt:lpstr>
      <vt:lpstr>Courier New</vt:lpstr>
      <vt:lpstr>BatangChe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Карл Фридрих  Гаус</vt:lpstr>
      <vt:lpstr>В. 20</vt:lpstr>
      <vt:lpstr>Самое короткое наименование физической единицы?</vt:lpstr>
      <vt:lpstr>Какая сила всегда направлена противоположно движению тела?</vt:lpstr>
      <vt:lpstr>Гуляя по лесу, Шерлок Холмс заблудился. Уже начало темнеть, когда он случайно обнаружил водопроводную трубу. «Вот это удача - воскликнул Холмс. –Ясно, надо идти в ту сторону, куда течет в трубе вода. Не торопясь, он закурил свою трубку, погрузившись в раздумья. Минут через десять он уже знал точно, куда течет вода. Как он смог определить направление течения воды? </vt:lpstr>
      <vt:lpstr>Горячий жирный суп обычно остывает медленнее чая, даже если и суп, и чай будут налиты в одинаковые открытые сосуды при одинаковой температуре. Какова основная причина этого?</vt:lpstr>
      <vt:lpstr>Почему пламя большого костра стремится к верхушке деревянной конструкции, и в процессе горения может долго не опускаться к основанию?</vt:lpstr>
      <vt:lpstr>В каждом учебном заведении должно быть 3 входа: главный, запасной и …… ?</vt:lpstr>
      <vt:lpstr>Слайд 16</vt:lpstr>
      <vt:lpstr>Слайд 17</vt:lpstr>
      <vt:lpstr>Устройство для временного хранения информации, это ….?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User</cp:lastModifiedBy>
  <cp:revision>167</cp:revision>
  <cp:lastPrinted>2012-11-29T17:44:55Z</cp:lastPrinted>
  <dcterms:created xsi:type="dcterms:W3CDTF">2012-11-16T10:31:10Z</dcterms:created>
  <dcterms:modified xsi:type="dcterms:W3CDTF">2013-02-25T19:02:24Z</dcterms:modified>
</cp:coreProperties>
</file>