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00"/>
    <a:srgbClr val="41F1F5"/>
    <a:srgbClr val="098A8D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93A0-8BCD-42C2-9F2C-0B601A5E91B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0B48-1615-4276-80EA-D5B63971C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38A0-1192-47C0-9EBC-E53C099F9EF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D2DB-1D06-4DD1-AB68-69B383D1D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6296-B546-4315-B2D1-FBE17B96DC96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CE91-8F0E-42D8-9072-FA02DD98C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2FEE-6338-4EF0-8EB9-4A8F31060FE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24C5-F109-4F7E-819C-085875DD9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C439-B2DA-4884-B7E0-B40230EFD62C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7AA5-9A6D-4BB0-B119-3F265C455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9EC6-8093-46C1-BA14-FF4C8BE8153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090B-DABA-431A-93CB-7C7CAD787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D292-0A88-46B8-B350-1994F73FF24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33C8-2436-4495-82BB-D93EF2567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E19B-A746-47B3-B9C0-CCB560C79496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DE52-A68B-4D5E-8CEC-0BA8D61C1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173B-A3FE-42F3-8DD2-03685A559CF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BA56-A60A-4905-A0FD-DF7A2BA7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E208-C37D-455B-90FB-2A96DFC5A5A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55D7-A7BE-448F-9A4E-7C90B63DF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FA73-13B2-4B3B-8D73-30C3F6A258E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AB2E-E501-4753-B3CD-284B284F6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4930-ECEE-44C1-A5EB-E9434DE1F546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D646-0C9A-4993-A24E-414C6DD23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53FF-C534-4841-A6CF-E561C452DD4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9F9C-B573-4C0E-A7A3-3A1ABC55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E756-0065-47AE-9D45-5C8BCC1F80E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88F3-519F-4BA3-AFCA-976EB55AE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4C59-69C2-4B26-910C-DBBC7CEEB50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B6DB-90FC-4E3E-8A68-78EC0C481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A194-1778-414B-BDDE-A3C002C88DC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2C85-86BA-498D-A4E0-B002D8F81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771C-6429-4711-B717-DFE3B66847A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BFF61-CE4C-45F4-9BAE-860C9980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B6DE-50FD-4ED9-B2DE-A92527E30BB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9DF1-54AD-43D9-8164-4AB08905D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5384-C1A0-4494-8B69-4673D394CD5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2440-53DB-485B-857A-6D1C14AC9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7328-463C-43F6-AB80-1306BB8C819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6C23-0572-40B8-A624-7982E5C7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FE30-5081-43FB-B985-E8E304FB454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3624-CBEE-475C-8F3D-A286DEC0B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2827-A7B4-4BFB-829A-7EDF81DCB6D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EE27-00FB-429F-AB34-21FFD6BE4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AF7D8-0BD3-479E-A55C-4CBD854FA5C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EBFA5-11B9-431E-9B4D-C4C6B7CB1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39C6E1A-BB13-4300-81B0-BD1E33EA626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CA0D81-1B2B-4660-934D-6F1BCCB9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7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49300" y="249238"/>
            <a:ext cx="7881938" cy="19875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696580"/>
            <a:ext cx="4104455" cy="792088"/>
          </a:xfrm>
          <a:solidFill>
            <a:srgbClr val="B2B2B2"/>
          </a:solidFill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коллектив: обучающиеся  10 класса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Т.Б. учитель математики  МБОУ СОШ № 4 с  УИОП г. Батайск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Ростовская </a:t>
            </a:r>
            <a:endParaRPr lang="ru-RU" sz="1400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spc="150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7667625" y="648811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7545">
            <a:off x="4976813" y="1905000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1938" y="1689100"/>
            <a:ext cx="8564562" cy="4913313"/>
          </a:xfrm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195263"/>
            <a:ext cx="10260013" cy="136525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913" y="1816100"/>
            <a:ext cx="2000250" cy="2847975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0038" y="3236913"/>
            <a:ext cx="1976437" cy="296862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8075" y="4730750"/>
            <a:ext cx="2078038" cy="313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  <a:gs pos="54000">
              <a:schemeClr val="accent5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336704"/>
          </a:xfrm>
          <a:gradFill>
            <a:gsLst>
              <a:gs pos="0">
                <a:schemeClr val="tx2">
                  <a:lumMod val="75000"/>
                </a:schemeClr>
              </a:gs>
              <a:gs pos="49000">
                <a:schemeClr val="accent5">
                  <a:lumMod val="50000"/>
                </a:schemeClr>
              </a:gs>
              <a:gs pos="98000">
                <a:srgbClr val="0A128C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Найти: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а) 50% от 60 км.;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б) 750% от 20 </a:t>
            </a:r>
            <a:r>
              <a:rPr lang="ru-RU" sz="2800" dirty="0" err="1" smtClean="0">
                <a:solidFill>
                  <a:srgbClr val="FFC000"/>
                </a:solidFill>
              </a:rPr>
              <a:t>руб</a:t>
            </a:r>
            <a:r>
              <a:rPr lang="ru-RU" sz="2800" dirty="0" smtClean="0">
                <a:solidFill>
                  <a:srgbClr val="FFC000"/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в) 0,1 % от 370 станций;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г) 20% от 750 тонн грузов;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Сколько процентов составляют: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а) 0,5 тонн от 8 тонн;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б) 375 шпал от 100 шпал;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в) 250 колесных пар от 200 колесных пар;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г) 450 поездов от 50 поездов?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5138" y="414338"/>
            <a:ext cx="1865312" cy="15430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285750"/>
            <a:ext cx="1382713" cy="1871663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4050" y="2152650"/>
            <a:ext cx="1487488" cy="1322388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638" y="3462338"/>
            <a:ext cx="1925637" cy="1566862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2413" y="5005388"/>
            <a:ext cx="2078037" cy="170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450850"/>
            <a:ext cx="3730625" cy="23891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199" y="2853861"/>
            <a:ext cx="8494273" cy="3815499"/>
          </a:xfrm>
          <a:gradFill flip="none" rotWithShape="1">
            <a:gsLst>
              <a:gs pos="8000">
                <a:schemeClr val="tx2">
                  <a:lumMod val="75000"/>
                </a:schemeClr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</a:t>
            </a:r>
            <a:r>
              <a:rPr lang="ru-RU" dirty="0"/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начала 2012 года на Северо-Кавказской железной дороге услугой электронной регистрации при покупке билетов на поезда дальнего следования воспользовались 127,8 тыс. человек. Это на 78% больше, чем за аналогичный период прошлого года. Сколько тыс. человек воспользовалось услугой электронной регистрации в первом полугодии 2011 года?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7 месяцев 2012 года на Северо-Кавказской магистрали при помощи банковских карт пассажиры оплатили более 46,1 тыс. проездных документов, что на 90% больше, чем за аналогичный период прошлого года. Сколько проездных документов оплатили пассажиры, используя банковские карты с января по июль 2011 года?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7788" y="500063"/>
            <a:ext cx="33210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8" y="3200400"/>
            <a:ext cx="8199437" cy="2011363"/>
          </a:xfrm>
        </p:spPr>
      </p:pic>
      <p:pic>
        <p:nvPicPr>
          <p:cNvPr id="28673" name="Rectangl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613" y="5754688"/>
            <a:ext cx="4713287" cy="4381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9413" y="5121275"/>
            <a:ext cx="2097087" cy="148113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9413" y="371475"/>
            <a:ext cx="2182812" cy="16033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0968" y="399073"/>
            <a:ext cx="638328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C000"/>
                </a:solidFill>
                <a:latin typeface="+mn-lt"/>
              </a:rPr>
              <a:t>7.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Расценки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стоимости ремонта букс, производимого работниками Вагонного ремонтного депо Батайск СК ДРВ в мае 2010 года увеличены на 3,9%, а с августа 2010 года еще на 1,24%. На сколько процентов повысилась стоимость ремонта букс по сравнению с первоначальной? </a:t>
            </a:r>
            <a:endParaRPr lang="ru-RU" sz="19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8250" y="2481263"/>
            <a:ext cx="1822450" cy="438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1876" y="3212976"/>
            <a:ext cx="835292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 8.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Сотрудник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СКЖД открыл в 2012 году в Транс-Кредит-Банк вклад «Экспресс» сроком на 3 месяца, положив на счет 50 000 руб., ставка по вкладу 8% годовых. Какая сумма процентов будет начислена вкладчику по окончании срока вклада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?</a:t>
            </a: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1170FF"/>
            </a:gs>
            <a:gs pos="35001">
              <a:srgbClr val="9999FF"/>
            </a:gs>
            <a:gs pos="58000">
              <a:srgbClr val="006699"/>
            </a:gs>
            <a:gs pos="83000">
              <a:srgbClr val="3333CC"/>
            </a:gs>
            <a:gs pos="100000">
              <a:srgbClr val="2E679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268288"/>
            <a:ext cx="8655050" cy="730885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1388" y="542925"/>
            <a:ext cx="1584325" cy="13652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450" y="5078413"/>
            <a:ext cx="2151063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FF"/>
            </a:gs>
            <a:gs pos="54000">
              <a:schemeClr val="accent1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  <a:gradFill flip="none" rotWithShape="1">
            <a:gsLst>
              <a:gs pos="200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600" dirty="0" smtClean="0">
                <a:solidFill>
                  <a:srgbClr val="FFC000"/>
                </a:solidFill>
              </a:rPr>
              <a:t> Расценки стоимости ремонта букс, производимого </a:t>
            </a:r>
            <a:endParaRPr lang="en-US" sz="2600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FFC000"/>
                </a:solidFill>
              </a:rPr>
              <a:t>работниками Вагонного ремонтного депо Батайск СК ДРВ в мае </a:t>
            </a:r>
            <a:endParaRPr lang="en-US" sz="2600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FFC000"/>
                </a:solidFill>
              </a:rPr>
              <a:t>2010 года увеличены на 3,9%, а с августа 2010 года еще на 1,24%. </a:t>
            </a:r>
            <a:endParaRPr lang="en-US" sz="2600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FFC000"/>
                </a:solidFill>
              </a:rPr>
              <a:t>На сколько процентов повысилась стоимость ремонта букс по сравнению с первоначальной?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99CCFF"/>
                </a:solidFill>
              </a:rPr>
              <a:t>О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т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в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е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т: 5,19%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</a:t>
            </a:r>
            <a:r>
              <a:rPr lang="ru-RU" sz="2600" dirty="0" smtClean="0">
                <a:solidFill>
                  <a:srgbClr val="FFC000"/>
                </a:solidFill>
              </a:rPr>
              <a:t>Транс-Кредит-Банк предоставил сотруднику ОАО «РЖД» 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</a:rPr>
              <a:t>       </a:t>
            </a:r>
            <a:r>
              <a:rPr lang="ru-RU" sz="2600" dirty="0" smtClean="0">
                <a:solidFill>
                  <a:srgbClr val="FFC000"/>
                </a:solidFill>
              </a:rPr>
              <a:t>образовательный кредит в размере 30 000 рублей на 1 год, 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</a:rPr>
              <a:t>       </a:t>
            </a:r>
            <a:r>
              <a:rPr lang="ru-RU" sz="2600" dirty="0" smtClean="0">
                <a:solidFill>
                  <a:srgbClr val="FFC000"/>
                </a:solidFill>
              </a:rPr>
              <a:t>процентная ставка по кредиту - 15% годовых в рублях РФ. 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</a:rPr>
              <a:t>       </a:t>
            </a:r>
            <a:r>
              <a:rPr lang="ru-RU" sz="2600" dirty="0" smtClean="0">
                <a:solidFill>
                  <a:srgbClr val="FFC000"/>
                </a:solidFill>
              </a:rPr>
              <a:t>Какую сумму процентов уплатит заемщик банку, если погасит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FFC000"/>
                </a:solidFill>
              </a:rPr>
              <a:t> </a:t>
            </a:r>
            <a:r>
              <a:rPr lang="en-US" sz="2600" dirty="0" smtClean="0">
                <a:solidFill>
                  <a:srgbClr val="FFC000"/>
                </a:solidFill>
              </a:rPr>
              <a:t>     </a:t>
            </a:r>
            <a:r>
              <a:rPr lang="ru-RU" sz="2600" dirty="0" smtClean="0">
                <a:solidFill>
                  <a:srgbClr val="FFC000"/>
                </a:solidFill>
              </a:rPr>
              <a:t> основную сумму кредита по15 000 рублей в течение 2 месяцев?</a:t>
            </a:r>
            <a:endParaRPr lang="ru-RU" sz="2900" dirty="0" smtClean="0">
              <a:solidFill>
                <a:srgbClr val="FFC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99CCFF"/>
                </a:solidFill>
              </a:rPr>
              <a:t>Р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е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ш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е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н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и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е</a:t>
            </a:r>
            <a:r>
              <a:rPr lang="ru-RU" sz="2600" dirty="0">
                <a:solidFill>
                  <a:srgbClr val="99CCFF"/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99CCFF"/>
                </a:solidFill>
              </a:rPr>
              <a:t>       </a:t>
            </a:r>
            <a:r>
              <a:rPr lang="ru-RU" sz="2600" dirty="0" smtClean="0">
                <a:solidFill>
                  <a:srgbClr val="99CCFF"/>
                </a:solidFill>
              </a:rPr>
              <a:t>30 </a:t>
            </a:r>
            <a:r>
              <a:rPr lang="ru-RU" sz="2600" dirty="0">
                <a:solidFill>
                  <a:srgbClr val="99CCFF"/>
                </a:solidFill>
              </a:rPr>
              <a:t>000*0,15/12=375( </a:t>
            </a:r>
            <a:r>
              <a:rPr lang="ru-RU" sz="2600" dirty="0" err="1">
                <a:solidFill>
                  <a:srgbClr val="99CCFF"/>
                </a:solidFill>
              </a:rPr>
              <a:t>руб</a:t>
            </a:r>
            <a:r>
              <a:rPr lang="ru-RU" sz="2600" dirty="0">
                <a:solidFill>
                  <a:srgbClr val="99CCFF"/>
                </a:solidFill>
              </a:rPr>
              <a:t>). – сумма погашения процентной ставки по кредиту в </a:t>
            </a:r>
            <a:r>
              <a:rPr lang="en-US" sz="2600" dirty="0" smtClean="0">
                <a:solidFill>
                  <a:srgbClr val="99CCFF"/>
                </a:solidFill>
              </a:rPr>
              <a:t>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99CCFF"/>
                </a:solidFill>
              </a:rPr>
              <a:t> </a:t>
            </a: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первый </a:t>
            </a:r>
            <a:r>
              <a:rPr lang="ru-RU" sz="2600" dirty="0">
                <a:solidFill>
                  <a:srgbClr val="99CCFF"/>
                </a:solidFill>
              </a:rPr>
              <a:t>месяц;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99CCFF"/>
                </a:solidFill>
              </a:rPr>
              <a:t>       </a:t>
            </a:r>
            <a:r>
              <a:rPr lang="ru-RU" sz="2600" dirty="0" smtClean="0">
                <a:solidFill>
                  <a:srgbClr val="99CCFF"/>
                </a:solidFill>
              </a:rPr>
              <a:t>15 </a:t>
            </a:r>
            <a:r>
              <a:rPr lang="ru-RU" sz="2600" dirty="0">
                <a:solidFill>
                  <a:srgbClr val="99CCFF"/>
                </a:solidFill>
              </a:rPr>
              <a:t>000*0,15/12=187,5( руб.) – сумма погашения процентной ставки по кредиту во </a:t>
            </a:r>
            <a:r>
              <a:rPr lang="en-US" sz="2600" dirty="0" smtClean="0">
                <a:solidFill>
                  <a:srgbClr val="99CCFF"/>
                </a:solidFill>
              </a:rPr>
              <a:t>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99CCFF"/>
                </a:solidFill>
              </a:rPr>
              <a:t> </a:t>
            </a: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второй </a:t>
            </a:r>
            <a:r>
              <a:rPr lang="ru-RU" sz="2600" dirty="0">
                <a:solidFill>
                  <a:srgbClr val="99CCFF"/>
                </a:solidFill>
              </a:rPr>
              <a:t>месяц;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99CCFF"/>
                </a:solidFill>
              </a:rPr>
              <a:t>       </a:t>
            </a:r>
            <a:r>
              <a:rPr lang="ru-RU" sz="2600" dirty="0" smtClean="0">
                <a:solidFill>
                  <a:srgbClr val="99CCFF"/>
                </a:solidFill>
              </a:rPr>
              <a:t>375+187,5</a:t>
            </a:r>
            <a:r>
              <a:rPr lang="ru-RU" sz="2600" dirty="0">
                <a:solidFill>
                  <a:srgbClr val="99CCFF"/>
                </a:solidFill>
              </a:rPr>
              <a:t>= 562,5( руб.) – сумма оплаты банковских процентов за пользование </a:t>
            </a:r>
            <a:r>
              <a:rPr lang="en-US" sz="2600" dirty="0" smtClean="0">
                <a:solidFill>
                  <a:srgbClr val="99CCFF"/>
                </a:solidFill>
              </a:rPr>
              <a:t>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99CCFF"/>
                </a:solidFill>
              </a:rPr>
              <a:t> </a:t>
            </a: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кредитом</a:t>
            </a:r>
            <a:r>
              <a:rPr lang="ru-RU" sz="2600" dirty="0">
                <a:solidFill>
                  <a:srgbClr val="99CCFF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Ответ</a:t>
            </a:r>
            <a:r>
              <a:rPr lang="ru-RU" sz="2600" dirty="0">
                <a:solidFill>
                  <a:srgbClr val="99CCFF"/>
                </a:solidFill>
              </a:rPr>
              <a:t>: 562,5 </a:t>
            </a:r>
            <a:r>
              <a:rPr lang="ru-RU" sz="2600" dirty="0" smtClean="0">
                <a:solidFill>
                  <a:srgbClr val="99CCFF"/>
                </a:solidFill>
              </a:rPr>
              <a:t>рублей.</a:t>
            </a:r>
            <a:endParaRPr lang="ru-RU" sz="2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25" y="255588"/>
            <a:ext cx="1560513" cy="117157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1993900"/>
            <a:ext cx="2316162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00" y="1938338"/>
            <a:ext cx="2341563" cy="1633537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773238"/>
            <a:ext cx="5715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9238" y="255588"/>
            <a:ext cx="8632825" cy="6346825"/>
          </a:xfrm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21163"/>
            <a:ext cx="3673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054225"/>
            <a:ext cx="3236912" cy="4187825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3488" y="1957388"/>
            <a:ext cx="1974850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838" y="255588"/>
            <a:ext cx="8937625" cy="6346825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1908175"/>
            <a:ext cx="1841500" cy="290195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613" y="5089525"/>
            <a:ext cx="2195512" cy="2182813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5963" y="5005388"/>
            <a:ext cx="1438275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Times New Roman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49</cp:revision>
  <dcterms:modified xsi:type="dcterms:W3CDTF">2013-03-26T18:50:51Z</dcterms:modified>
</cp:coreProperties>
</file>