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9" r:id="rId5"/>
    <p:sldId id="272" r:id="rId6"/>
    <p:sldId id="271" r:id="rId7"/>
    <p:sldId id="273" r:id="rId8"/>
    <p:sldId id="269" r:id="rId9"/>
    <p:sldId id="260" r:id="rId10"/>
    <p:sldId id="261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BB9DA-F296-4AE7-9B00-F0819F9AADCF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8F695-882C-46D9-AF1C-A0AD9554B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776C5-58DE-4856-95D3-A44AE4063276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147A1-18F7-4816-A4AD-D7C46A188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E173-52E2-45D1-8489-63724433477E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8695-3652-4605-A49D-C552623FB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8E43-B3A8-4EFB-AA39-452BA30C6D97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8828-640A-413B-B479-4F8146D2B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4ACE-649F-4C82-AC47-B62F1D6E0B7A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B245-DD2B-4522-A822-26CA5B32C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7849-0E24-4160-809D-21BEFE6DE98A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EFEE-BA50-47B7-B7B4-C332145C9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8336-F8FB-4558-8E3A-27A673DB2870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BBCEB-3E7F-43E0-98A2-0E3E9005B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DC26-3810-4F1E-834A-CAEA05FB71E1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E171-FA60-43C1-8960-283AFBD51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E585-27AE-4801-B61D-4213FF9DBA53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CC63-7985-4B8E-B02F-0E7FE8DD4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8232-C987-47C4-8A90-9F9CD0445B53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DF4B-A780-4D34-BC8E-E80848304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AC52-3482-4320-B7C2-24F768D35374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9E01-93AB-4737-93EE-97B339CFB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07A4AA-6D2A-48EC-B9D3-43CB9DBFF6B7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7D5554-C848-48E1-A2E1-257AA726E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813" y="1158875"/>
            <a:ext cx="8240712" cy="5138738"/>
          </a:xfrm>
        </p:spPr>
      </p:pic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539750" y="549275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Государственное бюджетное дошкольное образовательное учреждение детский сад №27 комбинированного вида Пушкинского района Санкт-Петербурга</a:t>
            </a:r>
          </a:p>
        </p:txBody>
      </p: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6156325" y="6021388"/>
            <a:ext cx="23034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Старший воспитатель  ГБДОУ № 27</a:t>
            </a:r>
          </a:p>
          <a:p>
            <a:r>
              <a:rPr lang="ru-RU" sz="1400">
                <a:latin typeface="Calibri" pitchFamily="34" charset="0"/>
              </a:rPr>
              <a:t>Алексеева О.А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871663"/>
            <a:ext cx="2060575" cy="2676525"/>
          </a:xfrm>
          <a:prstGeom prst="rect">
            <a:avLst/>
          </a:prstGeom>
          <a:noFill/>
        </p:spPr>
      </p:pic>
      <p:pic>
        <p:nvPicPr>
          <p:cNvPr id="5" name="Прямоугольник с двумя вырезанными соседними углами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231775"/>
            <a:ext cx="7327900" cy="968375"/>
          </a:xfrm>
          <a:prstGeom prst="rect">
            <a:avLst/>
          </a:prstGeom>
          <a:noFill/>
        </p:spPr>
      </p:pic>
      <p:pic>
        <p:nvPicPr>
          <p:cNvPr id="6" name="Схема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6625" y="1249363"/>
            <a:ext cx="6656388" cy="503555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3925" y="1646238"/>
            <a:ext cx="2176463" cy="85248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3900" y="4797425"/>
            <a:ext cx="2260600" cy="1328738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8875" y="1828800"/>
            <a:ext cx="3773488" cy="1590675"/>
          </a:xfrm>
          <a:prstGeom prst="rect">
            <a:avLst/>
          </a:prstGeom>
          <a:noFill/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5504910" y="5271332"/>
            <a:ext cx="2714644" cy="714380"/>
          </a:xfrm>
          <a:prstGeom prst="flowChartAlternate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Сотрудничество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Взаимодействие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30163"/>
            <a:ext cx="8302625" cy="1169987"/>
          </a:xfrm>
        </p:spPr>
      </p:pic>
      <p:pic>
        <p:nvPicPr>
          <p:cNvPr id="3" name="Объект 2"/>
          <p:cNvPicPr>
            <a:picLocks noGrp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317500" y="914400"/>
            <a:ext cx="8534400" cy="5834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63638" y="2633663"/>
            <a:ext cx="4078287" cy="7083425"/>
          </a:xfrm>
        </p:spPr>
      </p:pic>
      <p:sp>
        <p:nvSpPr>
          <p:cNvPr id="4" name="Выноска-облако 3"/>
          <p:cNvSpPr/>
          <p:nvPr/>
        </p:nvSpPr>
        <p:spPr>
          <a:xfrm>
            <a:off x="2987675" y="185738"/>
            <a:ext cx="5616575" cy="2160587"/>
          </a:xfrm>
          <a:prstGeom prst="cloudCallou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</a:rPr>
              <a:t>Многое в жизни зависит не от нас самих, а от тех людей, которые нас окружают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5" y="334963"/>
            <a:ext cx="7639050" cy="122555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1628775"/>
            <a:ext cx="7237413" cy="4321175"/>
          </a:xfrm>
        </p:spPr>
        <p:txBody>
          <a:bodyPr/>
          <a:lstStyle/>
          <a:p>
            <a:pPr algn="l"/>
            <a:r>
              <a:rPr lang="ru-RU" sz="3200" smtClean="0">
                <a:solidFill>
                  <a:schemeClr val="accent1"/>
                </a:solidFill>
              </a:rPr>
              <a:t>это процесс усвоения индивидом социального опыта, системы социальных связей и отношений. </a:t>
            </a:r>
          </a:p>
          <a:p>
            <a:pPr algn="l"/>
            <a:r>
              <a:rPr lang="ru-RU" sz="3200" smtClean="0">
                <a:solidFill>
                  <a:schemeClr val="accent1"/>
                </a:solidFill>
              </a:rPr>
              <a:t>В процессе социализации человек усваивает общественно одобряемые формы поведения, необходимые ему для нормальной жизни в обществе.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470104" cy="230425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педагогической </a:t>
            </a: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по освоению образовательной области «Социализация»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2708275"/>
            <a:ext cx="7705725" cy="3384550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освоение первоначальных представлений социального характера и включение детей в систему социальных отношений через решение следующих задач: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развитие игровой деятельности детей;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приобщение к элементарным общепринятым нормам и правилам взаимоотношения со сверстниками и взрослыми;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формирование гендерной, семейной, гражданской принадлежности, патриотических чувств, чувства принадлежности к мировому сообществу.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1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1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38" y="285750"/>
            <a:ext cx="8286750" cy="642938"/>
          </a:xfrm>
          <a:prstGeom prst="roundRect">
            <a:avLst>
              <a:gd name="adj" fmla="val 294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 Социальное развитие личности осуществляется в деятельности, которую грамотно организуют педагоги нашего ДОУ: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429000" y="1000125"/>
            <a:ext cx="2428875" cy="50006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хема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8250"/>
            <a:ext cx="8785225" cy="2705100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5" y="3925888"/>
            <a:ext cx="6511925" cy="93186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8" y="3981450"/>
            <a:ext cx="2841625" cy="422910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2513" y="3981450"/>
            <a:ext cx="2835275" cy="4229100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1188" y="4694238"/>
            <a:ext cx="2816225" cy="419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1143000"/>
          </a:xfrm>
          <a:prstGeom prst="roundRect">
            <a:avLst>
              <a:gd name="adj" fmla="val 2741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3d extrusionH="57150">
              <a:bevelT w="38100" h="38100" prst="angle"/>
            </a:sp3d>
          </a:bodyPr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Создание и обеспечение условий социально-личностного развития ребенка в ДОУ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088" y="1628775"/>
            <a:ext cx="7705725" cy="4608513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Эмоциональное благополучие ребенка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Положительное отношение ребенка к окружающим людям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3267075"/>
            <a:ext cx="3363912" cy="596265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3267075"/>
            <a:ext cx="3382963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1143000"/>
          </a:xfrm>
          <a:prstGeom prst="roundRect">
            <a:avLst>
              <a:gd name="adj" fmla="val 2741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3d extrusionH="57150">
              <a:bevelT w="38100" h="38100" prst="angle"/>
            </a:sp3d>
          </a:bodyPr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Создание и обеспечение условий социально-личностного развития ребенка в ДОУ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088" y="1628775"/>
            <a:ext cx="7705725" cy="4608513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Развитие коммуникативной компетентности ребенка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Развитие социальных навыков дошкольников</a:t>
            </a:r>
          </a:p>
          <a:p>
            <a:pPr marL="45720" indent="0" fontAlgn="auto">
              <a:buClr>
                <a:srgbClr val="002060"/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3627438"/>
            <a:ext cx="3749675" cy="598646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238" y="3627438"/>
            <a:ext cx="3749675" cy="5986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1143000"/>
          </a:xfrm>
          <a:prstGeom prst="roundRect">
            <a:avLst>
              <a:gd name="adj" fmla="val 2741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3d extrusionH="57150">
              <a:bevelT w="38100" h="38100" prst="angle"/>
            </a:sp3d>
          </a:bodyPr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Создание и обеспечение условий социально-личностного развития ребенка в ДОУ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088" y="1628775"/>
            <a:ext cx="7705725" cy="4608513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Предметно-пространственная среда</a:t>
            </a:r>
          </a:p>
          <a:p>
            <a:pPr marL="45720" indent="0" fontAlgn="auto">
              <a:buClr>
                <a:srgbClr val="002060"/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363" y="2133600"/>
            <a:ext cx="3724275" cy="278606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3025" y="3932238"/>
            <a:ext cx="3365500" cy="278606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8338" y="3938588"/>
            <a:ext cx="3346450" cy="2773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1143000"/>
          </a:xfrm>
          <a:prstGeom prst="roundRect">
            <a:avLst>
              <a:gd name="adj" fmla="val 2741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3d extrusionH="57150">
              <a:bevelT w="38100" h="38100" prst="angle"/>
            </a:sp3d>
          </a:bodyPr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Создание и обеспечение условий социально-личностного развития ребенка в ДОУ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088" y="1628775"/>
            <a:ext cx="7705725" cy="4608513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профессионализм воспитателей, специалистов ДОУ:</a:t>
            </a:r>
          </a:p>
          <a:p>
            <a:pPr indent="-182880" fontAlgn="auto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доброжелательное отношение к ребенку;</a:t>
            </a:r>
          </a:p>
          <a:p>
            <a:pPr indent="-182880" fontAlgn="auto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позитивное отношение к жизни;</a:t>
            </a:r>
          </a:p>
          <a:p>
            <a:pPr indent="-182880" fontAlgn="auto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стремление к лучшему;</a:t>
            </a:r>
          </a:p>
          <a:p>
            <a:pPr indent="-182880" fontAlgn="auto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желание понять ребенка и помочь ему;</a:t>
            </a:r>
          </a:p>
          <a:p>
            <a:pPr indent="-182880" fontAlgn="auto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формирование у детей творческой активности;</a:t>
            </a:r>
          </a:p>
          <a:p>
            <a:pPr indent="-182880" fontAlgn="auto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обогащение внутреннего мира ребенка впечатлениями;</a:t>
            </a:r>
          </a:p>
          <a:p>
            <a:pPr indent="-182880" fontAlgn="auto"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грамотное и педагогически целесообразное построение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воспитательно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-образовательного процесса;</a:t>
            </a:r>
          </a:p>
          <a:p>
            <a:pPr marL="45720" indent="0" fontAlgn="auto">
              <a:buClr>
                <a:srgbClr val="002060"/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3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4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4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98450" y="176213"/>
            <a:ext cx="8540750" cy="1146175"/>
          </a:xfrm>
        </p:spPr>
      </p:pic>
      <p:sp>
        <p:nvSpPr>
          <p:cNvPr id="4" name="Стрелка вниз 3"/>
          <p:cNvSpPr/>
          <p:nvPr/>
        </p:nvSpPr>
        <p:spPr>
          <a:xfrm>
            <a:off x="4130675" y="1214438"/>
            <a:ext cx="928688" cy="846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500174"/>
            <a:ext cx="3349606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Семья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( родители, братья, сёстры, дедушки, бабушки и другие родственники)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14693" y="1500174"/>
            <a:ext cx="3357586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Детский сад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( в первую очередь воспитатели)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2925" y="5143512"/>
            <a:ext cx="3143272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Общество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( сверстники, друзья)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9013" y="2498725"/>
            <a:ext cx="2116137" cy="2755900"/>
          </a:xfrm>
          <a:prstGeom prst="rect">
            <a:avLst/>
          </a:prstGeom>
          <a:noFill/>
        </p:spPr>
      </p:pic>
      <p:sp>
        <p:nvSpPr>
          <p:cNvPr id="9" name="Выгнутая вправо стрелка 8"/>
          <p:cNvSpPr/>
          <p:nvPr/>
        </p:nvSpPr>
        <p:spPr>
          <a:xfrm>
            <a:off x="5929313" y="3571875"/>
            <a:ext cx="1401762" cy="1428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763713" y="3573463"/>
            <a:ext cx="1414462" cy="14271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175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Arial</vt:lpstr>
      <vt:lpstr>Georgia</vt:lpstr>
      <vt:lpstr>Wingdings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Успешная социализация дошкольника:  взгляд воспитателя на проблему</dc:title>
  <dc:creator>Olga</dc:creator>
  <cp:lastModifiedBy>nadezhda.pronskaya</cp:lastModifiedBy>
  <cp:revision>76</cp:revision>
  <dcterms:created xsi:type="dcterms:W3CDTF">2012-12-15T07:43:15Z</dcterms:created>
  <dcterms:modified xsi:type="dcterms:W3CDTF">2013-03-15T12:37:31Z</dcterms:modified>
</cp:coreProperties>
</file>