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  <p:sldId id="290" r:id="rId34"/>
    <p:sldId id="291" r:id="rId35"/>
    <p:sldId id="293" r:id="rId36"/>
    <p:sldId id="292" r:id="rId37"/>
    <p:sldId id="294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38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6F85-5959-4D25-9B4B-072430EA456B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6A217-A103-4F37-8612-8E3A6F3B64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E4A836-9152-45B0-833A-7BE36B325A7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5000"/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6DA1B-1D5F-4689-B4D0-A8CB0AED04D2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D7BC7-9C3A-48FE-8981-5AD1914E50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slide" Target="slide32.xml"/><Relationship Id="rId18" Type="http://schemas.openxmlformats.org/officeDocument/2006/relationships/slide" Target="slide35.xml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slide" Target="slide9.xml"/><Relationship Id="rId17" Type="http://schemas.openxmlformats.org/officeDocument/2006/relationships/slide" Target="slide36.xml"/><Relationship Id="rId2" Type="http://schemas.openxmlformats.org/officeDocument/2006/relationships/image" Target="../media/image2.jpeg"/><Relationship Id="rId16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hyperlink" Target="&#1087;&#1091;&#1090;&#1077;&#1096;&#1077;&#1089;&#1090;&#1074;&#1080;&#1077;.pptx" TargetMode="External"/><Relationship Id="rId5" Type="http://schemas.openxmlformats.org/officeDocument/2006/relationships/image" Target="../media/image5.jpeg"/><Relationship Id="rId15" Type="http://schemas.openxmlformats.org/officeDocument/2006/relationships/image" Target="../media/image11.gif"/><Relationship Id="rId10" Type="http://schemas.openxmlformats.org/officeDocument/2006/relationships/slide" Target="slide2.xml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0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slide" Target="slide9.xml"/><Relationship Id="rId4" Type="http://schemas.openxmlformats.org/officeDocument/2006/relationships/hyperlink" Target="http://slovari.yandex.ru/~%D0%BA%D0%BD%D0%B8%D0%B3%D0%B8/%D0%91%D0%A1%D0%AD/%D0%93%D0%B0%D1%83%D0%BA%D0%B8%D0%BD%D1%81%20%D0%94%D0%B6%D0%BE%D0%BD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1659" TargetMode="External"/><Relationship Id="rId13" Type="http://schemas.openxmlformats.org/officeDocument/2006/relationships/hyperlink" Target="http://ru.wikipedia.org/wiki/1644_%D0%B3%D0%BE%D0%B4" TargetMode="External"/><Relationship Id="rId18" Type="http://schemas.openxmlformats.org/officeDocument/2006/relationships/image" Target="../media/image17.jpeg"/><Relationship Id="rId3" Type="http://schemas.openxmlformats.org/officeDocument/2006/relationships/image" Target="../media/image21.png"/><Relationship Id="rId7" Type="http://schemas.openxmlformats.org/officeDocument/2006/relationships/hyperlink" Target="http://ru.wikipedia.org/wiki/%D0%93%D1%80%D0%BE%D0%BD%D0%B8%D0%BD%D0%B3%D0%B5%D0%BD_(%D0%BF%D1%80%D0%BE%D0%B2%D0%B8%D0%BD%D1%86%D0%B8%D1%8F)" TargetMode="External"/><Relationship Id="rId12" Type="http://schemas.openxmlformats.org/officeDocument/2006/relationships/hyperlink" Target="http://ru.wikipedia.org/wiki/1642" TargetMode="External"/><Relationship Id="rId17" Type="http://schemas.openxmlformats.org/officeDocument/2006/relationships/hyperlink" Target="http://ru.wikipedia.org/wiki/%D0%9A%D0%BE%D0%BD%D1%82%D0%B8%D0%BD%D0%B5%D0%BD%D1%82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://ru.wikipedia.org/wiki/%D0%A4%D0%B8%D0%B4%D0%B6%D0%B8" TargetMode="External"/><Relationship Id="rId20" Type="http://schemas.openxmlformats.org/officeDocument/2006/relationships/image" Target="../media/image19.gif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B%D1%8E%D1%82%D1%8C%D0%B5%D0%B3%D0%B0%D1%81%D1%82" TargetMode="External"/><Relationship Id="rId11" Type="http://schemas.openxmlformats.org/officeDocument/2006/relationships/hyperlink" Target="http://ru.wikipedia.org/wiki/%D0%9D%D0%B8%D0%B4%D0%B5%D1%80%D0%BB%D0%B0%D0%BD%D0%B4%D1%8B" TargetMode="External"/><Relationship Id="rId5" Type="http://schemas.openxmlformats.org/officeDocument/2006/relationships/hyperlink" Target="http://ru.wikipedia.org/wiki/1603" TargetMode="External"/><Relationship Id="rId15" Type="http://schemas.openxmlformats.org/officeDocument/2006/relationships/hyperlink" Target="http://ru.wikipedia.org/wiki/%D0%A2%D0%BE%D0%BD%D0%B3%D0%B0" TargetMode="External"/><Relationship Id="rId10" Type="http://schemas.openxmlformats.org/officeDocument/2006/relationships/hyperlink" Target="http://ru.wikipedia.org/wiki/%D0%94%D0%B6%D0%B0%D0%BA%D0%B0%D1%80%D1%82%D0%B0" TargetMode="External"/><Relationship Id="rId19" Type="http://schemas.openxmlformats.org/officeDocument/2006/relationships/image" Target="../media/image18.gif"/><Relationship Id="rId4" Type="http://schemas.openxmlformats.org/officeDocument/2006/relationships/hyperlink" Target="http://ru.wikipedia.org/wiki/%D0%9D%D0%B8%D0%B4%D0%B5%D1%80%D0%BB%D0%B0%D0%BD%D0%B4%D1%81%D0%BA%D0%B8%D0%B9_%D1%8F%D0%B7%D1%8B%D0%BA" TargetMode="External"/><Relationship Id="rId9" Type="http://schemas.openxmlformats.org/officeDocument/2006/relationships/hyperlink" Target="http://ru.wikipedia.org/wiki/%D0%91%D0%B0%D1%82%D0%B0%D0%B2%D0%B8%D1%8F" TargetMode="External"/><Relationship Id="rId14" Type="http://schemas.openxmlformats.org/officeDocument/2006/relationships/hyperlink" Target="http://ru.wikipedia.org/wiki/%D0%9D%D0%BE%D0%B2%D0%B0%D1%8F_%D0%97%D0%B5%D0%BB%D0%B0%D0%BD%D0%B4%D0%B8%D1%8F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0%D1%81%D0%BC%D0%B0%D0%BD%D0%B8%D1%8F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ru.wikipedia.org/wiki/%D0%9D%D0%B5%D0%B2%D0%B5%D0%B4%D0%BE%D0%BC%D0%B0%D1%8F_%D0%AE%D0%B6%D0%BD%D0%B0%D1%8F_%D0%B7%D0%B5%D0%BC%D0%BB%D1%8F" TargetMode="External"/><Relationship Id="rId12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3%D0%B5%D0%BE%D0%B3%D1%80%D0%B0%D1%84" TargetMode="External"/><Relationship Id="rId11" Type="http://schemas.openxmlformats.org/officeDocument/2006/relationships/image" Target="../media/image18.gif"/><Relationship Id="rId5" Type="http://schemas.openxmlformats.org/officeDocument/2006/relationships/hyperlink" Target="http://ru.wikipedia.org/wiki/%D0%A2%D0%B8%D1%85%D0%B8%D0%B9_%D0%BE%D0%BA%D0%B5%D0%B0%D0%BD" TargetMode="External"/><Relationship Id="rId10" Type="http://schemas.openxmlformats.org/officeDocument/2006/relationships/hyperlink" Target="http://ru.wikipedia.org/wiki/%D0%97%D0%B5%D0%BC%D0%BB%D1%8F_%D0%92%D0%B0%D0%BD-%D0%94%D0%B8%D0%BC%D0%B5%D0%BD%D0%B0" TargetMode="External"/><Relationship Id="rId4" Type="http://schemas.openxmlformats.org/officeDocument/2006/relationships/hyperlink" Target="http://ru.wikipedia.org/wiki/1642_%D0%B3%D0%BE%D0%B4" TargetMode="External"/><Relationship Id="rId9" Type="http://schemas.openxmlformats.org/officeDocument/2006/relationships/hyperlink" Target="http://ru.wikipedia.org/wiki/%D0%93%D0%BE%D0%BB%D0%BB%D0%B0%D0%BD%D0%B4%D1%81%D0%BA%D0%B0%D1%8F_%D0%9E%D1%81%D1%82-%D0%98%D0%BD%D0%B4%D0%B8%D1%8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0%BE%D1%80%D0%B8" TargetMode="External"/><Relationship Id="rId3" Type="http://schemas.openxmlformats.org/officeDocument/2006/relationships/image" Target="../media/image17.jpeg"/><Relationship Id="rId7" Type="http://schemas.openxmlformats.org/officeDocument/2006/relationships/hyperlink" Target="http://ru.wikipedia.org/wiki/%D0%9D%D0%BE%D0%B2%D0%B0%D1%8F_%D0%97%D0%B5%D0%BB%D0%B0%D0%BD%D0%B4%D0%B8%D1%8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AE%D0%B6%D0%BD%D1%8B%D0%B9_%D0%BE%D1%81%D1%82%D1%80%D0%BE%D0%B2_(%D0%9D%D0%BE%D0%B2%D0%B0%D1%8F_%D0%97%D0%B5%D0%BB%D0%B0%D0%BD%D0%B4%D0%B8%D1%8F)" TargetMode="External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hyperlink" Target="http://ru.wikipedia.org/wiki/%D0%93%D0%BE%D0%BB%D0%B4%D0%B5%D0%BD-%D0%91%D0%B5%D0%B9_(%D0%B7%D0%B0%D0%BB%D0%B8%D0%B2)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7.jpeg"/><Relationship Id="rId7" Type="http://schemas.openxmlformats.org/officeDocument/2006/relationships/hyperlink" Target="http://ru.wikipedia.org/wiki/%D0%9A%D1%83%D0%BA,_%D0%94%D0%B6%D0%B5%D0%B9%D0%BC%D1%81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ru.wikipedia.org/wiki/%D0%9C%D0%BE%D1%80%D1%81%D0%BA%D0%B0%D1%8F_%D0%BD%D0%B0%D0%B2%D0%B8%D0%B3%D0%B0%D1%86%D0%B8%D1%8F" TargetMode="External"/><Relationship Id="rId5" Type="http://schemas.openxmlformats.org/officeDocument/2006/relationships/hyperlink" Target="http://ru.wikipedia.org/wiki/%D0%9D%D0%BE%D0%B2%D0%B0%D1%8F_%D0%93%D0%B2%D0%B8%D0%BD%D0%B5%D1%8F" TargetMode="External"/><Relationship Id="rId10" Type="http://schemas.openxmlformats.org/officeDocument/2006/relationships/image" Target="../media/image19.gif"/><Relationship Id="rId4" Type="http://schemas.openxmlformats.org/officeDocument/2006/relationships/hyperlink" Target="http://ru.wikipedia.org/wiki/1643_%D0%B3%D0%BE%D0%B4" TargetMode="External"/><Relationship Id="rId9" Type="http://schemas.openxmlformats.org/officeDocument/2006/relationships/image" Target="../media/image1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slide" Target="slid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" Target="slide1.xml"/><Relationship Id="rId7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0%BE%D1%80%D1%82%D1%83%D0%B3%D0%B0%D0%BB%D0%B8%D1%8F" TargetMode="External"/><Relationship Id="rId3" Type="http://schemas.openxmlformats.org/officeDocument/2006/relationships/image" Target="../media/image24.jpeg"/><Relationship Id="rId7" Type="http://schemas.openxmlformats.org/officeDocument/2006/relationships/hyperlink" Target="https://ru.wikipedia.org/wiki/1500_%D0%B3%D0%BE%D0%B4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ru.wikipedia.org/wiki/29_%D0%BC%D0%B0%D1%8F" TargetMode="External"/><Relationship Id="rId11" Type="http://schemas.openxmlformats.org/officeDocument/2006/relationships/image" Target="../media/image19.gif"/><Relationship Id="rId5" Type="http://schemas.openxmlformats.org/officeDocument/2006/relationships/hyperlink" Target="https://ru.wikipedia.org/wiki/%D0%9F%D0%BE%D1%80%D1%82%D1%83%D0%B3%D0%B0%D0%BB%D1%8C%D1%81%D0%BA%D0%B8%D0%B9_%D1%8F%D0%B7%D1%8B%D0%BA" TargetMode="External"/><Relationship Id="rId10" Type="http://schemas.openxmlformats.org/officeDocument/2006/relationships/image" Target="../media/image18.gif"/><Relationship Id="rId4" Type="http://schemas.openxmlformats.org/officeDocument/2006/relationships/image" Target="../media/image17.jpeg"/><Relationship Id="rId9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17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6.jpeg"/><Relationship Id="rId4" Type="http://schemas.openxmlformats.org/officeDocument/2006/relationships/slide" Target="slide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26.jpeg"/><Relationship Id="rId7" Type="http://schemas.openxmlformats.org/officeDocument/2006/relationships/slide" Target="slide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slide" Target="slide1.xml"/><Relationship Id="rId10" Type="http://schemas.openxmlformats.org/officeDocument/2006/relationships/image" Target="../media/image10.gif"/><Relationship Id="rId4" Type="http://schemas.openxmlformats.org/officeDocument/2006/relationships/image" Target="../media/image17.jpeg"/><Relationship Id="rId9" Type="http://schemas.openxmlformats.org/officeDocument/2006/relationships/image" Target="../media/image18.gi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slide" Target="slide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1.png"/><Relationship Id="rId7" Type="http://schemas.openxmlformats.org/officeDocument/2006/relationships/slide" Target="slide9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slide" Target="slide1.xml"/><Relationship Id="rId9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hyperlink" Target="mailto:school4_@mail.ru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middle_age_world.academic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119436/%D0%9F%D0%B5%D1%80%D0%B2%D0%BE%D0%BD%D0%B0%D1%87%D0%B0%D0%BB%D1%8C%D0%BD%D0%BE%D0%B5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dic.academic.ru/" TargetMode="External"/><Relationship Id="rId4" Type="http://schemas.openxmlformats.org/officeDocument/2006/relationships/hyperlink" Target="http://dic.academic.ru/dic.nsf/bse/126642/%D0%A0%D0%B5%D0%B2%D0%BE%D0%BB%D1%8E%D1%86%D0%B8%D1%8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3.xml"/><Relationship Id="rId18" Type="http://schemas.openxmlformats.org/officeDocument/2006/relationships/image" Target="../media/image18.gif"/><Relationship Id="rId3" Type="http://schemas.openxmlformats.org/officeDocument/2006/relationships/image" Target="../media/image10.gif"/><Relationship Id="rId7" Type="http://schemas.openxmlformats.org/officeDocument/2006/relationships/slide" Target="slide10.xml"/><Relationship Id="rId12" Type="http://schemas.openxmlformats.org/officeDocument/2006/relationships/slide" Target="slide1.xml"/><Relationship Id="rId17" Type="http://schemas.openxmlformats.org/officeDocument/2006/relationships/slide" Target="slide7.xml"/><Relationship Id="rId2" Type="http://schemas.openxmlformats.org/officeDocument/2006/relationships/notesSlide" Target="../notesSlides/notesSlide1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slide" Target="slide16.xml"/><Relationship Id="rId5" Type="http://schemas.openxmlformats.org/officeDocument/2006/relationships/image" Target="../media/image16.jpeg"/><Relationship Id="rId15" Type="http://schemas.openxmlformats.org/officeDocument/2006/relationships/slide" Target="slide4.xml"/><Relationship Id="rId10" Type="http://schemas.openxmlformats.org/officeDocument/2006/relationships/slide" Target="slide25.xml"/><Relationship Id="rId19" Type="http://schemas.openxmlformats.org/officeDocument/2006/relationships/image" Target="../media/image19.gif"/><Relationship Id="rId4" Type="http://schemas.openxmlformats.org/officeDocument/2006/relationships/slide" Target="slide22.xml"/><Relationship Id="rId9" Type="http://schemas.openxmlformats.org/officeDocument/2006/relationships/slide" Target="slide12.xml"/><Relationship Id="rId1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collage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5143512"/>
            <a:ext cx="2068345" cy="14287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age-of-empires-57.jpg"/>
          <p:cNvPicPr>
            <a:picLocks noChangeAspect="1"/>
          </p:cNvPicPr>
          <p:nvPr/>
        </p:nvPicPr>
        <p:blipFill>
          <a:blip r:embed="rId3" cstate="print"/>
          <a:srcRect b="18750"/>
          <a:stretch>
            <a:fillRect/>
          </a:stretch>
        </p:blipFill>
        <p:spPr>
          <a:xfrm>
            <a:off x="571472" y="4572008"/>
            <a:ext cx="1992932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857232"/>
            <a:ext cx="2163746" cy="14617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 descr="1599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1357298"/>
            <a:ext cx="1932620" cy="25725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0_6c079_ea2fbb3d_X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1472" y="2786058"/>
            <a:ext cx="1317019" cy="1638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785794"/>
            <a:ext cx="2082537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012237_PH0311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14612" y="2428868"/>
            <a:ext cx="1840039" cy="1285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1723612-c2a367e9ca259f4e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3500438"/>
            <a:ext cx="3000396" cy="214713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429388" y="3071810"/>
            <a:ext cx="2286016" cy="1000132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В аудиторию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>
            <a:hlinkClick r:id="rId11" action="ppaction://hlinkpres?slideindex=1&amp;slidetitle="/>
          </p:cNvPr>
          <p:cNvSpPr/>
          <p:nvPr/>
        </p:nvSpPr>
        <p:spPr>
          <a:xfrm>
            <a:off x="6429388" y="4286256"/>
            <a:ext cx="2286016" cy="1000132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2" action="ppaction://hlinksldjump"/>
              </a:rPr>
              <a:t>В путешествие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29388" y="5572140"/>
            <a:ext cx="2286016" cy="1000132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3" action="ppaction://hlinksldjump"/>
              </a:rPr>
              <a:t>Задания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86512" y="857232"/>
            <a:ext cx="2571768" cy="857256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ПЛАКАТ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14T3.gif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5072066" y="4286256"/>
            <a:ext cx="1295400" cy="952500"/>
          </a:xfrm>
          <a:prstGeom prst="rect">
            <a:avLst/>
          </a:prstGeom>
        </p:spPr>
      </p:pic>
      <p:pic>
        <p:nvPicPr>
          <p:cNvPr id="17" name="Рисунок 16" descr="28124.gif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72066" y="3000372"/>
            <a:ext cx="1200152" cy="1000127"/>
          </a:xfrm>
          <a:prstGeom prst="rect">
            <a:avLst/>
          </a:prstGeom>
        </p:spPr>
      </p:pic>
      <p:pic>
        <p:nvPicPr>
          <p:cNvPr id="22" name="Рисунок 21" descr="girl_book.gif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7818" y="5357826"/>
            <a:ext cx="853440" cy="1143000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214282" y="5929330"/>
            <a:ext cx="2571768" cy="714380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  <a:hlinkClick r:id="rId17" action="ppaction://hlinksldjump"/>
              </a:rPr>
              <a:t>Тема статьи. Данные об авторе.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29388" y="1857364"/>
            <a:ext cx="2286016" cy="1000132"/>
          </a:xfrm>
          <a:prstGeom prst="rect">
            <a:avLst/>
          </a:prstGeom>
          <a:ln w="571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  <a:hlinkClick r:id="rId18" action="ppaction://hlinksldjump"/>
              </a:rPr>
              <a:t>Навигация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путешествие и открытия Ф. Дрейка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3143240" y="1214422"/>
            <a:ext cx="48006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924" t="58491" r="756" b="28062"/>
          <a:stretch>
            <a:fillRect/>
          </a:stretch>
        </p:blipFill>
        <p:spPr>
          <a:xfrm>
            <a:off x="357158" y="1142984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3000372"/>
            <a:ext cx="19720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Дрейк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786322"/>
            <a:ext cx="5857916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ДРЕЙК (DRAKE) ФРЭНСИС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(около 1540,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Тейвисток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графство Девоншир, — 28.1.1596, близ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Порто-Бельо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Панама), английский мореплаватель, один из "пиратов королевы Елизаветы",  вице-адмирал (1588). Активнейший участник англо-испанской колониальной борьбы 16 в.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2500306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Рисунок 9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924" t="58491" r="756" b="28062"/>
          <a:stretch>
            <a:fillRect/>
          </a:stretch>
        </p:blipFill>
        <p:spPr>
          <a:xfrm>
            <a:off x="357158" y="1142984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3000372"/>
            <a:ext cx="197201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Дрейк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71736" y="928670"/>
            <a:ext cx="6215074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1567 участвовал в морской экспедиции Дж. </a:t>
            </a:r>
            <a:r>
              <a:rPr lang="ru-RU" sz="1600" b="1" u="sng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Гаукинса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с целью захвата судов испанских работорговцев, грабежа испанских  владений в Вест-Индии. Позднее предпринял ещё ряд пиратских экспедиций в Вест-Индию. В 1577 с целью ограбления Тихоокеанского побережья испанских владений в Америке с эскадрой из 5 судов отплыл из Плимута, прошёл через Магелланов пролив, впервые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обследовал западное побережье Северной Америки до 48° северной широты, пересёк Тихий океан, прошёл мимо Молуккских островов и в 1580 с громадной добычей вернулся в Плимут, совершив, т. о., 2-е (после Магеллана) кругосветное путешествие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>
            <a:hlinkClick r:id="rId5" action="ppaction://hlinksldjump" tooltip="К галерее портретов путешественников."/>
          </p:cNvPr>
          <p:cNvSpPr/>
          <p:nvPr/>
        </p:nvSpPr>
        <p:spPr>
          <a:xfrm>
            <a:off x="8501090" y="6143644"/>
            <a:ext cx="428628" cy="484632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14282" y="4000504"/>
            <a:ext cx="6215106" cy="2585323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1587 внезапным налётом на Кадис уничтожил подготовлявшиеся для нападения на Англию корабли "Непобедимой армады". В 1588 фактически командовал английским флотом при разгроме "Непобедимой армады". Умер во время очередной грабительской экспедиции, начавшейся в 1595. Именем Дрейка назван пролив между островом Огненная Земля и Южными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Шетлендскими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островами, соединяющий Атлантический и Тихий океаны.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Маршруты плаваний кораблей Абеля Тасмана.PN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5715008" y="1071546"/>
            <a:ext cx="2743554" cy="208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85720" y="3786190"/>
            <a:ext cx="5143536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А́БЕЛ  ТАСМА́Н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  <a:hlinkClick r:id="rId4" tooltip="Нидерландский язык"/>
              </a:rPr>
              <a:t>нидерл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4" tooltip="Нидерландский язык"/>
              </a:rPr>
              <a:t>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Abel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Janszoon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Tasman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 tooltip="1603"/>
              </a:rPr>
              <a:t>1603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  <a:hlinkClick r:id="rId6" tooltip="Лютьегаст"/>
              </a:rPr>
              <a:t>Лютьегаст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провинция 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  <a:hlinkClick r:id="rId7" tooltip="Гронинген (провинция)"/>
              </a:rPr>
              <a:t>Гронинген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?октября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8" tooltip="1659"/>
              </a:rPr>
              <a:t>1659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 tooltip="Батавия"/>
              </a:rPr>
              <a:t>Батавия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сейчас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  <a:hlinkClick r:id="rId10" tooltip="Джакарта"/>
              </a:rPr>
              <a:t>Джакарта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 — 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  <a:hlinkClick r:id="rId11" tooltip="Нидерланды"/>
              </a:rPr>
              <a:t>голландский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мореплаватель, исследователь и купец. Получил мировое признание за возглавляемые им морские походы 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2" tooltip="1642"/>
              </a:rPr>
              <a:t>1642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3" tooltip="1644 год"/>
              </a:rPr>
              <a:t>1644 годах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Первым среди известных европейских исследователей достиг берегов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4" tooltip="Новая Зеландия"/>
              </a:rPr>
              <a:t>Новой Зеландии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5" tooltip="Тонга"/>
              </a:rPr>
              <a:t>Тонга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16" tooltip="Фиджи"/>
              </a:rPr>
              <a:t>Фиджи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Собранные во время его экспедиций данные помогли доказать тот факт, что Австралия является отдельным 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7" tooltip="Континент"/>
              </a:rPr>
              <a:t>континентом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2_03.jpg"/>
          <p:cNvPicPr>
            <a:picLocks noChangeAspect="1"/>
          </p:cNvPicPr>
          <p:nvPr/>
        </p:nvPicPr>
        <p:blipFill>
          <a:blip r:embed="rId18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168" t="79793" r="756" b="6406"/>
          <a:stretch>
            <a:fillRect/>
          </a:stretch>
        </p:blipFill>
        <p:spPr>
          <a:xfrm>
            <a:off x="3571868" y="1214422"/>
            <a:ext cx="171451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00430" y="3000372"/>
            <a:ext cx="17967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Абель Тасман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oolClips_wb026429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 flipH="1">
            <a:off x="1357290" y="2071678"/>
            <a:ext cx="1260166" cy="1000132"/>
          </a:xfrm>
          <a:prstGeom prst="rect">
            <a:avLst/>
          </a:prstGeom>
        </p:spPr>
      </p:pic>
      <p:pic>
        <p:nvPicPr>
          <p:cNvPr id="10" name="Рисунок 9" descr="map.gif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286512" y="1142984"/>
            <a:ext cx="762000" cy="67056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00430" y="3000372"/>
            <a:ext cx="17967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Абель Тасман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571876"/>
            <a:ext cx="5143536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4" tooltip="1642 год"/>
              </a:rPr>
              <a:t>1642 году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Тасман назначается командиром отряда из двух кораблей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Ост-индийской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компании, направляемых на исследования южных и восточных вод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 tooltip="Тихий океан"/>
              </a:rPr>
              <a:t>Тихого Океана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По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гипотезам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  <a:hlinkClick r:id="rId6" tooltip="Географ"/>
              </a:rPr>
              <a:t>географов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и мореплавателей той эпохи, именно эти воды должны были омывать берега мифической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 tooltip="Неведомая Южная земля"/>
              </a:rPr>
              <a:t>Неведомой Южной земли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о возможном богатстве которой рассказывали несколько поколений. Во время этого плавания, 24 ноября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4" tooltip="1642 год"/>
              </a:rPr>
              <a:t>1642 года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Тасман открыл у берегов Австралии большой остров (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8" tooltip="Тасмания"/>
              </a:rPr>
              <a:t>Тасмания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и назвал его в честь губернатора 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Голландская Ост-Индия"/>
              </a:rPr>
              <a:t>Нидерландской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9" tooltip="Голландская Ост-Индия"/>
              </a:rPr>
              <a:t>Ост-Индии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tooltip="Земля Ван-Димена"/>
              </a:rPr>
              <a:t>землей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tooltip="Земля Ван-Димена"/>
              </a:rPr>
              <a:t>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10" tooltip="Земля Ван-Димена"/>
              </a:rPr>
              <a:t>Ван-Димена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olClips_wb026429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57290" y="2071678"/>
            <a:ext cx="1260166" cy="1000132"/>
          </a:xfrm>
          <a:prstGeom prst="rect">
            <a:avLst/>
          </a:prstGeom>
        </p:spPr>
      </p:pic>
      <p:pic>
        <p:nvPicPr>
          <p:cNvPr id="9" name="Рисунок 8" descr="map.g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86578" y="1142984"/>
            <a:ext cx="1143008" cy="1005847"/>
          </a:xfrm>
          <a:prstGeom prst="rect">
            <a:avLst/>
          </a:prstGeom>
        </p:spPr>
      </p:pic>
      <p:pic>
        <p:nvPicPr>
          <p:cNvPr id="12" name="Рисунок 11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168" t="79793" r="756" b="6406"/>
          <a:stretch>
            <a:fillRect/>
          </a:stretch>
        </p:blipFill>
        <p:spPr>
          <a:xfrm>
            <a:off x="3571868" y="1214422"/>
            <a:ext cx="171451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C -0.01337 0.00347 -0.02743 0.0074 -0.04045 0.01296 C -0.05382 0.025 -0.03681 0.01111 -0.05573 0.0206 C -0.05781 0.02175 -0.0592 0.025 -0.06146 0.02569 C -0.06719 0.02754 -0.07309 0.02731 -0.07882 0.02824 C -0.1276 0.05 -0.175 0.05208 -0.22691 0.05393 C -0.41215 0.06041 -0.24358 0.053 -0.375 0.05902 C -0.3875 0.06226 -0.39844 0.06481 -0.41146 0.06666 C -0.42778 0.07384 -0.44462 0.08032 -0.46146 0.08472 C -0.46736 0.09236 -0.47535 0.09513 -0.48264 0.1 C -0.49323 0.10694 -0.50469 0.11481 -0.51354 0.12569 " pathEditMode="relative" ptsTypes="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3500430" y="3000372"/>
            <a:ext cx="17967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Абель Тасман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oolClips_wb0264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1357290" y="2071678"/>
            <a:ext cx="1260166" cy="1000132"/>
          </a:xfrm>
          <a:prstGeom prst="rect">
            <a:avLst/>
          </a:prstGeom>
        </p:spPr>
      </p:pic>
      <p:pic>
        <p:nvPicPr>
          <p:cNvPr id="10" name="Рисунок 9" descr="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42910" y="1000108"/>
            <a:ext cx="1143008" cy="10058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85720" y="3571876"/>
            <a:ext cx="5000660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Проследовав несколько десятков миль вдоль берега острова, Тасман повернул к востоку и 13 декабря увидел очертания ещё одной незнакомой земли. Это был остров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6" tooltip="Южный остров (Новая Зеландия)"/>
              </a:rPr>
              <a:t>Южный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относящийся к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 tooltip="Новая Зеландия"/>
              </a:rPr>
              <a:t>Новой Зеландии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Во время стоянки у этого острова европейцы впервые встретились с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8" tooltip="Маори"/>
              </a:rPr>
              <a:t>маори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коренными  жителями Новой Зеландии. Встреча закончилась трагически: маори напали на высадившихся голландцев, убили нескольких матросов и скрылись. Раздосадованный этим происшествием Тасман назвал это место Бухтой убийц (теперь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 tooltip="Голден-Бей (залив)"/>
              </a:rPr>
              <a:t>залив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  <a:hlinkClick r:id="rId9" tooltip="Голден-Бей (залив)"/>
              </a:rPr>
              <a:t>Голден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9" tooltip="Голден-Бей (залив)"/>
              </a:rPr>
              <a:t> — Бей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168" t="79793" r="756" b="6406"/>
          <a:stretch>
            <a:fillRect/>
          </a:stretch>
        </p:blipFill>
        <p:spPr>
          <a:xfrm>
            <a:off x="3571868" y="1214422"/>
            <a:ext cx="171451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0.07894 C 0.00695 0.09282 0.00764 0.09676 0.0191 0.10185 C 0.02274 0.11551 0.01858 0.10486 0.02691 0.11481 C 0.03646 0.12616 0.03837 0.13264 0.05 0.13773 C 0.05625 0.14352 0.06007 0.15 0.06719 0.15324 C 0.075 0.16319 0.06945 0.15764 0.08646 0.16343 C 0.09202 0.16528 0.09653 0.17106 0.10191 0.17361 C 0.11667 0.18056 0.10955 0.17685 0.12309 0.18403 C 0.13802 0.20394 0.11892 0.18009 0.13646 0.19676 C 0.13872 0.19884 0.13993 0.20255 0.14219 0.2044 C 0.14514 0.20694 0.15347 0.21042 0.15764 0.21227 C 0.16458 0.22616 0.17379 0.23056 0.18455 0.23773 C 0.19323 0.25 0.20486 0.26134 0.21719 0.26597 C 0.21979 0.2669 0.2224 0.26759 0.225 0.26852 C 0.22882 0.27014 0.23646 0.27361 0.23646 0.27361 C 0.24549 0.28194 0.23993 0.27801 0.25382 0.28403 C 0.2625 0.28796 0.27136 0.29514 0.28073 0.29676 C 0.30104 0.3 0.31962 0.30509 0.34028 0.30694 C 0.35382 0.30602 0.36736 0.30648 0.38073 0.3044 C 0.38681 0.30347 0.39236 0.29931 0.39809 0.29676 C 0.4 0.29583 0.40382 0.29421 0.40382 0.29421 C 0.40886 0.2875 0.41233 0.28032 0.41719 0.27361 C 0.42188 0.25579 0.41997 0.26343 0.42309 0.25069 C 0.42535 0.2419 0.43142 0.23588 0.43455 0.22755 C 0.43802 0.21852 0.4408 0.21157 0.44618 0.2044 C 0.44688 0.20185 0.44705 0.19907 0.44809 0.19676 C 0.45035 0.19144 0.45573 0.18148 0.45573 0.18148 C 0.45729 0.17546 0.46059 0.16042 0.46337 0.15579 C 0.46597 0.15139 0.47049 0.15 0.47309 0.1456 C 0.47639 0.14028 0.47708 0.13241 0.48073 0.12755 C 0.48281 0.12477 0.48611 0.12477 0.48837 0.12245 C 0.49271 0.11782 0.49549 0.11111 0.5 0.10694 C 0.50191 0.10532 0.50382 0.10347 0.50573 0.10185 C 0.51042 0.09236 0.51632 0.08796 0.52309 0.08148 C 0.52969 0.07523 0.54063 0.06088 0.54809 0.05833 C 0.55903 0.05463 0.56962 0.04769 0.58073 0.0456 C 0.60017 0.0419 0.61962 0.04097 0.63837 0.03264 C 0.68646 0.03472 0.68924 0.01412 0.70191 0.04815 " pathEditMode="relative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2917 C 0.02952 -0.0338 0.05295 -0.04352 0.07795 -0.04722 C 0.08907 -0.05093 0.09653 -0.05301 0.10868 -0.05486 C 0.13837 -0.05324 0.14861 -0.05347 0.17222 -0.04722 C 0.1875 -0.03357 0.16736 -0.05023 0.18559 -0.03958 C 0.20365 -0.02894 0.17726 -0.03889 0.19913 -0.03171 C 0.20903 -0.02292 0.21962 -0.02315 0.22986 -0.01644 C 0.25434 3.7037E-7 0.28525 0.00162 0.3125 0.00671 C 0.32813 0.01366 0.34618 0.0125 0.3625 0.0169 C 0.39011 0.01597 0.41771 0.01597 0.44514 0.01435 C 0.4658 0.01319 0.48768 0.0044 0.50868 0.00162 C 0.53229 -0.00625 0.48802 0.00787 0.53941 -0.0037 C 0.55608 -0.00741 0.57257 -0.01644 0.58941 -0.01898 C 0.61632 -0.02315 0.64341 -0.02685 0.67032 -0.02917 C 0.69983 -0.02662 0.69532 -0.02917 0.71441 -0.01898 C 0.71823 -0.0169 0.72222 -0.01551 0.72604 -0.01389 C 0.72795 -0.01296 0.73177 -0.01134 0.73177 -0.01111 C 0.74254 -0.00046 0.73646 -0.00486 0.75104 0.00162 C 0.75295 0.00255 0.75677 0.00417 0.75677 0.0044 C 0.75903 0.01343 0.7632 0.01782 0.76823 0.02454 " pathEditMode="relative" rAng="0" ptsTypes="fffffff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3500430" y="3000372"/>
            <a:ext cx="1796774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Абель Тасман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072348"/>
            <a:ext cx="6000792" cy="378565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4" tooltip="1643 год"/>
              </a:rPr>
              <a:t>1643 году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Тасман возглавил отряд из трёх кораблей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Ост-индийской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компании, прошедших вдоль западных берегов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 tooltip="Новая Гвинея"/>
              </a:rPr>
              <a:t>Новой Гвинеи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и северного побережья Австралии. В результате были впервые нанесены на карту значительная часть побережья северной Австралии.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 точки зрения руководства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Ост-индийской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компании плавания отрядов кораблей под командованием Тасмана в 1642—1644 годах окончилось полной неудачей — новые районы торговли так и не были обнаружены и не были найдены новые морские проходы для осуществления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6" tooltip="Морская навигация"/>
              </a:rPr>
              <a:t>навигации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Вплоть до путешествий через почти 100 лет британского мореплавателя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 tooltip="Кук, Джеймс"/>
              </a:rPr>
              <a:t>Джеймса Кука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европейцы так и не начали освоение Новой Зеландии, а посещения Австралии носили единичный характер и чаще всего вызывались кораблекрушениями.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8" action="ppaction://hlinksldjump" tooltip="К галерее портретов путешественников."/>
          </p:cNvPr>
          <p:cNvSpPr/>
          <p:nvPr/>
        </p:nvSpPr>
        <p:spPr>
          <a:xfrm>
            <a:off x="8501090" y="6143644"/>
            <a:ext cx="428628" cy="484632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oolClips_wb0264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72264" y="1571612"/>
            <a:ext cx="1260166" cy="1000132"/>
          </a:xfrm>
          <a:prstGeom prst="rect">
            <a:avLst/>
          </a:prstGeom>
        </p:spPr>
      </p:pic>
      <p:pic>
        <p:nvPicPr>
          <p:cNvPr id="11" name="Рисунок 10" descr="map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928662" y="1214422"/>
            <a:ext cx="1143008" cy="1005847"/>
          </a:xfrm>
          <a:prstGeom prst="rect">
            <a:avLst/>
          </a:prstGeom>
        </p:spPr>
      </p:pic>
      <p:pic>
        <p:nvPicPr>
          <p:cNvPr id="12" name="Рисунок 11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168" t="79793" r="756" b="6406"/>
          <a:stretch>
            <a:fillRect/>
          </a:stretch>
        </p:blipFill>
        <p:spPr>
          <a:xfrm>
            <a:off x="3571868" y="1214422"/>
            <a:ext cx="1714513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magellan_02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b="5647"/>
          <a:stretch>
            <a:fillRect/>
          </a:stretch>
        </p:blipFill>
        <p:spPr>
          <a:xfrm>
            <a:off x="1142976" y="3357562"/>
            <a:ext cx="465306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272" t="18311" r="1364" b="68428"/>
          <a:stretch>
            <a:fillRect/>
          </a:stretch>
        </p:blipFill>
        <p:spPr>
          <a:xfrm>
            <a:off x="6572264" y="1071546"/>
            <a:ext cx="164307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29388" y="3000372"/>
            <a:ext cx="23100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Магеллан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1000108"/>
            <a:ext cx="457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ФЕРНАН  МАГЕЛЛАН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– португальский и испанский мореплаватель, совершивший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ПЕРВОЕ кругосветное  (1519-1522)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путешествие. Родился около 1480 года.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272" t="18311" r="1364" b="68428"/>
          <a:stretch>
            <a:fillRect/>
          </a:stretch>
        </p:blipFill>
        <p:spPr>
          <a:xfrm>
            <a:off x="6572264" y="1071546"/>
            <a:ext cx="164307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29388" y="3000372"/>
            <a:ext cx="23100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Магеллан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3643338" cy="526297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участия в завоевании Португалией Индии и Малакки в 1511 году, у Магеллана родилась идея достичь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Моллук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западным путем.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Но его проект был отклонен португальским королем, и Магеллан решает перейти на службу к испанскому королю, которого он убедил в существовании пролива к югу от Бразилии.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Флотилия состояла из 5 крупных кораблей (“ Тринидад” – 100т, флагман), 295 человек экипажа. 20 октября 1519 года она вышла в плавание. Через 2 месяца корабли достигли Бразилии и направились на юг. 31 марта на 3 судах начался мятеж – капитаны-испанцы потребовали от Магеллана повернуть к мысу Доброй Надежды, но Магеллан подавил его. </a:t>
            </a:r>
            <a:endParaRPr lang="ru-RU" dirty="0"/>
          </a:p>
        </p:txBody>
      </p:sp>
      <p:pic>
        <p:nvPicPr>
          <p:cNvPr id="7" name="Рисунок 6" descr="CoolClips_wb0264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4214818"/>
            <a:ext cx="1260166" cy="1000132"/>
          </a:xfrm>
          <a:prstGeom prst="rect">
            <a:avLst/>
          </a:prstGeom>
        </p:spPr>
      </p:pic>
      <p:pic>
        <p:nvPicPr>
          <p:cNvPr id="9" name="Рисунок 8" descr="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4143372" y="2357430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272" t="18311" r="1364" b="68428"/>
          <a:stretch>
            <a:fillRect/>
          </a:stretch>
        </p:blipFill>
        <p:spPr>
          <a:xfrm>
            <a:off x="6572264" y="1071546"/>
            <a:ext cx="1643074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6429388" y="3000372"/>
            <a:ext cx="2310056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Магеллан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4572032" cy="575542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21 октября 1520 года был найден вход в пролив, который Магеллан назвал Всех Святых ( впоследствии – Магелланов пролив), а 28 ноября 1520 года флотилия вышла из пролива в Тихий океан (один из кораблей самовольно вернулся в Испанию). 3 месяца 20 дней длился переход через Тихий океан, за время которого большая часть экипажа погибла. Удивительно, но за время перехода Магеллан встретил всего 2 пустынных острова. Только в марте 1521 года они достигли Филиппинских островов. Магеллан вмешался в спор двух правителей и погиб в бою на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о.Мактан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Из 5 кораблей Магеллана лишь один – “Виктория” обогнул земной шар за 1081 день и 8 октября 1522 года бросил якорь в Севилье. Из 265 членов экипажа только 18 вернулись домой. 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Экспедиция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Магеллана ДОКАЗАЛА правильность гипотезы о шарообразности Земли, и установила наличие ЕДИНОГО Мирового океана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4" action="ppaction://hlinksldjump" tooltip="К галерее портретов путешественников."/>
          </p:cNvPr>
          <p:cNvSpPr/>
          <p:nvPr/>
        </p:nvSpPr>
        <p:spPr>
          <a:xfrm>
            <a:off x="8501090" y="6143644"/>
            <a:ext cx="428628" cy="484632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CoolClips_wb0264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1500174"/>
            <a:ext cx="760100" cy="603254"/>
          </a:xfrm>
          <a:prstGeom prst="rect">
            <a:avLst/>
          </a:prstGeom>
        </p:spPr>
      </p:pic>
      <p:pic>
        <p:nvPicPr>
          <p:cNvPr id="10" name="Рисунок 9" descr="ma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5214942" y="4286256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gama_map.gif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tretch>
            <a:fillRect/>
          </a:stretch>
        </p:blipFill>
        <p:spPr>
          <a:xfrm>
            <a:off x="4357686" y="1428736"/>
            <a:ext cx="3900481" cy="2476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1683" t="536" r="347" b="87142"/>
          <a:stretch>
            <a:fillRect/>
          </a:stretch>
        </p:blipFill>
        <p:spPr>
          <a:xfrm>
            <a:off x="357158" y="3714752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14282" y="5572140"/>
            <a:ext cx="18272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Гама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5143512"/>
            <a:ext cx="3071834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ВАСКО ДА ГАМА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родился в 1469 году в городке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Синиш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семье знатного придворного.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CoolClips_wb0264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2786058"/>
            <a:ext cx="990130" cy="785818"/>
          </a:xfrm>
          <a:prstGeom prst="rect">
            <a:avLst/>
          </a:prstGeom>
        </p:spPr>
      </p:pic>
      <p:pic>
        <p:nvPicPr>
          <p:cNvPr id="10" name="Рисунок 9" descr="ma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928662" y="1214422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географические открытия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928802"/>
            <a:ext cx="3714776" cy="785818"/>
          </a:xfr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l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1.Понятие.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 2.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Период.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pPr marL="514350" indent="-514350" algn="l"/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hlinkClick r:id="rId3" action="ppaction://hlinksldjump"/>
            </a:endParaRPr>
          </a:p>
          <a:p>
            <a:pPr marL="514350" indent="-514350" algn="l">
              <a:buAutoNum type="arabicPeriod"/>
            </a:pPr>
            <a:endParaRPr lang="ru-RU" dirty="0">
              <a:hlinkClick r:id="rId3" action="ppaction://hlinksldjump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57158" y="3143248"/>
            <a:ext cx="3286148" cy="785818"/>
          </a:xfrm>
          <a:prstGeom prst="rect">
            <a:avLst/>
          </a:prstGeom>
          <a:ln w="5715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hlinkClick r:id="rId4" action="ppaction://hlinksldjump"/>
              </a:rPr>
              <a:t>3.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Причины.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7158" y="5429264"/>
            <a:ext cx="3286148" cy="928694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/>
          <a:p>
            <a:pPr marL="514350" indent="-514350">
              <a:spcBef>
                <a:spcPct val="2000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5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Последствия. </a:t>
            </a:r>
          </a:p>
          <a:p>
            <a:pPr marL="514350" indent="-514350">
              <a:spcBef>
                <a:spcPct val="2000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   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Иог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357158" y="4357694"/>
            <a:ext cx="3643338" cy="785818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514350" indent="-514350">
              <a:spcBef>
                <a:spcPct val="2000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4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.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Значение.</a:t>
            </a:r>
            <a:endParaRPr lang="ru-RU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9" name="Picture 5" descr="C:\Users\Пользователь\Downloads\0011-007-1.Normativno-pravovoe-obespechenie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5929" y="2357430"/>
            <a:ext cx="5998071" cy="4238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map22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E6E7C7"/>
              </a:clrFrom>
              <a:clrTo>
                <a:srgbClr val="E6E7C7">
                  <a:alpha val="0"/>
                </a:srgbClr>
              </a:clrTo>
            </a:clrChange>
          </a:blip>
          <a:stretch>
            <a:fillRect/>
          </a:stretch>
        </p:blipFill>
        <p:spPr>
          <a:xfrm rot="21382609">
            <a:off x="3220272" y="2596515"/>
            <a:ext cx="3125101" cy="2536795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6" name="Овал 15">
            <a:hlinkClick r:id="rId3" action="ppaction://hlinksldjump" tooltip="К началу плаката"/>
          </p:cNvPr>
          <p:cNvSpPr/>
          <p:nvPr/>
        </p:nvSpPr>
        <p:spPr>
          <a:xfrm>
            <a:off x="8286776" y="5429264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15140" y="857232"/>
            <a:ext cx="2214578" cy="6429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АУДИТОРИЯ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1683" t="536" r="347" b="87142"/>
          <a:stretch>
            <a:fillRect/>
          </a:stretch>
        </p:blipFill>
        <p:spPr>
          <a:xfrm>
            <a:off x="357158" y="3714752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14282" y="5572140"/>
            <a:ext cx="18272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Гама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000108"/>
            <a:ext cx="5357850" cy="280076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1497 году король Мануэл снарядил эскадру для разведки морского пути из Португалии - вокруг Африки - в Индию. Начальником экспедиции был назначен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да Гама. 8 июля 1497 года эскадра из 4 судов и 168 членов экипажа отправляется в путь из Лиссабона. Флагманским судном был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Сан-Габриэл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 (100-120т). Моряки провели 92 дня в океане и только 4 ноября достигли земли, а 22 ноября эскадра обогнула мыс Доброй Надежды и продолжила путь вдоль берега.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 мая 1498 года </a:t>
            </a:r>
            <a:r>
              <a:rPr lang="ru-RU" sz="1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да Гама достиг Индии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Каликут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), а 30 августа - отправился в обратный путь.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olClips_wb0264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5214950"/>
            <a:ext cx="1260166" cy="1000132"/>
          </a:xfrm>
          <a:prstGeom prst="rect">
            <a:avLst/>
          </a:prstGeom>
        </p:spPr>
      </p:pic>
      <p:pic>
        <p:nvPicPr>
          <p:cNvPr id="10" name="Рисунок 9" descr="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6786578" y="1428736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4282" y="928670"/>
            <a:ext cx="4357718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18 сентября 1499 года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да Гама вернулся в Лиссабон, посетив во время путешествия Мозамбик, Момбасу,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Малинди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Могадишо. Возвратилось только 2 судна и 55 членов экипажа.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1500 года португальцы начали торговлю с Индией и, с помощью военной силы, основали опорные пункты на ее территории.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 1511 году овладели Малаккой - истинной страной пряностей.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да Гама -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европеец, совершивший морское путешествие в Индию. 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1683" t="536" r="347" b="87142"/>
          <a:stretch>
            <a:fillRect/>
          </a:stretch>
        </p:blipFill>
        <p:spPr>
          <a:xfrm>
            <a:off x="357158" y="3714752"/>
            <a:ext cx="1643074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214282" y="5572140"/>
            <a:ext cx="182729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Гама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>
            <a:hlinkClick r:id="rId4" action="ppaction://hlinksldjump" tooltip="К галерее портретов путешественников."/>
          </p:cNvPr>
          <p:cNvSpPr/>
          <p:nvPr/>
        </p:nvSpPr>
        <p:spPr>
          <a:xfrm>
            <a:off x="8501090" y="6143644"/>
            <a:ext cx="428628" cy="484632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CoolClips_wb0264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15074" y="1714488"/>
            <a:ext cx="1260166" cy="1000132"/>
          </a:xfrm>
          <a:prstGeom prst="rect">
            <a:avLst/>
          </a:prstGeom>
        </p:spPr>
      </p:pic>
      <p:pic>
        <p:nvPicPr>
          <p:cNvPr id="13" name="Рисунок 12" descr="ma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4071934" y="5143512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diash-map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b="5000"/>
          <a:stretch>
            <a:fillRect/>
          </a:stretch>
        </p:blipFill>
        <p:spPr>
          <a:xfrm>
            <a:off x="3786182" y="1285860"/>
            <a:ext cx="4286280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929454" y="3500438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143108" y="5572140"/>
            <a:ext cx="23448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Бартоломеу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85720" y="1142984"/>
            <a:ext cx="2428860" cy="206210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БАРТОЛОМЕ́У ДИ́АШ  ДИ НОВАИШ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5" tooltip="Португальский язык"/>
              </a:rPr>
              <a:t>порт.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Bartolomeu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Dias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Novaes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ок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1450 — пропал без вести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6" tooltip="29 мая"/>
              </a:rPr>
              <a:t>29 мая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7" tooltip="1500 год"/>
              </a:rPr>
              <a:t>1500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 —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  <a:hlinkClick r:id="rId8" tooltip="Португалия"/>
              </a:rPr>
              <a:t>португальский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мореплаватель. </a:t>
            </a:r>
          </a:p>
        </p:txBody>
      </p:sp>
      <p:pic>
        <p:nvPicPr>
          <p:cNvPr id="10" name="Рисунок 9" descr="diash-portret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616580" y="3857628"/>
            <a:ext cx="1455353" cy="166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oolClips_wb026429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072066" y="5429264"/>
            <a:ext cx="1260166" cy="1000132"/>
          </a:xfrm>
          <a:prstGeom prst="rect">
            <a:avLst/>
          </a:prstGeom>
        </p:spPr>
      </p:pic>
      <p:pic>
        <p:nvPicPr>
          <p:cNvPr id="11" name="Рисунок 10" descr="map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flipH="1">
            <a:off x="857224" y="3786190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929454" y="3500438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143108" y="5572140"/>
            <a:ext cx="23448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Бартоломеу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4857784" cy="3046988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начале августа 1487 года с двумя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пятидесятитонными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каравеллами и одним  транспортом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покинул Лиссабон. Корабли плыли вдоль западного побережья Африки уже знакомого португальцам. На 29 градусе южной широты они попали в шторм, который длился 2 недели. После окончания шторма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не сумев определить место своего нахождения, повел корабли на восток, но экипаж потребовал повернуть назад. На обратном пути корабли обогнули мыс, за которым берег круто поворачивал на север.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diash-portret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616580" y="3857628"/>
            <a:ext cx="1455353" cy="166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CoolClips_wb026429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86380" y="5143512"/>
            <a:ext cx="1260166" cy="1000132"/>
          </a:xfrm>
          <a:prstGeom prst="rect">
            <a:avLst/>
          </a:prstGeom>
        </p:spPr>
      </p:pic>
      <p:pic>
        <p:nvPicPr>
          <p:cNvPr id="11" name="Рисунок 10" descr="map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flipH="1">
            <a:off x="6500826" y="1785926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929454" y="3500438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TextBox 22"/>
          <p:cNvSpPr txBox="1"/>
          <p:nvPr/>
        </p:nvSpPr>
        <p:spPr>
          <a:xfrm>
            <a:off x="2143108" y="5572140"/>
            <a:ext cx="2344873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Бартоломеу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2" y="928670"/>
            <a:ext cx="435771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память о перенесенных испытаниях 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назвал южную оконечность Африки мысом Бурь, но король Жуан переименовал его в мыс Доброй Надежды –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надежды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на то, что сбудется его мечта и португальские моряки откроют путь в Индию. В Португалию экспедиция вернулась в декабре 1488 года.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был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ПЕРВЫМ европейцем побывавшим в Индийском океане и обогнувшим Африку с юга.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>
            <a:hlinkClick r:id="rId4" action="ppaction://hlinksldjump" tooltip="К галерее портретов путешественников."/>
          </p:cNvPr>
          <p:cNvSpPr/>
          <p:nvPr/>
        </p:nvSpPr>
        <p:spPr>
          <a:xfrm>
            <a:off x="8501090" y="6143644"/>
            <a:ext cx="428628" cy="484632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diash-portret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616580" y="3857628"/>
            <a:ext cx="1455353" cy="166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CoolClips_wb026429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2910" y="4429132"/>
            <a:ext cx="1260166" cy="1000132"/>
          </a:xfrm>
          <a:prstGeom prst="rect">
            <a:avLst/>
          </a:prstGeom>
        </p:spPr>
      </p:pic>
      <p:pic>
        <p:nvPicPr>
          <p:cNvPr id="12" name="Рисунок 11" descr="map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250571" flipH="1">
            <a:off x="5857884" y="1571612"/>
            <a:ext cx="1143008" cy="1005847"/>
          </a:xfrm>
          <a:prstGeom prst="rect">
            <a:avLst/>
          </a:prstGeom>
        </p:spPr>
      </p:pic>
      <p:pic>
        <p:nvPicPr>
          <p:cNvPr id="13" name="Рисунок 12" descr="14T3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0694" y="2214554"/>
            <a:ext cx="2000264" cy="1470782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kolumb_02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b="4284"/>
          <a:stretch>
            <a:fillRect/>
          </a:stretch>
        </p:blipFill>
        <p:spPr>
          <a:xfrm>
            <a:off x="1071538" y="1285860"/>
            <a:ext cx="4714876" cy="30077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3714744" y="3714752"/>
            <a:ext cx="169190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0430" y="5572140"/>
            <a:ext cx="24091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4929198"/>
            <a:ext cx="2786082" cy="132343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ХРИСТОФОР КОЛУМБ.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Считается, что Христофор Колумб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Христобаль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Коломбо) родился 25 октября 1451 году в Генуе.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4282" y="857233"/>
            <a:ext cx="6000792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 1470-е годы он участвовал в морских торговых экспедициях. Полагают, что еще в 1474 году астроном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Паоло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Тосканелли сообщил ему, что, по его мнению, добраться до Индии можно гораздо более коротким морским путем, если плыть на Запад. Возможно, что уже тогда Колумб задумался о своем проекте морского путешествия в Индию. В 1476 года Колумб перебирается в Португалию, где прожил 9 лет. Известно, что в 1477 году он посетил Исландию, где мог познакомиться со знаниями исландцев о земле на западе.   Первое обращение Колумба с предложением плыть в Индию на запад было в 1475-1480 годах к правительству Генуи осталось без ответа. В 1483 году он предлагает свой проект королю Жуану Второму, но и это предложение отвергается.  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3714744" y="3714752"/>
            <a:ext cx="169190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0430" y="5572140"/>
            <a:ext cx="24091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olClips_wb0264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5143512"/>
            <a:ext cx="1260166" cy="1000132"/>
          </a:xfrm>
          <a:prstGeom prst="rect">
            <a:avLst/>
          </a:prstGeom>
        </p:spPr>
      </p:pic>
      <p:pic>
        <p:nvPicPr>
          <p:cNvPr id="9" name="Рисунок 8" descr="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8001024" y="1285860"/>
            <a:ext cx="714380" cy="628654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85794"/>
            <a:ext cx="6786610" cy="329320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В 1485 году Колумб с сыном перебирается в Испанию, где после долгих мытарств 30 апреля 1492 года его проект получает поддержку королевской четы. Король и королева подтвердили пожалование Колумбу и его наследникам, в случае удачи, титулов адмирала, вице-короля, десятой части чистого дохода и право разбора уголовных и гражданских дел.                                               </a:t>
            </a: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Первая экспедиция. Колумбу предоставили 2 корабля. Третий  "Пинта" (60т, капитан - Мартин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Алонсо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Пинсон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 снарядил он сам с помощью братьев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Пинсон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Команда флотилии состояла из 90 человек. Колумб поднял адмиральский флаг на самом крупном корабле - "Санта-Мария" (100-120т). Самый маленький корабль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Нинья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 (50т) - возглавил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Висенте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Яньес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Пинсон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  3 августа 1492 года флотилия вышла из гавани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Палоса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3714744" y="3714752"/>
            <a:ext cx="169190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0430" y="5572140"/>
            <a:ext cx="24091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olClips_wb0264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6" y="4857760"/>
            <a:ext cx="1260166" cy="1000132"/>
          </a:xfrm>
          <a:prstGeom prst="rect">
            <a:avLst/>
          </a:prstGeom>
        </p:spPr>
      </p:pic>
      <p:pic>
        <p:nvPicPr>
          <p:cNvPr id="9" name="Рисунок 8" descr="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7286644" y="2000240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0430" y="928671"/>
            <a:ext cx="5357850" cy="2831544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 экипажа первой экспедиции был подобран, по-видимому, только с целью завязать торговые отношения, а не для  завоевания открытых земель. Для крупных операций флотилии не  предназначались - слабое вооружение, малочисленный экипаж, отсутствие профессиональных военных. Экспедиция также не ставила целью пропаганду "святой" веры - на борту не было ни одного священника или монаха. Когда Колумб сообщил, что открыл на западе "Индии" и привез оттуда индейцев, он верил, что             побывал именно там, куда хотел попасть.       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3714744" y="3714752"/>
            <a:ext cx="169190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0430" y="5572140"/>
            <a:ext cx="24091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928670"/>
            <a:ext cx="3071834" cy="5047536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33 дня длился переход через Атлантический океан от о.Гомера до одного из Багамских островов, который Колумб назвал Сан-Сальвадор (Святой Спаситель, ныне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о.Уолинг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или о.Самана). Также во время этой экспедиции был открыт о.Гаити (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Эспаньола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), о.Куба (Хуана) и группа Багамских островов. Кроме того была осуществлена первая попытка европейцев обосноваться в Центральной Америке (форт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Навидад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).   9 марта 1493 года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Нинья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 из-за шторма бросает якорь в Лиссабоне, а 15 марта - возвращается в Испанию.  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       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85794"/>
            <a:ext cx="4000496" cy="60324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Тут же была организована Вторая экспедиция. Флотилия состояла   из 17 судов, в экипаж входило до 2500 человек. Здесь уже были не только моряки, но и монахи, дворяне, военные. Одной из целей экспедиции была организация постоянной колонии. На самом крупном корабле флотилии "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Мария-Галанте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" (200т) Колумб поднял адмиральский флаг. 25 сентября 1493 года экспедиция вышла из Кадиса, а 11 июня 1496 года Христофор Колумб вернулся в Испанию отстаивать свои права. Дело в том, что королева, обнаружив, что доходы от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Эспаньолы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незначительны, разрешила всем кастильским подданным снаряжать корабли для новых открытий на западе. В этот раз Колумб отстоял свое право на монополию открытий на западе.     За время Второй экспедиции были открыты Малые Антильские острова, Виргинские острова, о.Пуэрто-Рико, Ямайка, заложен город Санто-Доминго. 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3714744" y="3714752"/>
            <a:ext cx="169190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0430" y="5572140"/>
            <a:ext cx="24091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oolClips_wb026429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6644" y="1500174"/>
            <a:ext cx="1260166" cy="1000132"/>
          </a:xfrm>
          <a:prstGeom prst="rect">
            <a:avLst/>
          </a:prstGeom>
        </p:spPr>
      </p:pic>
      <p:pic>
        <p:nvPicPr>
          <p:cNvPr id="9" name="Рисунок 8" descr="map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5429256" y="2786058"/>
            <a:ext cx="1143008" cy="1005847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географические открытия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Пользователь\Downloads\image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500" y="5005098"/>
            <a:ext cx="1814500" cy="18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57158" y="1072816"/>
            <a:ext cx="778671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ВЕЛИКИЕ ГЕОГРАФИЧЕСКИЕ ОТКРЫТИЯ.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В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западно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европейской и русской  дореволюционной  литературе под эпохой В. г. о. обычно понимается столетний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(прибл.) период - с сер. 15 до сер. 16 вв., центральными моментами которого были: открытие тропической Америки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Х. Колумбом, открытие непрерывного морского пути из Западной  Европы вокруг Южной Африки в Индию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первая кругосветная экспедиция Ф. Магеллана, которая доказала наличие единого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Мирового океана, занимающего большую часть поверхности Земли. В советской историко-географической литературе под эпохой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г. о. понимается двухсотлетний (прибл.) период - с сер. 15 до сер. 17 вв., поскольку лишь в 1-й пол. 17 в. были открыты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Австралия, северное  и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северо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восточное побережья Азии и практически доказано, что Азия нигде не соединяется с Америкой.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dic.academic.ru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85720" y="857232"/>
            <a:ext cx="3714744" cy="5755422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После снятия обвинений, король позволил Колумбу организовать Четвертую экспедицию (4 корабля).3 апреля 1502 года - начало экспедиции - 12 сентября 1504 года Колумб возвращается в Испанию. Во время этой экспедиции было открыто побережье Гондураса,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Никарагуа,Мексики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и Коста-Рики. 1503 год Колумб встречает в бухте, которая через 400 лет станет северным входом в Панамский канал. Всего 65 км отделяет Колумба от Тихого океана, но он их никогда не преодолеет. 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Колумб был ПЕРВЫЙ европеец пересекший Атлантический океан в тропической полосе, он положил НАЧАЛО открытиям в Южной Америке, открыл множество островов в Карибском море. Колумб ВОССТАНОВИЛ уже никогда не прерывающиеся контакты между Старым и Новым Светом. 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00826" y="3429000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00430" y="5572140"/>
            <a:ext cx="2409121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857232"/>
            <a:ext cx="4500562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С величайшим трудом Колумбу удалось добыть средства на снаряжение Третьей экспедиции - всего 6 небольших кораблей и 300 человек экипажа. 30 мая 1498 года флотилия отплыла из Испании. В ходе Третьей экспедиции был открыт о.Тринидад. С 1499 года монопольное право Колумба на открытие новых земель было отменено, а в 1500 году представитель короля арестовал Колумба и отправил его в Испанию.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2_0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3714744" y="3714752"/>
            <a:ext cx="1691901" cy="16430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 descr="otkryt.jpg"/>
          <p:cNvPicPr>
            <a:picLocks noChangeAspect="1"/>
          </p:cNvPicPr>
          <p:nvPr/>
        </p:nvPicPr>
        <p:blipFill>
          <a:blip r:embed="rId3" cstate="print">
            <a:lum bright="-10000" contrast="30000"/>
          </a:blip>
          <a:srcRect b="23958"/>
          <a:stretch>
            <a:fillRect/>
          </a:stretch>
        </p:blipFill>
        <p:spPr>
          <a:xfrm>
            <a:off x="857224" y="899253"/>
            <a:ext cx="7572427" cy="5244391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1285852" y="5786454"/>
            <a:ext cx="614366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Маршруты важнейших путешествий 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XV -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середине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вв.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929454" y="3500438"/>
            <a:ext cx="1928826" cy="28932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924" t="58491" r="756" b="28062"/>
          <a:stretch>
            <a:fillRect/>
          </a:stretch>
        </p:blipFill>
        <p:spPr>
          <a:xfrm>
            <a:off x="357158" y="1142984"/>
            <a:ext cx="928694" cy="928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1683" t="536" r="347" b="87142"/>
          <a:stretch>
            <a:fillRect/>
          </a:stretch>
        </p:blipFill>
        <p:spPr>
          <a:xfrm>
            <a:off x="7858148" y="857232"/>
            <a:ext cx="1071570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168" t="79793" r="756" b="6406"/>
          <a:stretch>
            <a:fillRect/>
          </a:stretch>
        </p:blipFill>
        <p:spPr>
          <a:xfrm>
            <a:off x="357158" y="2428868"/>
            <a:ext cx="1000132" cy="95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7858148" y="2285992"/>
            <a:ext cx="1029853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2_0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272" t="18311" r="1364" b="68428"/>
          <a:stretch>
            <a:fillRect/>
          </a:stretch>
        </p:blipFill>
        <p:spPr>
          <a:xfrm>
            <a:off x="357158" y="3714752"/>
            <a:ext cx="985844" cy="1071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85720" y="2143116"/>
            <a:ext cx="108234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Френсис Дрейк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4857760"/>
            <a:ext cx="1250663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Магеллан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58" y="3500438"/>
            <a:ext cx="100219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Абель Тасман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48" y="2000240"/>
            <a:ext cx="1018227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да Гама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3834" y="3286124"/>
            <a:ext cx="1305165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4282" y="6143644"/>
            <a:ext cx="1274708" cy="246221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Бартоломеу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>
            <a:hlinkClick r:id="rId5" action="ppaction://hlinksldjump" tooltip="В начало плаката."/>
          </p:cNvPr>
          <p:cNvSpPr/>
          <p:nvPr/>
        </p:nvSpPr>
        <p:spPr>
          <a:xfrm>
            <a:off x="7643834" y="6072206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 descr="diash-portret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410867" y="5286388"/>
            <a:ext cx="767555" cy="876290"/>
          </a:xfrm>
          <a:prstGeom prst="rect">
            <a:avLst/>
          </a:prstGeom>
        </p:spPr>
      </p:pic>
      <p:sp>
        <p:nvSpPr>
          <p:cNvPr id="22" name="Стрелка вправо 21">
            <a:hlinkClick r:id="rId7" action="ppaction://hlinksldjump" tooltip="К галерее портретов путешественников."/>
          </p:cNvPr>
          <p:cNvSpPr/>
          <p:nvPr/>
        </p:nvSpPr>
        <p:spPr>
          <a:xfrm>
            <a:off x="8429652" y="6072206"/>
            <a:ext cx="428628" cy="484632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Рисунок 25" descr="map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2428860" y="1928802"/>
            <a:ext cx="1143008" cy="1005847"/>
          </a:xfrm>
          <a:prstGeom prst="rect">
            <a:avLst/>
          </a:prstGeom>
        </p:spPr>
      </p:pic>
      <p:pic>
        <p:nvPicPr>
          <p:cNvPr id="27" name="Рисунок 26" descr="CoolClips_wb026429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143372" y="4714884"/>
            <a:ext cx="1260166" cy="1000132"/>
          </a:xfrm>
          <a:prstGeom prst="rect">
            <a:avLst/>
          </a:prstGeom>
        </p:spPr>
      </p:pic>
      <p:pic>
        <p:nvPicPr>
          <p:cNvPr id="28" name="Рисунок 27" descr="14T3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9906891" flipH="1">
            <a:off x="2978535" y="2489892"/>
            <a:ext cx="1057998" cy="77794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11111E-6 C -0.00642 0.00093 -0.01285 0.00116 -0.01927 0.00255 C -0.02118 0.00301 -0.02361 0.00325 -0.025 0.0051 C -0.02795 0.00903 -0.02812 0.01598 -0.0309 0.02037 C -0.04583 0.04306 -0.03594 0.02454 -0.04427 0.04098 C -0.04444 0.04213 -0.04566 0.06181 -0.04809 0.06667 C -0.0566 0.08357 -0.05156 0.06528 -0.05781 0.08195 C -0.06285 0.09561 -0.0559 0.08426 -0.06354 0.09491 C -0.06545 0.10255 -0.06597 0.11112 -0.06927 0.11783 C -0.07048 0.12037 -0.07222 0.12292 -0.07309 0.1257 C -0.07465 0.13056 -0.07552 0.13588 -0.07691 0.14098 C -0.0776 0.14352 -0.07899 0.14862 -0.07899 0.14862 C -0.08038 0.16019 -0.08194 0.17084 -0.08472 0.18195 C -0.08611 0.19352 -0.08767 0.20417 -0.09045 0.21528 C -0.09219 0.23936 -0.09601 0.25718 -0.10191 0.2794 C -0.10555 0.29329 -0.10173 0.28149 -0.10781 0.29237 C -0.11059 0.29723 -0.11545 0.30764 -0.11545 0.30764 C -0.11788 0.32431 -0.12118 0.3426 -0.125 0.35903 C -0.12812 0.37269 -0.12726 0.38033 -0.13663 0.3845 C -0.13854 0.38287 -0.1408 0.38172 -0.14236 0.3794 C -0.14531 0.37477 -0.15 0.36412 -0.15 0.36412 C -0.15521 0.3426 -0.14792 0.36829 -0.1559 0.35116 C -0.15694 0.34885 -0.15694 0.34584 -0.15781 0.34352 C -0.15885 0.34075 -0.16042 0.33843 -0.16163 0.33588 C -0.16232 0.33149 -0.16146 0.32639 -0.16354 0.32292 C -0.16632 0.31806 -0.17118 0.31621 -0.175 0.31274 C -0.18333 0.30533 -0.18194 0.29468 -0.19236 0.28959 C -0.19496 0.27894 -0.19635 0.28172 -0.20191 0.27431 " pathEditMode="relative" ptsTypes="fffffffffffffffffffffffffff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ользователь\Downloads\0013-005-Obespechenie-tekhnologichnosti-kompleks-tekhnologij-SHkoly-21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21"/>
          <a:stretch>
            <a:fillRect/>
          </a:stretch>
        </p:blipFill>
        <p:spPr bwMode="auto">
          <a:xfrm>
            <a:off x="6786578" y="4325286"/>
            <a:ext cx="2357422" cy="253271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857232"/>
            <a:ext cx="2214578" cy="6429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60007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Проанализируйте  учебный текст данного плаката из блока «АУДИТОРИЯ», систематизируйте его и составьте таблицу  «Причины и значение Великих географических открытий».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2500306"/>
            <a:ext cx="6000792" cy="1323439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Проанализируйте   текст данного плаката из блока «В ПУТЕШЕСТВИЕ», систематизируйте его и составьте  хронологическую  цепочку (или схему) «Великие географические открытия».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071942"/>
            <a:ext cx="6000792" cy="1631216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Используйте материалы  данного плаката, дополнительные источники и подготовьте творческую работу по изучаемой теме. Форма работы свободная (поделка, рисунок, мини – сочинение, сообщение,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постер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или другое).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Пользователь\Downloads\0013-005-Obespechenie-tekhnologichnosti-kompleks-tekhnologij-SHkoly-2100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21"/>
          <a:stretch>
            <a:fillRect/>
          </a:stretch>
        </p:blipFill>
        <p:spPr bwMode="auto">
          <a:xfrm>
            <a:off x="6786578" y="4325286"/>
            <a:ext cx="2357422" cy="2532714"/>
          </a:xfrm>
          <a:prstGeom prst="rect">
            <a:avLst/>
          </a:prstGeom>
          <a:noFill/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140" y="857232"/>
            <a:ext cx="2214578" cy="642942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928670"/>
            <a:ext cx="6000792" cy="286232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Используйте функцию программы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Power Point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«анимация» , эффект «Пути перемещения», действие «нарисовать пользовательский путь»  и проложите на предлагаемой карте один из маршрутов знаменитых путешественников. О которых Вы узнали из материалов данного плаката. Подпишите проложенный Вами путь по схеме (имя путешественника, время путешествия, открытие).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571736" y="3929066"/>
            <a:ext cx="2000264" cy="269292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карта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>
            <a:hlinkClick r:id="rId3" action="ppaction://hlinksldjump" tooltip="К заданиям."/>
          </p:cNvPr>
          <p:cNvSpPr/>
          <p:nvPr/>
        </p:nvSpPr>
        <p:spPr>
          <a:xfrm>
            <a:off x="571472" y="6000768"/>
            <a:ext cx="642942" cy="571504"/>
          </a:xfrm>
          <a:prstGeom prst="rightArrow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Рисунок 4" descr="otkryt.jpg"/>
          <p:cNvPicPr>
            <a:picLocks noChangeAspect="1"/>
          </p:cNvPicPr>
          <p:nvPr/>
        </p:nvPicPr>
        <p:blipFill>
          <a:blip r:embed="rId2" cstate="print">
            <a:lum bright="10000" contrast="30000"/>
          </a:blip>
          <a:srcRect b="29167"/>
          <a:stretch>
            <a:fillRect/>
          </a:stretch>
        </p:blipFill>
        <p:spPr>
          <a:xfrm>
            <a:off x="0" y="785794"/>
            <a:ext cx="9144000" cy="6072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легенда карты.jpg"/>
          <p:cNvPicPr>
            <a:picLocks noChangeAspect="1"/>
          </p:cNvPicPr>
          <p:nvPr/>
        </p:nvPicPr>
        <p:blipFill>
          <a:blip r:embed="rId3" cstate="print">
            <a:lum bright="10000" contrast="40000"/>
          </a:blip>
          <a:stretch>
            <a:fillRect/>
          </a:stretch>
        </p:blipFill>
        <p:spPr>
          <a:xfrm>
            <a:off x="0" y="785794"/>
            <a:ext cx="3786181" cy="1500198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Овал 5">
            <a:hlinkClick r:id="rId4" action="ppaction://hlinksldjump" tooltip="К началу плаката"/>
          </p:cNvPr>
          <p:cNvSpPr/>
          <p:nvPr/>
        </p:nvSpPr>
        <p:spPr>
          <a:xfrm>
            <a:off x="8358214" y="6072206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5" action="ppaction://hlinksldjump" tooltip="К заданиям."/>
          </p:cNvPr>
          <p:cNvSpPr/>
          <p:nvPr/>
        </p:nvSpPr>
        <p:spPr>
          <a:xfrm>
            <a:off x="214282" y="6072206"/>
            <a:ext cx="642942" cy="571504"/>
          </a:xfrm>
          <a:prstGeom prst="rightArrow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Навигация по плакату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2643206" cy="1714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00174"/>
            <a:ext cx="2643206" cy="1714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5" name="Овал 4">
            <a:hlinkClick r:id="rId4" action="ppaction://hlinksldjump" tooltip="К началу плаката"/>
          </p:cNvPr>
          <p:cNvSpPr/>
          <p:nvPr/>
        </p:nvSpPr>
        <p:spPr>
          <a:xfrm>
            <a:off x="3214678" y="1571612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3429000"/>
            <a:ext cx="2643206" cy="1714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pic>
        <p:nvPicPr>
          <p:cNvPr id="7" name="Рисунок 6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00438"/>
            <a:ext cx="2657468" cy="171451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8" name="Стрелка вправо 7">
            <a:hlinkClick r:id="rId7" action="ppaction://hlinksldjump" tooltip="К галерее портретов путешественников."/>
          </p:cNvPr>
          <p:cNvSpPr/>
          <p:nvPr/>
        </p:nvSpPr>
        <p:spPr>
          <a:xfrm>
            <a:off x="7572396" y="1500174"/>
            <a:ext cx="428628" cy="484632"/>
          </a:xfrm>
          <a:prstGeom prst="rightArrow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8" action="ppaction://hlinksldjump" tooltip="В аудиторию к следующему вопросу."/>
          </p:cNvPr>
          <p:cNvSpPr/>
          <p:nvPr/>
        </p:nvSpPr>
        <p:spPr>
          <a:xfrm>
            <a:off x="3214678" y="3571876"/>
            <a:ext cx="500066" cy="484632"/>
          </a:xfrm>
          <a:prstGeom prst="right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9" action="ppaction://hlinksldjump" tooltip="К заданиям."/>
          </p:cNvPr>
          <p:cNvSpPr/>
          <p:nvPr/>
        </p:nvSpPr>
        <p:spPr>
          <a:xfrm>
            <a:off x="7500958" y="3643314"/>
            <a:ext cx="500066" cy="571504"/>
          </a:xfrm>
          <a:prstGeom prst="rightArrow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357158" y="5357826"/>
            <a:ext cx="8572528" cy="1015663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Обратите внимание на кнопки! 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помогут вам беспрепятственно  передвигаться по отдельным блокам плаката и возвращаться к нужному слайду.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58" y="5214950"/>
            <a:ext cx="4667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  <a:endParaRPr lang="ru-RU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>
            <a:hlinkClick r:id="rId4" action="ppaction://hlinksldjump" tooltip="К началу плаката"/>
          </p:cNvPr>
          <p:cNvSpPr/>
          <p:nvPr/>
        </p:nvSpPr>
        <p:spPr>
          <a:xfrm>
            <a:off x="8358214" y="6000768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857752" y="5000636"/>
          <a:ext cx="3929090" cy="1571635"/>
        </p:xfrm>
        <a:graphic>
          <a:graphicData uri="http://schemas.openxmlformats.org/drawingml/2006/table">
            <a:tbl>
              <a:tblPr/>
              <a:tblGrid>
                <a:gridCol w="2143140"/>
                <a:gridCol w="1785950"/>
              </a:tblGrid>
              <a:tr h="406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Фамилия:</a:t>
                      </a:r>
                      <a:endParaRPr lang="ru-RU" sz="2000" b="1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Шевченко</a:t>
                      </a:r>
                      <a:endParaRPr lang="ru-RU" sz="2000" b="1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28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Имя: </a:t>
                      </a:r>
                      <a:endParaRPr lang="ru-RU" sz="2000" b="1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Елена</a:t>
                      </a:r>
                      <a:endParaRPr lang="ru-RU" sz="2000" b="1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64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Отчество: </a:t>
                      </a:r>
                      <a:endParaRPr lang="ru-RU" sz="2000" b="1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Степановна</a:t>
                      </a:r>
                      <a:endParaRPr lang="ru-RU" sz="2000" b="1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1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/>
                          <a:ea typeface="Times New Roman"/>
                          <a:cs typeface="Times New Roman"/>
                        </a:rPr>
                        <a:t>Идентификатор: </a:t>
                      </a:r>
                      <a:endParaRPr lang="ru-RU" sz="2000" b="1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 New Roman"/>
                          <a:cs typeface="Times New Roman"/>
                        </a:rPr>
                        <a:t>218 – 017 - 082</a:t>
                      </a:r>
                      <a:endParaRPr lang="ru-RU" sz="2000" b="1" dirty="0">
                        <a:latin typeface="Arial Black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928662" y="800054"/>
            <a:ext cx="728667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Фестиваль педагогических идей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«Открытый урок» 2012 – 2013  учебный год </a:t>
            </a:r>
            <a:endParaRPr lang="ru-RU" sz="20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конкурс «Презентация к уроку».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3777" name="Rectangle 1"/>
          <p:cNvSpPr>
            <a:spLocks noChangeArrowheads="1"/>
          </p:cNvSpPr>
          <p:nvPr/>
        </p:nvSpPr>
        <p:spPr bwMode="auto">
          <a:xfrm>
            <a:off x="285720" y="2024382"/>
            <a:ext cx="8429684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образовательное учреждение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«Средняя общеобразовательная школа №4»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г. Калача - на – Дону Волгоградской области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404503, г. Калач - на - Дону,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Революционная, д. 421,  тел. 3-43-61 факс. 3-77- 41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school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4_@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mail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.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ru</a:t>
            </a: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«ИНТЕРАКТИВНЫЙ  ПЛАКАТ,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СРЕДСТВО ОБУЧЕНИЯ НА УРОКАХ ИСТОРИИ».</a:t>
            </a:r>
          </a:p>
          <a:p>
            <a:r>
              <a:rPr lang="ru-RU" sz="1400" dirty="0" smtClean="0"/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5" name="Овал 4">
            <a:hlinkClick r:id="rId3" action="ppaction://hlinksldjump" tooltip="К началу плаката"/>
          </p:cNvPr>
          <p:cNvSpPr/>
          <p:nvPr/>
        </p:nvSpPr>
        <p:spPr>
          <a:xfrm>
            <a:off x="8358214" y="642918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857232"/>
            <a:ext cx="7543084" cy="5078313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Выражаю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ГЛУБОКУЮ БЛАГОДАРНОСТЬ И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ПРИЗНАТЕЛЬНОСТЬ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всем истинным авторам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карт, графических и анимированных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изображений, которые были мной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использованы в данной работе.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географические открытия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ownloads\image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500" y="5005098"/>
            <a:ext cx="1814500" cy="18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57158" y="798924"/>
            <a:ext cx="750095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ВЕЛИКИЕ ГЕОГРАФИЧЕСКИЕ ОТКРЫТИЯ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открытия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европейских путешественников сер. XV — сер. XVII в.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Важнейшие из них: открытие Америки 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Колумбом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 1492 г., открытие морского пути из Европы в Индию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Васко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 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Гамой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 1497—1499 гг.,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первое кругосветное плавание Магеллана в 1519—1522 гг., доказавшее шарообразность Земли и существование океана между Америкой и Азией.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открыты новые материки и страны и установлено, что суша покрывает лишь меньшую часть земной поверхности.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Захват и ограбление новых земель положили начало эпохе колониализма и явились одним из источников первоначального накопления.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этот период началось формирование мирового рынка.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Средневековый мир в терминах, именах и названиях. — Минск: Беларусь. Е. Д. Смирнова Л. П.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Сушкевич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А.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Федосик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 1999.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middle_age_world.academic.ru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трелка вправо 4">
            <a:hlinkClick r:id="rId4" action="ppaction://hlinksldjump" tooltip="В аудиторию к следующему вопросу."/>
          </p:cNvPr>
          <p:cNvSpPr/>
          <p:nvPr/>
        </p:nvSpPr>
        <p:spPr>
          <a:xfrm>
            <a:off x="8501090" y="857232"/>
            <a:ext cx="335466" cy="484632"/>
          </a:xfrm>
          <a:prstGeom prst="right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географические открытия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ownloads\image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500" y="5005098"/>
            <a:ext cx="1814500" cy="18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785794"/>
            <a:ext cx="76438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Общими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причинами посылки экспедиций были: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рост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странах Европы товарного производства;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недостаток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драгоценных металлов и связанные с этим поиски новых земель, где надеялись найти золото и серебро, пряности и слоновую кость (в тропиках), ценные меха и моржовые бивни (в северных странах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поиски новых торговых путей из Европы в Индию и Восточную Азию, вызванные стремлением западноевропейских купцов избавиться от торговых посредников и наладить прямую связь с азиатскими странами (турецкие завоевания почти полностью закрыли торговый путь на Восток через Малую Азию и Сирию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В. г. о. стали возможны благодаря успехам науки и техники: созданию достаточно надёжных для океанского плавания парусных судов (каравелл), усовершенствованию компаса и морских карт и др.; большую роль сыграла всё более утверждавшаяся идея шарообразности Земли (с нею была связана также мысль о возможности западного морского пути в Индию через Атлантический океан). Важное значение для В. г. о. имели успехи в области географических знаний и развитие мореплавания у народов Востока.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6148021"/>
            <a:ext cx="6715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советская энциклопедия. — М.: Советская энциклопедия. 1969—1978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http://dic.academic.ru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4" action="ppaction://hlinksldjump" tooltip="В аудиторию к следующему вопросу."/>
          </p:cNvPr>
          <p:cNvSpPr/>
          <p:nvPr/>
        </p:nvSpPr>
        <p:spPr>
          <a:xfrm>
            <a:off x="8501090" y="857232"/>
            <a:ext cx="335466" cy="484632"/>
          </a:xfrm>
          <a:prstGeom prst="right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географические открытия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ownloads\image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500" y="5005098"/>
            <a:ext cx="1814500" cy="18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28596" y="1142984"/>
            <a:ext cx="7286644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    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В. г. о. явились событиями всемирно-исторического </a:t>
            </a:r>
            <a:r>
              <a:rPr kumimoji="0" lang="ru-RU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значения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установлены контуры обитаемых материков (кроме северных и северо-западных берегов Америки и восточного берега Австралии),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исследована большая часть земной поверхности, однако неизученными ещё остались многие внутренние области Америки, центральной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Африки и вся внутренняя Австралия. В. г. о. дали новый обширный материал для многих др. областей знания (ботаники, зоологии, этнографии и др.).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результате В. г. о. европейцы впервые познакомились с рядом с.-х. культур (картофель, маис, томаты, табак), распространившихся затем и в Европе.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2" y="6072206"/>
            <a:ext cx="6715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советская энциклопедия. — М.: Советская энциклопедия. 1969—1978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http://dic.academic.ru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4" action="ppaction://hlinksldjump" tooltip="В аудиторию к следующему вопросу."/>
          </p:cNvPr>
          <p:cNvSpPr/>
          <p:nvPr/>
        </p:nvSpPr>
        <p:spPr>
          <a:xfrm>
            <a:off x="8501090" y="857232"/>
            <a:ext cx="335466" cy="484632"/>
          </a:xfrm>
          <a:prstGeom prst="right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географические открытия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ownloads\image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500" y="5005098"/>
            <a:ext cx="1814500" cy="18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20" y="928670"/>
            <a:ext cx="742955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       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В. г. о. имели крупнейшие социально-экономические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последствия. Открытие новых торговых путей и новых стран способствовало тому, что торговля приобрела мировой характер, произошло гигантское увеличение количества находившихся в обращении товаров. Это ускорило процесс разложения феодализма и возникновения капиталистических отношений в Западной Европе. Колониальная система, образовавшаяся вслед за В. г. о. (уже в этот период европейцы, истребляя коренное население, захватили огромные территории в Америке и организовали опорные базы на побережье Африки, в Южной и Восточной Азии), явилась одним из рычагов так называемого первоначального накопления капитала (См. 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3"/>
              </a:rPr>
              <a:t>Первоначальное накопление капитала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 этому способствовал и наплыв после В. г. о. дешёвого американского золота и серебра в Европу, вызвавший здесь значительное повышение цен (см. «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  <a:hlinkClick r:id="rId4"/>
              </a:rPr>
              <a:t>Революция цен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»). Перемещение в результате В. г. о. торговых путей из Средиземного моря в Атлантический океан способствовало экономическому упадку одних европейских стран (Италия, отчасти Германия) и возвышению других (Нидерланды, Англия).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6032075"/>
            <a:ext cx="67151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Большая советская энциклопедия. — М.: Советская энциклопедия. 1969—1978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dic.academic.ru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714379"/>
          </a:xfr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Великие географические открытия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Пользователь\Downloads\image02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29500" y="5005098"/>
            <a:ext cx="1814500" cy="1852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5720" y="857232"/>
            <a:ext cx="792961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Итог Великих географических открытий и колониальных захватов начала 15 – середины 17 в. – установление контроля Европы над всеми остальными частями света, а в более глобальном смысле – коренной поворот в истории человечества: прежний разрозненный мир автономных цивилизаций сменился относительно единым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европоцентричного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мира. 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Освоение и подчинение новых земель совершалось прежде всего к выгоде Европы: политическая и торговая экспансия способствовала ее обогащению, создавала условия для ее бурного экономического роста. Значительно расширился кругозор и знания европейцев об окружающем мире, что благоприятствовало научному и техническому прогрессу. Установление связей с Европой принесло некоторые выгоды и странам, ставшим объектом «открытий»: они восприняли ряд технологических и культурных достижений европейской цивилизации. Однако насильственное в подавляющем большинстве случаев освоение неевропейского пространства привело к нарушению естественного развития многих племен и народов: установление европейского владычества сопровождалось уничтожением целых цивилизаций, истреблением местного населения, подавлением его культурной и религиозной самобытности, разрушением традиционных форм жизни и поведения.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428860" y="6334780"/>
            <a:ext cx="48577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Энциклопедия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Кругосвет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2008.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dic.academic.ru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>
            <a:hlinkClick r:id="rId4" action="ppaction://hlinksldjump" tooltip="В аудиторию к следующему вопросу."/>
          </p:cNvPr>
          <p:cNvSpPr/>
          <p:nvPr/>
        </p:nvSpPr>
        <p:spPr>
          <a:xfrm>
            <a:off x="8501090" y="857232"/>
            <a:ext cx="335466" cy="484632"/>
          </a:xfrm>
          <a:prstGeom prst="rightArrow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rId5" action="ppaction://hlinksldjump" tooltip="В начало плаката."/>
          </p:cNvPr>
          <p:cNvSpPr/>
          <p:nvPr/>
        </p:nvSpPr>
        <p:spPr>
          <a:xfrm>
            <a:off x="8429652" y="1571612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4T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357298"/>
            <a:ext cx="1165868" cy="857256"/>
          </a:xfrm>
          <a:prstGeom prst="rect">
            <a:avLst/>
          </a:prstGeom>
        </p:spPr>
      </p:pic>
      <p:pic>
        <p:nvPicPr>
          <p:cNvPr id="19" name="Рисунок 18" descr="diash-portret.jpg">
            <a:hlinkClick r:id="rId4" action="ppaction://hlinksldjump" tooltip="Узнай о путешествии и открытиях Бартоломеу Диаша.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30000"/>
          </a:blip>
          <a:stretch>
            <a:fillRect/>
          </a:stretch>
        </p:blipFill>
        <p:spPr>
          <a:xfrm>
            <a:off x="2643174" y="3929066"/>
            <a:ext cx="1455353" cy="1661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714379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Великие географические открытия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Рисунок 7" descr="02_03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20000" contrast="40000"/>
          </a:blip>
          <a:srcRect l="464" t="43091" r="91918" b="39242"/>
          <a:stretch>
            <a:fillRect/>
          </a:stretch>
        </p:blipFill>
        <p:spPr>
          <a:xfrm>
            <a:off x="6572264" y="2964644"/>
            <a:ext cx="2286016" cy="3429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02_03.jpg">
            <a:hlinkClick r:id="rId7" action="ppaction://hlinksldjump" tooltip="Узнай о путешествии и открытиях Френсиса Дрейка.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924" t="58491" r="756" b="28062"/>
          <a:stretch>
            <a:fillRect/>
          </a:stretch>
        </p:blipFill>
        <p:spPr>
          <a:xfrm>
            <a:off x="428596" y="1500174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02_03.jpg">
            <a:hlinkClick r:id="rId8" action="ppaction://hlinksldjump" tooltip="Узнай о путешествии и открытиях Васко да Гамы.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1683" t="536" r="347" b="87142"/>
          <a:stretch>
            <a:fillRect/>
          </a:stretch>
        </p:blipFill>
        <p:spPr>
          <a:xfrm>
            <a:off x="357158" y="3786190"/>
            <a:ext cx="1785950" cy="178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02_03.jpg">
            <a:hlinkClick r:id="rId9" action="ppaction://hlinksldjump" tooltip="Узнай о путешествии и открытиях Абеля Тасмана.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168" t="79793" r="756" b="6406"/>
          <a:stretch>
            <a:fillRect/>
          </a:stretch>
        </p:blipFill>
        <p:spPr>
          <a:xfrm>
            <a:off x="3428992" y="1571612"/>
            <a:ext cx="1857388" cy="1779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02_03.jpg">
            <a:hlinkClick r:id="rId10" action="ppaction://hlinksldjump" tooltip="Узнай о путешествии и открытиях Христофора Колумба.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80337" t="1149" r="11629" b="86788"/>
          <a:stretch>
            <a:fillRect/>
          </a:stretch>
        </p:blipFill>
        <p:spPr>
          <a:xfrm>
            <a:off x="4786314" y="3698979"/>
            <a:ext cx="1928826" cy="1873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02_03.jpg">
            <a:hlinkClick r:id="rId11" action="ppaction://hlinksldjump" tooltip="Узнай о путешествии и открытиях Фернана Магеллана.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AECD6"/>
              </a:clrFrom>
              <a:clrTo>
                <a:srgbClr val="DAECD6">
                  <a:alpha val="0"/>
                </a:srgbClr>
              </a:clrTo>
            </a:clrChange>
            <a:lum bright="-10000" contrast="30000"/>
          </a:blip>
          <a:srcRect l="90272" t="18311" r="1364" b="68428"/>
          <a:stretch>
            <a:fillRect/>
          </a:stretch>
        </p:blipFill>
        <p:spPr>
          <a:xfrm>
            <a:off x="6072198" y="1285860"/>
            <a:ext cx="1857388" cy="2018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hlinkClick r:id="rId12" action="ppaction://hlinksldjump"/>
          </p:cNvPr>
          <p:cNvSpPr txBox="1"/>
          <p:nvPr/>
        </p:nvSpPr>
        <p:spPr>
          <a:xfrm>
            <a:off x="285720" y="3357562"/>
            <a:ext cx="1975221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Френсис Дрейк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hlinkClick r:id="rId13" action="ppaction://hlinksldjump"/>
          </p:cNvPr>
          <p:cNvSpPr txBox="1"/>
          <p:nvPr/>
        </p:nvSpPr>
        <p:spPr>
          <a:xfrm>
            <a:off x="6000760" y="3286124"/>
            <a:ext cx="2310056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Фернан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Магеллан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hlinkClick r:id="rId14" action="ppaction://hlinksldjump"/>
          </p:cNvPr>
          <p:cNvSpPr txBox="1"/>
          <p:nvPr/>
        </p:nvSpPr>
        <p:spPr>
          <a:xfrm>
            <a:off x="3428992" y="3286124"/>
            <a:ext cx="1796774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Абель Тасман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hlinkClick r:id="rId15" action="ppaction://hlinksldjump"/>
          </p:cNvPr>
          <p:cNvSpPr txBox="1"/>
          <p:nvPr/>
        </p:nvSpPr>
        <p:spPr>
          <a:xfrm>
            <a:off x="214282" y="5572140"/>
            <a:ext cx="1827295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Гама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hlinkClick r:id="rId16" action="ppaction://hlinksldjump"/>
          </p:cNvPr>
          <p:cNvSpPr txBox="1"/>
          <p:nvPr/>
        </p:nvSpPr>
        <p:spPr>
          <a:xfrm>
            <a:off x="4572000" y="5572140"/>
            <a:ext cx="2409121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Христофор Колумб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>
            <a:hlinkClick r:id="rId17" action="ppaction://hlinksldjump"/>
          </p:cNvPr>
          <p:cNvSpPr txBox="1"/>
          <p:nvPr/>
        </p:nvSpPr>
        <p:spPr>
          <a:xfrm>
            <a:off x="2143108" y="5572140"/>
            <a:ext cx="2344873" cy="40011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Бартоломеу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Овал 23">
            <a:hlinkClick r:id="rId12" action="ppaction://hlinksldjump" tooltip="В начало плаката."/>
          </p:cNvPr>
          <p:cNvSpPr/>
          <p:nvPr/>
        </p:nvSpPr>
        <p:spPr>
          <a:xfrm>
            <a:off x="8358214" y="6072206"/>
            <a:ext cx="500066" cy="500066"/>
          </a:xfrm>
          <a:prstGeom prst="ellipse">
            <a:avLst/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57818" y="857232"/>
            <a:ext cx="3571900" cy="571504"/>
          </a:xfrm>
          <a:prstGeom prst="rect">
            <a:avLst/>
          </a:prstGeom>
          <a:solidFill>
            <a:srgbClr val="C00000"/>
          </a:solidFill>
          <a:ln w="57150">
            <a:solidFill>
              <a:schemeClr val="bg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 ПУТЕШЕСТВИЕ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CoolClips_wb026429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286776" y="214290"/>
            <a:ext cx="595793" cy="472852"/>
          </a:xfrm>
          <a:prstGeom prst="rect">
            <a:avLst/>
          </a:prstGeom>
        </p:spPr>
      </p:pic>
      <p:pic>
        <p:nvPicPr>
          <p:cNvPr id="22" name="Рисунок 21" descr="map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0" y="0"/>
            <a:ext cx="762000" cy="67056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83333E-6 -7.77778E-6 C 0.00155 0.01435 0.00173 0.02638 0.00763 0.03865 C 0.01006 0.05161 0.01197 0.05347 0.01909 0.06157 C 0.02187 0.06481 0.02378 0.06921 0.0269 0.07199 C 0.04444 0.08773 0.06562 0.09398 0.08645 0.09745 C 0.11857 0.1118 0.24617 0.10046 0.26145 0.09999 C 0.28124 0.0949 0.30121 0.09305 0.32117 0.08981 C 0.33141 0.08819 0.3519 0.08472 0.3519 0.08472 C 0.36076 0.08078 0.36996 0.07847 0.37881 0.07453 C 0.38454 0.07199 0.3901 0.06828 0.39617 0.06666 C 0.4026 0.06504 0.40902 0.06435 0.41527 0.06157 C 0.43506 0.05277 0.45624 0.04675 0.47673 0.04374 C 0.53089 0.02569 0.58437 0.02523 0.64027 0.02314 C 0.67933 0.01574 0.71336 0.02314 0.74999 0.03611 C 0.75346 0.03935 0.75798 0.04027 0.76145 0.04374 C 0.7651 0.04745 0.76787 0.05231 0.77117 0.05648 C 0.77273 0.05856 0.77308 0.06249 0.77499 0.06411 C 0.77725 0.06597 0.78003 0.06574 0.78263 0.06666 C 0.79027 0.07731 0.80034 0.08425 0.80954 0.09236 C 0.82447 0.10555 0.80676 0.09606 0.82117 0.10277 C 0.82464 0.1074 0.82916 0.11087 0.83263 0.1155 C 0.8453 0.1324 0.8269 0.11458 0.84218 0.12824 C 0.84947 0.1581 0.83766 0.11249 0.84808 0.14374 C 0.85173 0.15486 0.85329 0.16782 0.85572 0.17962 C 0.8618 0.2081 0.86631 0.23703 0.86909 0.26666 C 0.86839 0.28032 0.86874 0.29421 0.86718 0.30786 C 0.86666 0.31296 0.85398 0.34583 0.85381 0.34629 C 0.85277 0.34907 0.84982 0.34953 0.84808 0.35138 C 0.84166 0.35833 0.83541 0.36296 0.82881 0.36944 C 0.81683 0.38101 0.82933 0.3743 0.81718 0.37962 C 0.80242 0.39282 0.78437 0.3956 0.76718 0.39745 C 0.76405 0.39837 0.76058 0.39837 0.75763 0.39999 C 0.75537 0.40115 0.75416 0.40509 0.7519 0.40532 C 0.72638 0.40786 0.70069 0.40694 0.67499 0.40786 C 0.6493 0.41064 0.62378 0.41273 0.59808 0.4155 C 0.55728 0.41411 0.53905 0.41411 0.50555 0.40786 C 0.48506 0.39861 0.4618 0.39305 0.4401 0.38981 C 0.42256 0.38402 0.40451 0.38055 0.38645 0.37708 C 0.35832 0.36458 0.32933 0.35578 0.29999 0.35138 C 0.2743 0.34305 0.25641 0.34745 0.2269 0.34884 C 0.21162 0.35138 0.19565 0.34999 0.18263 0.36157 C 0.18003 0.36666 0.17603 0.37106 0.17499 0.37708 C 0.17065 0.40023 0.17291 0.39074 0.16909 0.40532 C 0.16753 0.4199 0.16492 0.4324 0.16145 0.44629 C 0.16006 0.45161 0.15711 0.45624 0.15572 0.46157 C 0.15451 0.4743 0.1519 0.48703 0.1519 0.49999 C 0.1519 0.52013 0.15572 0.53981 0.15954 0.55902 C 0.16093 0.56597 0.16423 0.58726 0.16718 0.5949 C 0.17916 0.62638 0.19548 0.64791 0.22117 0.65902 C 0.23437 0.6581 0.24791 0.65833 0.26145 0.65648 C 0.26544 0.65578 0.26891 0.65138 0.27308 0.65138 C 0.27794 0.65138 0.28332 0.65138 0.28836 0.65138 " pathEditMode="relative" ptsTypes="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8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Тема38</Template>
  <TotalTime>167</TotalTime>
  <Words>1821</Words>
  <Application>Microsoft Office PowerPoint</Application>
  <PresentationFormat>Экран (4:3)</PresentationFormat>
  <Paragraphs>216</Paragraphs>
  <Slides>37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Тема38</vt:lpstr>
      <vt:lpstr>Слайд 1</vt:lpstr>
      <vt:lpstr>Великие географические открытия</vt:lpstr>
      <vt:lpstr>Великие географические открытия</vt:lpstr>
      <vt:lpstr>Великие географические открытия</vt:lpstr>
      <vt:lpstr>Великие географические открытия</vt:lpstr>
      <vt:lpstr>Великие географические открытия</vt:lpstr>
      <vt:lpstr>Великие географические открытия</vt:lpstr>
      <vt:lpstr>Великие географические открытия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</dc:title>
  <dc:creator>Алёна</dc:creator>
  <cp:lastModifiedBy>Алёна</cp:lastModifiedBy>
  <cp:revision>43</cp:revision>
  <dcterms:created xsi:type="dcterms:W3CDTF">2013-01-15T14:49:31Z</dcterms:created>
  <dcterms:modified xsi:type="dcterms:W3CDTF">2013-01-30T13:08:52Z</dcterms:modified>
</cp:coreProperties>
</file>