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5" r:id="rId3"/>
    <p:sldId id="278" r:id="rId4"/>
    <p:sldId id="257" r:id="rId5"/>
    <p:sldId id="258" r:id="rId6"/>
    <p:sldId id="261" r:id="rId7"/>
    <p:sldId id="259" r:id="rId8"/>
    <p:sldId id="262" r:id="rId9"/>
    <p:sldId id="263" r:id="rId10"/>
    <p:sldId id="260" r:id="rId11"/>
    <p:sldId id="264" r:id="rId12"/>
    <p:sldId id="265" r:id="rId13"/>
    <p:sldId id="268" r:id="rId14"/>
    <p:sldId id="267" r:id="rId15"/>
    <p:sldId id="269" r:id="rId16"/>
    <p:sldId id="266" r:id="rId17"/>
    <p:sldId id="270" r:id="rId18"/>
    <p:sldId id="271" r:id="rId19"/>
    <p:sldId id="272" r:id="rId20"/>
    <p:sldId id="274" r:id="rId21"/>
    <p:sldId id="276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D243A6-8FCE-4BE8-8C91-CF9587528208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A312BB-707A-461E-87B8-FD43D2DE5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Муниципальное образовательное учреждение </a:t>
            </a:r>
            <a:b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средняя общеобразовательная школа </a:t>
            </a:r>
            <a:b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№80 имени В. П. Кузнецова</a:t>
            </a:r>
            <a: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4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ru-RU" sz="4000" dirty="0" smtClean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Учитель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физики Чернявка  Г.А</a:t>
            </a:r>
            <a:r>
              <a:rPr lang="ru-RU" sz="2800" dirty="0" smtClean="0">
                <a:latin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115328" cy="555468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Сила упругости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сила, возникающая в теле в результате деформации тела и стремящееся вернуть тело в исходное положение.</a:t>
            </a:r>
          </a:p>
          <a:p>
            <a:pPr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Обозначение: </a:t>
            </a: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ru-RU" sz="2800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sz="2800" baseline="-25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Сила упругости направлена вертикально вверх и уравновешивает силу тяжести.</a:t>
            </a:r>
          </a:p>
          <a:p>
            <a:pPr>
              <a:buNone/>
            </a:pP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4" descr="02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000240"/>
            <a:ext cx="2460143" cy="17859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Picture 4" descr="1-12-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411480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сила уп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57686" y="1714488"/>
            <a:ext cx="4082220" cy="21431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00042"/>
            <a:ext cx="8043890" cy="562612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Сила упругости возникает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только при деформации тел. </a:t>
            </a: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Деформацией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называется любое изменение формы и размера тела.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115328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Виды деформации </a:t>
            </a:r>
          </a:p>
          <a:p>
            <a:pPr algn="just">
              <a:buNone/>
            </a:pPr>
            <a:endParaRPr lang="ru-RU" sz="3200" b="1" dirty="0" smtClean="0">
              <a:latin typeface="Algerian" pitchFamily="82" charset="0"/>
            </a:endParaRPr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* Растяжение, сжатие</a:t>
            </a:r>
          </a:p>
          <a:p>
            <a:pPr marL="609600" indent="-609600">
              <a:buClr>
                <a:schemeClr val="folHlink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buClr>
                <a:schemeClr val="folHlink"/>
              </a:buCl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folHlink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* Сдвиг</a:t>
            </a:r>
          </a:p>
          <a:p>
            <a:pPr marL="609600" indent="-609600">
              <a:buClr>
                <a:schemeClr val="folHlink"/>
              </a:buCl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folHlink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* Кручение</a:t>
            </a:r>
          </a:p>
          <a:p>
            <a:pPr marL="609600" indent="-609600">
              <a:buClr>
                <a:schemeClr val="folHlink"/>
              </a:buCl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Clr>
                <a:schemeClr val="folHlink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* Изгиб</a:t>
            </a:r>
          </a:p>
          <a:p>
            <a:pPr algn="just"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5" descr="03-09-1%20-%20preview[1]"/>
          <p:cNvPicPr>
            <a:picLocks noChangeAspect="1" noChangeArrowheads="1"/>
          </p:cNvPicPr>
          <p:nvPr/>
        </p:nvPicPr>
        <p:blipFill>
          <a:blip r:embed="rId2"/>
          <a:srcRect l="35001" t="6667" b="13333"/>
          <a:stretch>
            <a:fillRect/>
          </a:stretch>
        </p:blipFill>
        <p:spPr bwMode="auto">
          <a:xfrm>
            <a:off x="4643438" y="1357298"/>
            <a:ext cx="142876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03-09-2%20-%20preview[1]"/>
          <p:cNvPicPr>
            <a:picLocks noChangeAspect="1" noChangeArrowheads="1"/>
          </p:cNvPicPr>
          <p:nvPr/>
        </p:nvPicPr>
        <p:blipFill>
          <a:blip r:embed="rId3"/>
          <a:srcRect t="6667" r="35001"/>
          <a:stretch>
            <a:fillRect/>
          </a:stretch>
        </p:blipFill>
        <p:spPr bwMode="auto">
          <a:xfrm>
            <a:off x="6215074" y="1428736"/>
            <a:ext cx="135732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Img_FUpr_Ref_003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143248"/>
            <a:ext cx="1447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Img_FUpr_Ref_006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357694"/>
            <a:ext cx="142876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250px-Img_FUpr_Ref_004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5500702"/>
            <a:ext cx="17145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15328" cy="562612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Закон Р. Гука: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модуль силы упругости при растяжении(или сжатии) тела прямо пропорционален изменению длины тела.</a:t>
            </a:r>
          </a:p>
          <a:p>
            <a:pPr>
              <a:buNone/>
            </a:pPr>
            <a:endParaRPr lang="ru-RU" sz="2800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642910" y="2571744"/>
          <a:ext cx="1362075" cy="493712"/>
        </p:xfrm>
        <a:graphic>
          <a:graphicData uri="http://schemas.openxmlformats.org/presentationml/2006/ole">
            <p:oleObj spid="_x0000_s2050" name="Формула" r:id="rId3" imgW="60948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207167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удлинение тела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4" descr="пружин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2910" y="3929066"/>
            <a:ext cx="2543575" cy="2643206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642910" y="3071810"/>
            <a:ext cx="3037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cs typeface="Arial" charset="0"/>
                <a:sym typeface="ALIBI" pitchFamily="2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ALIBI" pitchFamily="2" charset="2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ALIBI" pitchFamily="2" charset="2"/>
              </a:rPr>
              <a:t> – коэффициент жесткости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286248" y="2357430"/>
            <a:ext cx="3143272" cy="707886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C000"/>
                </a:solidFill>
              </a:rPr>
              <a:t>F</a:t>
            </a:r>
            <a:r>
              <a:rPr lang="ru-RU" sz="4000" baseline="-25000" dirty="0" err="1">
                <a:solidFill>
                  <a:srgbClr val="FFC000"/>
                </a:solidFill>
              </a:rPr>
              <a:t>упр</a:t>
            </a:r>
            <a:r>
              <a:rPr lang="ru-RU" sz="4000" dirty="0" err="1">
                <a:solidFill>
                  <a:srgbClr val="FFC000"/>
                </a:solidFill>
              </a:rPr>
              <a:t>=</a:t>
            </a:r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ru-RU" sz="4000" dirty="0">
                <a:solidFill>
                  <a:srgbClr val="FFC000"/>
                </a:solidFill>
              </a:rPr>
              <a:t>-</a:t>
            </a:r>
            <a:r>
              <a:rPr lang="en-US" sz="4000" dirty="0" err="1" smtClean="0">
                <a:solidFill>
                  <a:srgbClr val="FFC000"/>
                </a:solidFill>
              </a:rPr>
              <a:t>k∆l</a:t>
            </a:r>
            <a:endParaRPr lang="ru-RU" sz="4000" dirty="0">
              <a:solidFill>
                <a:srgbClr val="FFC000"/>
              </a:solidFill>
            </a:endParaRPr>
          </a:p>
        </p:txBody>
      </p:sp>
      <p:graphicFrame>
        <p:nvGraphicFramePr>
          <p:cNvPr id="2055" name="Object 17"/>
          <p:cNvGraphicFramePr>
            <a:graphicFrameLocks noChangeAspect="1"/>
          </p:cNvGraphicFramePr>
          <p:nvPr/>
        </p:nvGraphicFramePr>
        <p:xfrm>
          <a:off x="642910" y="2071678"/>
          <a:ext cx="425450" cy="384175"/>
        </p:xfrm>
        <a:graphic>
          <a:graphicData uri="http://schemas.openxmlformats.org/presentationml/2006/ole">
            <p:oleObj spid="_x0000_s2055" name="Формула" r:id="rId5" imgW="190440" imgH="177480" progId="Equation.3">
              <p:embed/>
            </p:oleObj>
          </a:graphicData>
        </a:graphic>
      </p:graphicFrame>
      <p:pic>
        <p:nvPicPr>
          <p:cNvPr id="17" name="Picture 6" descr="guk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00925" y="142852"/>
            <a:ext cx="17430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786182" y="4071942"/>
            <a:ext cx="5143536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Гука справедлив только для упругой деформации, т.е. при которой тело возвращается в исходное положение.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Вес тела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сила, с которой тело действует на опору или подвес вследствие притяжения к Земле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 тела – это векторная величина и обозначается 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!!! Сила тяжести приложена к телу, а вес приложен к опоре или подвесу.</a:t>
            </a:r>
          </a:p>
          <a:p>
            <a:pPr algn="just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Если тело и опора неподвижны или движутся равномерно и прямолинейно, то вес тела по своему числовому значению равен силе тяжести. </a:t>
            </a:r>
            <a:r>
              <a:rPr lang="en-US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 = mg </a:t>
            </a: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286124"/>
            <a:ext cx="1285884" cy="1500198"/>
          </a:xfrm>
          <a:prstGeom prst="rect">
            <a:avLst/>
          </a:prstGeom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357818" y="3286124"/>
            <a:ext cx="1143008" cy="1723155"/>
            <a:chOff x="774" y="-9"/>
            <a:chExt cx="14940" cy="8214"/>
          </a:xfrm>
        </p:grpSpPr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774" y="-9"/>
              <a:ext cx="14940" cy="180"/>
              <a:chOff x="2241" y="3294"/>
              <a:chExt cx="6120" cy="180"/>
            </a:xfrm>
          </p:grpSpPr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>
                <a:off x="2241" y="3294"/>
                <a:ext cx="612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22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24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26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27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29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>
                <a:off x="31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33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>
                <a:off x="35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16"/>
              <p:cNvSpPr>
                <a:spLocks noChangeShapeType="1"/>
              </p:cNvSpPr>
              <p:nvPr/>
            </p:nvSpPr>
            <p:spPr bwMode="auto">
              <a:xfrm>
                <a:off x="36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>
                <a:off x="38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18"/>
              <p:cNvSpPr>
                <a:spLocks noChangeShapeType="1"/>
              </p:cNvSpPr>
              <p:nvPr/>
            </p:nvSpPr>
            <p:spPr bwMode="auto">
              <a:xfrm>
                <a:off x="40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19"/>
              <p:cNvSpPr>
                <a:spLocks noChangeShapeType="1"/>
              </p:cNvSpPr>
              <p:nvPr/>
            </p:nvSpPr>
            <p:spPr bwMode="auto">
              <a:xfrm>
                <a:off x="42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20"/>
              <p:cNvSpPr>
                <a:spLocks noChangeShapeType="1"/>
              </p:cNvSpPr>
              <p:nvPr/>
            </p:nvSpPr>
            <p:spPr bwMode="auto">
              <a:xfrm>
                <a:off x="44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>
                <a:off x="45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>
                <a:off x="49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Line 23"/>
              <p:cNvSpPr>
                <a:spLocks noChangeShapeType="1"/>
              </p:cNvSpPr>
              <p:nvPr/>
            </p:nvSpPr>
            <p:spPr bwMode="auto">
              <a:xfrm>
                <a:off x="47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51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53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>
                <a:off x="54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>
                <a:off x="56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28"/>
              <p:cNvSpPr>
                <a:spLocks noChangeShapeType="1"/>
              </p:cNvSpPr>
              <p:nvPr/>
            </p:nvSpPr>
            <p:spPr bwMode="auto">
              <a:xfrm>
                <a:off x="58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>
                <a:off x="60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30"/>
              <p:cNvSpPr>
                <a:spLocks noChangeShapeType="1"/>
              </p:cNvSpPr>
              <p:nvPr/>
            </p:nvSpPr>
            <p:spPr bwMode="auto">
              <a:xfrm>
                <a:off x="62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31"/>
              <p:cNvSpPr>
                <a:spLocks noChangeShapeType="1"/>
              </p:cNvSpPr>
              <p:nvPr/>
            </p:nvSpPr>
            <p:spPr bwMode="auto">
              <a:xfrm>
                <a:off x="63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32"/>
              <p:cNvSpPr>
                <a:spLocks noChangeShapeType="1"/>
              </p:cNvSpPr>
              <p:nvPr/>
            </p:nvSpPr>
            <p:spPr bwMode="auto">
              <a:xfrm>
                <a:off x="65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Line 33"/>
              <p:cNvSpPr>
                <a:spLocks noChangeShapeType="1"/>
              </p:cNvSpPr>
              <p:nvPr/>
            </p:nvSpPr>
            <p:spPr bwMode="auto">
              <a:xfrm>
                <a:off x="67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34"/>
              <p:cNvSpPr>
                <a:spLocks noChangeShapeType="1"/>
              </p:cNvSpPr>
              <p:nvPr/>
            </p:nvSpPr>
            <p:spPr bwMode="auto">
              <a:xfrm>
                <a:off x="69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35"/>
              <p:cNvSpPr>
                <a:spLocks noChangeShapeType="1"/>
              </p:cNvSpPr>
              <p:nvPr/>
            </p:nvSpPr>
            <p:spPr bwMode="auto">
              <a:xfrm>
                <a:off x="71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36"/>
              <p:cNvSpPr>
                <a:spLocks noChangeShapeType="1"/>
              </p:cNvSpPr>
              <p:nvPr/>
            </p:nvSpPr>
            <p:spPr bwMode="auto">
              <a:xfrm>
                <a:off x="72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37"/>
              <p:cNvSpPr>
                <a:spLocks noChangeShapeType="1"/>
              </p:cNvSpPr>
              <p:nvPr/>
            </p:nvSpPr>
            <p:spPr bwMode="auto">
              <a:xfrm>
                <a:off x="74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Line 38"/>
              <p:cNvSpPr>
                <a:spLocks noChangeShapeType="1"/>
              </p:cNvSpPr>
              <p:nvPr/>
            </p:nvSpPr>
            <p:spPr bwMode="auto">
              <a:xfrm>
                <a:off x="76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Line 39"/>
              <p:cNvSpPr>
                <a:spLocks noChangeShapeType="1"/>
              </p:cNvSpPr>
              <p:nvPr/>
            </p:nvSpPr>
            <p:spPr bwMode="auto">
              <a:xfrm>
                <a:off x="78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Line 40"/>
              <p:cNvSpPr>
                <a:spLocks noChangeShapeType="1"/>
              </p:cNvSpPr>
              <p:nvPr/>
            </p:nvSpPr>
            <p:spPr bwMode="auto">
              <a:xfrm>
                <a:off x="80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Line 41"/>
              <p:cNvSpPr>
                <a:spLocks noChangeShapeType="1"/>
              </p:cNvSpPr>
              <p:nvPr/>
            </p:nvSpPr>
            <p:spPr bwMode="auto">
              <a:xfrm>
                <a:off x="81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" name="Rectangle 42"/>
            <p:cNvSpPr>
              <a:spLocks noChangeArrowheads="1"/>
            </p:cNvSpPr>
            <p:nvPr/>
          </p:nvSpPr>
          <p:spPr bwMode="auto">
            <a:xfrm>
              <a:off x="5168" y="1031"/>
              <a:ext cx="5712" cy="5237"/>
            </a:xfrm>
            <a:prstGeom prst="rect">
              <a:avLst/>
            </a:prstGeom>
            <a:solidFill>
              <a:srgbClr val="CCFFFF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H="1" flipV="1">
              <a:off x="7881" y="3432"/>
              <a:ext cx="12" cy="47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6143636" y="4572008"/>
            <a:ext cx="785818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тяж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ine 26"/>
          <p:cNvSpPr>
            <a:spLocks noChangeShapeType="1"/>
          </p:cNvSpPr>
          <p:nvPr/>
        </p:nvSpPr>
        <p:spPr bwMode="auto">
          <a:xfrm>
            <a:off x="7215206" y="1857364"/>
            <a:ext cx="215900" cy="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" name="Line 26"/>
          <p:cNvSpPr>
            <a:spLocks noChangeShapeType="1"/>
          </p:cNvSpPr>
          <p:nvPr/>
        </p:nvSpPr>
        <p:spPr bwMode="auto">
          <a:xfrm>
            <a:off x="6357950" y="4643446"/>
            <a:ext cx="2159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358246" cy="54118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соприкосновении одного тела с  другим возникает взаимодействие,  препятствующее их относительному движению, которое называют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 силу, характеризующую это взаимодействие, называют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силой трения.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трения обозначается </a:t>
            </a:r>
            <a:r>
              <a:rPr lang="en-US" sz="2400" i="1" dirty="0" smtClean="0">
                <a:solidFill>
                  <a:srgbClr val="FFC000"/>
                </a:solidFill>
              </a:rPr>
              <a:t>F</a:t>
            </a:r>
            <a:r>
              <a:rPr lang="ru-RU" sz="2400" baseline="-25000" dirty="0" err="1" smtClean="0">
                <a:solidFill>
                  <a:srgbClr val="FFC000"/>
                </a:solidFill>
              </a:rPr>
              <a:t>тр</a:t>
            </a:r>
            <a:endParaRPr lang="ru-RU" sz="2400" baseline="-25000" dirty="0" smtClean="0">
              <a:solidFill>
                <a:srgbClr val="FFC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ения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направлена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противоположно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движению</a:t>
            </a: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786322"/>
            <a:ext cx="3005144" cy="1890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42918"/>
            <a:ext cx="8115328" cy="548324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Причины возникновения трения </a:t>
            </a:r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Шероховатость поверхностей соприкасающихся тел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Взаимное притяжение молекул соприкасающихся тел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9" name="Рисунок 8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285860"/>
            <a:ext cx="1562100" cy="292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сил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трения</a:t>
            </a: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Трение скольжения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 при скольжении одного тела по поверхности другого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Трение качения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возникает, когда одно тело катится по поверхности другого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Трение покоя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  между двумя контактирующими телами и препятствует возникновению относительного движения.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5543557"/>
            <a:ext cx="1643074" cy="131444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43050"/>
            <a:ext cx="28797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714752"/>
            <a:ext cx="26511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186766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Измеряя силу, с которой динамометр действует на тело при его равномерном движении, мы измеряем силу трения.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Чем больше сила, прижимающая тело к поверхности, тем больше возникающая при этом сила трения.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При равных нагрузках сила трения качения всегда меньше силы трения скольжения.</a:t>
            </a:r>
          </a:p>
        </p:txBody>
      </p:sp>
      <p:pic>
        <p:nvPicPr>
          <p:cNvPr id="4" name="Содержимое 3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624840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Трение в природе и технике</a:t>
            </a:r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перевозки тяжелых блоков (брёвен, стволов деревьев) можно применять катки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машинах стремятся заменить трение скольжения трением качения, применяя так называемые шариковые или роликовые подшипники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подъема тяжелых предметов на высоту используют блоки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Сила используется в механических часах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Зимой для увеличения сцепления колес с почвой надевают специальные шины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часах для увеличения трения колесики делают зубчатыми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Дороги выкладывают твердыми нескользкими материалами(асфальт, щебенка)</a:t>
            </a:r>
          </a:p>
          <a:p>
            <a:pPr algn="just"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142852"/>
            <a:ext cx="1619250" cy="1514475"/>
          </a:xfrm>
          <a:prstGeom prst="rect">
            <a:avLst/>
          </a:prstGeom>
        </p:spPr>
      </p:pic>
      <p:pic>
        <p:nvPicPr>
          <p:cNvPr id="7" name="Рисунок 6" descr="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5500702"/>
            <a:ext cx="3547231" cy="1214446"/>
          </a:xfrm>
          <a:prstGeom prst="rect">
            <a:avLst/>
          </a:prstGeom>
        </p:spPr>
      </p:pic>
      <p:pic>
        <p:nvPicPr>
          <p:cNvPr id="8" name="Содержимое 3" descr="1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0"/>
            <a:ext cx="712544" cy="1857364"/>
          </a:xfrm>
          <a:prstGeom prst="rect">
            <a:avLst/>
          </a:prstGeom>
        </p:spPr>
      </p:pic>
      <p:pic>
        <p:nvPicPr>
          <p:cNvPr id="9" name="Рисунок 8" descr="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5361000"/>
            <a:ext cx="903412" cy="149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>
            <a:normAutofit/>
          </a:bodyPr>
          <a:lstStyle/>
          <a:p>
            <a:pPr algn="ctr"/>
            <a:r>
              <a:rPr lang="ru-RU" sz="55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ru-RU" sz="55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5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5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Силы в природе.</a:t>
            </a:r>
            <a:endParaRPr lang="ru-RU" sz="55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500042"/>
            <a:ext cx="8115328" cy="562612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СНИЖЕНИЕ ВРЕДНОГО ТРЕНИЯ</a:t>
            </a: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материалов с низким  коэффициентом трения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Обработка трущихся поверхностей до гладкого состояния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смазки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Замена трения скольжения трением качения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114948"/>
          </a:xfrm>
        </p:spPr>
        <p:txBody>
          <a:bodyPr>
            <a:normAutofit fontScale="85000" lnSpcReduction="20000"/>
          </a:bodyPr>
          <a:lstStyle/>
          <a:p>
            <a:pPr marL="550926" indent="-51435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Мера воздействия одного тела на другое, </a:t>
            </a:r>
          </a:p>
          <a:p>
            <a:pPr marL="550926" indent="-5143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результате которого изменяется скорость…</a:t>
            </a:r>
          </a:p>
          <a:p>
            <a:pPr marL="550926" indent="-514350"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обозначается сила и в чём она измеряется?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Назовите виды сил.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формулируется закон Гука?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Пресс сильно сжал деталь. По этой причине в ней     возникла …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Гимнаст высоко подпрыгнул. В это время на него действует … </a:t>
            </a:r>
          </a:p>
          <a:p>
            <a:pPr algn="just" fontAlgn="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пружине подвесили груз, и она растянулась. Значит, в ней возникла …</a:t>
            </a:r>
          </a:p>
          <a:p>
            <a:pPr algn="just" fontAlgn="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Скатившиеся с горы санки останавливаются потому, что на них действует …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Прибор для измерения силы.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142852"/>
            <a:ext cx="1714488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Правильные ответы 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29196"/>
          </a:xfrm>
        </p:spPr>
        <p:txBody>
          <a:bodyPr>
            <a:normAutofit lnSpcReduction="10000"/>
          </a:bodyPr>
          <a:lstStyle/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Н- ньютон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сила тяжести, сила всемирного тяготения, вес тела, сила упругости, сила трения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модуль силы упругости при растяжении(или сжатии) тела прямо пропорционален изменению длины тела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упругости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сила тяжести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сила упругости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сила трения</a:t>
            </a:r>
          </a:p>
          <a:p>
            <a:pPr marL="550926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динамометр </a:t>
            </a:r>
            <a:endParaRPr lang="ru-RU" sz="2400" dirty="0" smtClean="0"/>
          </a:p>
          <a:p>
            <a:pPr marL="550926" indent="-514350">
              <a:buAutoNum type="arabicPeriod"/>
            </a:pPr>
            <a:endParaRPr lang="ru-RU" dirty="0" smtClean="0"/>
          </a:p>
          <a:p>
            <a:pPr marL="550926" indent="-514350">
              <a:buAutoNum type="arabicPeriod"/>
            </a:pPr>
            <a:endParaRPr lang="ru-RU" dirty="0"/>
          </a:p>
        </p:txBody>
      </p:sp>
      <p:pic>
        <p:nvPicPr>
          <p:cNvPr id="4" name="Рисунок 3" descr="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4290"/>
            <a:ext cx="2152650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758138" cy="541180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Науку все глубже постигнуть стремись,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Познанием вечного жаждой томись.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Лишь первых познаний блеснет тебе свет,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Узнаешь: предела для знания нет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Фирдоуси (персидский поэт)</a:t>
            </a:r>
            <a:endParaRPr lang="ru-RU" sz="1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643314"/>
            <a:ext cx="3577095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90063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– физическая величина, которая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мерой взаимодействия тел.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86124"/>
            <a:ext cx="5715040" cy="1651020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2852"/>
            <a:ext cx="3238490" cy="24288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7620" y="214290"/>
            <a:ext cx="50006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из нас постоянно встречается с различными случаями действия тел друг на друга.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Скорость тела меняется  при взаимодействии 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другими телами.</a:t>
            </a:r>
          </a:p>
          <a:p>
            <a:endParaRPr lang="ru-RU" dirty="0" smtClean="0"/>
          </a:p>
        </p:txBody>
      </p:sp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2714620"/>
            <a:ext cx="1905000" cy="138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48324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Сила является векторной величиной.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Она характеризуется числовым значением и направлением.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Обозначение: 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Единица измерения </a:t>
            </a:r>
            <a:r>
              <a:rPr lang="ru-RU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1Н</a:t>
            </a:r>
            <a:r>
              <a:rPr lang="ru-RU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(ньютон)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>
              <a:solidFill>
                <a:srgbClr val="FF0066"/>
              </a:solidFill>
            </a:endParaRPr>
          </a:p>
          <a:p>
            <a:endParaRPr lang="ru-RU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714612" y="3429000"/>
            <a:ext cx="304800" cy="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142852"/>
            <a:ext cx="19907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Виды сил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 тяжести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 всемирного тяготения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 тела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 упругости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сила трения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714620"/>
            <a:ext cx="2286000" cy="1524000"/>
          </a:xfrm>
          <a:prstGeom prst="rect">
            <a:avLst/>
          </a:prstGeom>
        </p:spPr>
      </p:pic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2214554"/>
            <a:ext cx="1475115" cy="2714644"/>
          </a:xfrm>
          <a:prstGeom prst="rect">
            <a:avLst/>
          </a:prstGeom>
        </p:spPr>
      </p:pic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643182"/>
            <a:ext cx="2476500" cy="18478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600079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Наблюдения за природными объектами показывают, что все окружающие тела ощущают  притяжение к Земле. Падают вниз листья деревьев, вода водопадов, течет вода в реках.</a:t>
            </a: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Притяжение существует не только между Землей и телами, находящимися на ней.  Все тела притягиваются друг к другу.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5357826"/>
            <a:ext cx="2286016" cy="1314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832" y="1357298"/>
            <a:ext cx="1201168" cy="157162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115328" cy="55546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Притяжение всех тел Вселенной друг к другу называется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всемирным тяготением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Исаак Ньютон первым доказал закон всемирного тяготения. </a:t>
            </a:r>
          </a:p>
          <a:p>
            <a:pPr algn="just"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Согласно этому закону,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силы притяжения между телами тем больше, чем больше массы этих тел. Силы притяжения между телами уменьшаются, если увеличивается расстояние между ними. </a:t>
            </a:r>
          </a:p>
          <a:p>
            <a:pPr algn="just">
              <a:lnSpc>
                <a:spcPct val="15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4857760"/>
            <a:ext cx="2356272" cy="157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Рук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14290"/>
            <a:ext cx="143855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Сила тяжести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сила, с которой  Земля притягивает к себе тело.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71472" y="2214554"/>
            <a:ext cx="2590800" cy="769441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rgbClr val="FFC000"/>
                </a:solidFill>
              </a:rPr>
              <a:t>F</a:t>
            </a:r>
            <a:r>
              <a:rPr lang="ru-RU" sz="4400" baseline="-25000" dirty="0">
                <a:solidFill>
                  <a:srgbClr val="FFC000"/>
                </a:solidFill>
              </a:rPr>
              <a:t>тяж</a:t>
            </a:r>
            <a:r>
              <a:rPr lang="en-US" sz="4400" dirty="0">
                <a:solidFill>
                  <a:srgbClr val="FFC000"/>
                </a:solidFill>
              </a:rPr>
              <a:t>=</a:t>
            </a:r>
            <a:r>
              <a:rPr lang="ru-RU" sz="4400" dirty="0">
                <a:solidFill>
                  <a:srgbClr val="FFC000"/>
                </a:solidFill>
              </a:rPr>
              <a:t> </a:t>
            </a:r>
            <a:r>
              <a:rPr lang="en-US" sz="4400" dirty="0">
                <a:solidFill>
                  <a:srgbClr val="FFC000"/>
                </a:solidFill>
              </a:rPr>
              <a:t>gm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143116"/>
            <a:ext cx="435771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=9,8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ускорение свободного падения</a:t>
            </a:r>
          </a:p>
          <a:p>
            <a:pPr>
              <a:spcBef>
                <a:spcPct val="50000"/>
              </a:spcBef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масса тела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0719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 тяжести всегда направлена вертикально вниз к центру Земли.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3929058" y="3706454"/>
            <a:ext cx="2071702" cy="2322431"/>
            <a:chOff x="774" y="-9"/>
            <a:chExt cx="14940" cy="8214"/>
          </a:xfrm>
        </p:grpSpPr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774" y="-9"/>
              <a:ext cx="14940" cy="180"/>
              <a:chOff x="2241" y="3294"/>
              <a:chExt cx="6120" cy="180"/>
            </a:xfrm>
          </p:grpSpPr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>
                <a:off x="2241" y="3294"/>
                <a:ext cx="612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22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24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26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>
                <a:off x="27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29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>
                <a:off x="31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33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>
                <a:off x="35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6" name="Line 16"/>
              <p:cNvSpPr>
                <a:spLocks noChangeShapeType="1"/>
              </p:cNvSpPr>
              <p:nvPr/>
            </p:nvSpPr>
            <p:spPr bwMode="auto">
              <a:xfrm>
                <a:off x="36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7" name="Line 17"/>
              <p:cNvSpPr>
                <a:spLocks noChangeShapeType="1"/>
              </p:cNvSpPr>
              <p:nvPr/>
            </p:nvSpPr>
            <p:spPr bwMode="auto">
              <a:xfrm>
                <a:off x="38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Line 18"/>
              <p:cNvSpPr>
                <a:spLocks noChangeShapeType="1"/>
              </p:cNvSpPr>
              <p:nvPr/>
            </p:nvSpPr>
            <p:spPr bwMode="auto">
              <a:xfrm>
                <a:off x="40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9" name="Line 19"/>
              <p:cNvSpPr>
                <a:spLocks noChangeShapeType="1"/>
              </p:cNvSpPr>
              <p:nvPr/>
            </p:nvSpPr>
            <p:spPr bwMode="auto">
              <a:xfrm>
                <a:off x="42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0" name="Line 20"/>
              <p:cNvSpPr>
                <a:spLocks noChangeShapeType="1"/>
              </p:cNvSpPr>
              <p:nvPr/>
            </p:nvSpPr>
            <p:spPr bwMode="auto">
              <a:xfrm>
                <a:off x="44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>
                <a:off x="45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>
                <a:off x="49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3" name="Line 23"/>
              <p:cNvSpPr>
                <a:spLocks noChangeShapeType="1"/>
              </p:cNvSpPr>
              <p:nvPr/>
            </p:nvSpPr>
            <p:spPr bwMode="auto">
              <a:xfrm>
                <a:off x="47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Line 24"/>
              <p:cNvSpPr>
                <a:spLocks noChangeShapeType="1"/>
              </p:cNvSpPr>
              <p:nvPr/>
            </p:nvSpPr>
            <p:spPr bwMode="auto">
              <a:xfrm>
                <a:off x="51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>
                <a:off x="53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>
                <a:off x="54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>
                <a:off x="56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Line 28"/>
              <p:cNvSpPr>
                <a:spLocks noChangeShapeType="1"/>
              </p:cNvSpPr>
              <p:nvPr/>
            </p:nvSpPr>
            <p:spPr bwMode="auto">
              <a:xfrm>
                <a:off x="58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>
                <a:off x="60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0" name="Line 30"/>
              <p:cNvSpPr>
                <a:spLocks noChangeShapeType="1"/>
              </p:cNvSpPr>
              <p:nvPr/>
            </p:nvSpPr>
            <p:spPr bwMode="auto">
              <a:xfrm>
                <a:off x="62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1" name="Line 31"/>
              <p:cNvSpPr>
                <a:spLocks noChangeShapeType="1"/>
              </p:cNvSpPr>
              <p:nvPr/>
            </p:nvSpPr>
            <p:spPr bwMode="auto">
              <a:xfrm>
                <a:off x="63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2" name="Line 32"/>
              <p:cNvSpPr>
                <a:spLocks noChangeShapeType="1"/>
              </p:cNvSpPr>
              <p:nvPr/>
            </p:nvSpPr>
            <p:spPr bwMode="auto">
              <a:xfrm>
                <a:off x="65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3" name="Line 33"/>
              <p:cNvSpPr>
                <a:spLocks noChangeShapeType="1"/>
              </p:cNvSpPr>
              <p:nvPr/>
            </p:nvSpPr>
            <p:spPr bwMode="auto">
              <a:xfrm>
                <a:off x="67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4" name="Line 34"/>
              <p:cNvSpPr>
                <a:spLocks noChangeShapeType="1"/>
              </p:cNvSpPr>
              <p:nvPr/>
            </p:nvSpPr>
            <p:spPr bwMode="auto">
              <a:xfrm>
                <a:off x="69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5" name="Line 35"/>
              <p:cNvSpPr>
                <a:spLocks noChangeShapeType="1"/>
              </p:cNvSpPr>
              <p:nvPr/>
            </p:nvSpPr>
            <p:spPr bwMode="auto">
              <a:xfrm>
                <a:off x="71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6" name="Line 36"/>
              <p:cNvSpPr>
                <a:spLocks noChangeShapeType="1"/>
              </p:cNvSpPr>
              <p:nvPr/>
            </p:nvSpPr>
            <p:spPr bwMode="auto">
              <a:xfrm>
                <a:off x="72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7" name="Line 37"/>
              <p:cNvSpPr>
                <a:spLocks noChangeShapeType="1"/>
              </p:cNvSpPr>
              <p:nvPr/>
            </p:nvSpPr>
            <p:spPr bwMode="auto">
              <a:xfrm>
                <a:off x="746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8" name="Line 38"/>
              <p:cNvSpPr>
                <a:spLocks noChangeShapeType="1"/>
              </p:cNvSpPr>
              <p:nvPr/>
            </p:nvSpPr>
            <p:spPr bwMode="auto">
              <a:xfrm>
                <a:off x="764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9" name="Line 39"/>
              <p:cNvSpPr>
                <a:spLocks noChangeShapeType="1"/>
              </p:cNvSpPr>
              <p:nvPr/>
            </p:nvSpPr>
            <p:spPr bwMode="auto">
              <a:xfrm>
                <a:off x="782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0" name="Line 40"/>
              <p:cNvSpPr>
                <a:spLocks noChangeShapeType="1"/>
              </p:cNvSpPr>
              <p:nvPr/>
            </p:nvSpPr>
            <p:spPr bwMode="auto">
              <a:xfrm>
                <a:off x="800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1" name="Line 41"/>
              <p:cNvSpPr>
                <a:spLocks noChangeShapeType="1"/>
              </p:cNvSpPr>
              <p:nvPr/>
            </p:nvSpPr>
            <p:spPr bwMode="auto">
              <a:xfrm>
                <a:off x="8181" y="3294"/>
                <a:ext cx="180" cy="1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5" name="Rectangle 42"/>
            <p:cNvSpPr>
              <a:spLocks noChangeArrowheads="1"/>
            </p:cNvSpPr>
            <p:nvPr/>
          </p:nvSpPr>
          <p:spPr bwMode="auto">
            <a:xfrm>
              <a:off x="5168" y="1031"/>
              <a:ext cx="5712" cy="5237"/>
            </a:xfrm>
            <a:prstGeom prst="rect">
              <a:avLst/>
            </a:prstGeom>
            <a:solidFill>
              <a:srgbClr val="CCFFFF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H="1" flipV="1">
              <a:off x="7881" y="3432"/>
              <a:ext cx="12" cy="477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oval" w="med" len="med"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5143504" y="557214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</a:rPr>
              <a:t>F</a:t>
            </a:r>
            <a:r>
              <a:rPr lang="ru-RU" baseline="-25000" dirty="0" smtClean="0">
                <a:latin typeface="Times New Roman" pitchFamily="18" charset="0"/>
              </a:rPr>
              <a:t>тяж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5357818" y="571501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501</TotalTime>
  <Words>777</Words>
  <Application>Microsoft Office PowerPoint</Application>
  <PresentationFormat>Экран (4:3)</PresentationFormat>
  <Paragraphs>173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Техническая</vt:lpstr>
      <vt:lpstr>Формула</vt:lpstr>
      <vt:lpstr>Слайд 1</vt:lpstr>
      <vt:lpstr>Тема:  Силы в природе.</vt:lpstr>
      <vt:lpstr>Слайд 3</vt:lpstr>
      <vt:lpstr>Слайд 4</vt:lpstr>
      <vt:lpstr>Слайд 5</vt:lpstr>
      <vt:lpstr>Виды сил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Проверь себя</vt:lpstr>
      <vt:lpstr>Правильные ответы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Силы в природе</dc:title>
  <dc:creator>User</dc:creator>
  <cp:lastModifiedBy>User</cp:lastModifiedBy>
  <cp:revision>55</cp:revision>
  <dcterms:created xsi:type="dcterms:W3CDTF">2013-01-28T17:24:25Z</dcterms:created>
  <dcterms:modified xsi:type="dcterms:W3CDTF">2013-01-29T01:46:18Z</dcterms:modified>
</cp:coreProperties>
</file>