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72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030523"/>
    <a:srgbClr val="040416"/>
    <a:srgbClr val="062402"/>
    <a:srgbClr val="34CC9D"/>
    <a:srgbClr val="A343BD"/>
    <a:srgbClr val="80D52B"/>
    <a:srgbClr val="5E7272"/>
    <a:srgbClr val="96A8A8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4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82BAFF-81C5-4FCF-A286-F0BF60ACF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1685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B14E3-E7B2-44B5-9B64-6224531320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F9BB4-CC26-4F33-ADB0-7C78661E65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B7845-C1C7-49BB-B2F2-1AB26AE8280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5E7D-2A1B-4102-8EBC-1EDDF570CB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2B3D1-2226-47C8-B790-FF5AE3DC0BA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1288-DD9D-4526-B9F8-AE7CCA38F1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D3151-1E0A-4760-BA9F-E44ED259DD2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71F7D-1E90-4F55-B7AF-FADEE970D8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C89D3-E2D6-472A-A939-6541D4D2FC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CF111-0D79-461E-9A41-F6455527AD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DCCAB-5F83-47BE-90C8-2840848292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9065FC6-DE90-4214-BC1F-D4FC217376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CF0727-00BC-4F3D-8C66-56B9DA57E9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928670"/>
            <a:ext cx="7991475" cy="100806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Алгебра и начала математического анализа 11 класс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5436" cy="10033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«Исследование функций и построение их графиков»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6</a:t>
            </a:r>
            <a:r>
              <a:rPr lang="ru-RU" sz="3600" dirty="0"/>
              <a:t>. Находим асимптоты функции.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1935480"/>
                <a:ext cx="7931224" cy="4389120"/>
              </a:xfrm>
            </p:spPr>
            <p:txBody>
              <a:bodyPr>
                <a:normAutofit fontScale="70000" lnSpcReduction="20000"/>
              </a:bodyPr>
              <a:lstStyle/>
              <a:p>
                <a:pPr lvl="0"/>
                <a:r>
                  <a:rPr lang="ru-RU" dirty="0" smtClean="0"/>
                  <a:t> </a:t>
                </a:r>
                <a:r>
                  <a:rPr lang="ru-RU" dirty="0"/>
                  <a:t>Вертикальные:</a:t>
                </a:r>
              </a:p>
              <a:p>
                <a:pPr marL="0" indent="0">
                  <a:buNone/>
                </a:pPr>
                <a:r>
                  <a:rPr lang="ru-RU" dirty="0"/>
                  <a:t> находим односторонние пределы в граничных точках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ru-RU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eqArr>
                              <m:eqArr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ru-RU" i="1"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ru-RU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eqAr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𝑓</m:t>
                            </m:r>
                            <m:r>
                              <a:rPr lang="ru-RU" i="1">
                                <a:latin typeface="Cambria Math"/>
                              </a:rPr>
                              <m:t>(</m:t>
                            </m:r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  <m:r>
                              <a:rPr lang="ru-RU" i="1">
                                <a:latin typeface="Cambria Math"/>
                              </a:rPr>
                              <m:t>)</m:t>
                            </m:r>
                          </m:e>
                          <m:sup/>
                        </m:sSup>
                      </m:e>
                    </m:func>
                    <m:r>
                      <a:rPr lang="ru-RU" i="1">
                        <a:latin typeface="Cambria Math"/>
                      </a:rPr>
                      <m:t>= +∞</m:t>
                    </m:r>
                  </m:oMath>
                </a14:m>
                <a:r>
                  <a:rPr lang="ru-RU" dirty="0"/>
                  <a:t>     или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ru-RU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eqArr>
                              <m:eqArr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ru-RU" i="1"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ru-RU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eqAr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𝑓</m:t>
                            </m:r>
                            <m:r>
                              <a:rPr lang="ru-RU" i="1">
                                <a:latin typeface="Cambria Math"/>
                              </a:rPr>
                              <m:t>(</m:t>
                            </m:r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  <m:r>
                              <a:rPr lang="ru-RU" i="1">
                                <a:latin typeface="Cambria Math"/>
                              </a:rPr>
                              <m:t>)</m:t>
                            </m:r>
                          </m:e>
                          <m:sup/>
                        </m:sSup>
                      </m:e>
                    </m:func>
                    <m:r>
                      <a:rPr lang="ru-RU" i="1">
                        <a:latin typeface="Cambria Math"/>
                      </a:rPr>
                      <m:t>= −∞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Если такие пределы существуют, то прямая  х=а  является вертикальной асимптотой графика функции у=</a:t>
                </a:r>
                <a:r>
                  <a:rPr lang="en-US" dirty="0"/>
                  <a:t>f</a:t>
                </a:r>
                <a:r>
                  <a:rPr lang="ru-RU" dirty="0"/>
                  <a:t>(</a:t>
                </a:r>
                <a:r>
                  <a:rPr lang="en-US" dirty="0"/>
                  <a:t>x</a:t>
                </a:r>
                <a:r>
                  <a:rPr lang="ru-RU" dirty="0" smtClean="0"/>
                  <a:t>)</a:t>
                </a:r>
                <a:r>
                  <a:rPr lang="ru-RU" dirty="0"/>
                  <a:t> </a:t>
                </a:r>
              </a:p>
              <a:p>
                <a:r>
                  <a:rPr lang="ru-RU" dirty="0"/>
                  <a:t>Наклонные асимптоты:</a:t>
                </a:r>
              </a:p>
              <a:p>
                <a:pPr marL="0" lvl="0" indent="0">
                  <a:buNone/>
                </a:pPr>
                <a:r>
                  <a:rPr lang="ru-RU" dirty="0"/>
                  <a:t>Если выполняется условие </a:t>
                </a:r>
                <a:r>
                  <a:rPr lang="en-US" dirty="0" err="1"/>
                  <a:t>lim</a:t>
                </a:r>
                <a:r>
                  <a:rPr lang="ru-RU" dirty="0"/>
                  <a:t> (</a:t>
                </a:r>
                <a:r>
                  <a:rPr lang="en-US" dirty="0"/>
                  <a:t>f</a:t>
                </a:r>
                <a:r>
                  <a:rPr lang="ru-RU" dirty="0"/>
                  <a:t>(</a:t>
                </a:r>
                <a:r>
                  <a:rPr lang="en-US" dirty="0"/>
                  <a:t>x</a:t>
                </a:r>
                <a:r>
                  <a:rPr lang="ru-RU" dirty="0"/>
                  <a:t>) – (</a:t>
                </a:r>
                <a:r>
                  <a:rPr lang="en-US" dirty="0" err="1"/>
                  <a:t>kx</a:t>
                </a:r>
                <a:r>
                  <a:rPr lang="ru-RU" dirty="0"/>
                  <a:t>  + </a:t>
                </a:r>
                <a:r>
                  <a:rPr lang="en-US" dirty="0"/>
                  <a:t>b</a:t>
                </a:r>
                <a:r>
                  <a:rPr lang="ru-RU" dirty="0"/>
                  <a:t>)) = 0,</a:t>
                </a:r>
              </a:p>
              <a:p>
                <a:pPr marL="0" indent="0">
                  <a:buNone/>
                </a:pPr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→±∞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 </a:t>
                </a:r>
              </a:p>
              <a:p>
                <a:pPr marL="0" indent="0">
                  <a:buNone/>
                </a:pPr>
                <a:r>
                  <a:rPr lang="ru-RU" dirty="0"/>
                  <a:t>то прямая у = </a:t>
                </a:r>
                <a:r>
                  <a:rPr lang="en-US" dirty="0" err="1"/>
                  <a:t>kx</a:t>
                </a:r>
                <a:r>
                  <a:rPr lang="ru-RU" dirty="0"/>
                  <a:t> + </a:t>
                </a:r>
                <a:r>
                  <a:rPr lang="en-US" dirty="0"/>
                  <a:t>b </a:t>
                </a:r>
                <a:r>
                  <a:rPr lang="ru-RU" dirty="0"/>
                  <a:t> является асимптотой функции  у = </a:t>
                </a:r>
                <a:r>
                  <a:rPr lang="en-US" dirty="0"/>
                  <a:t>f</a:t>
                </a:r>
                <a:r>
                  <a:rPr lang="ru-RU" dirty="0"/>
                  <a:t>(</a:t>
                </a:r>
                <a:r>
                  <a:rPr lang="en-US" dirty="0"/>
                  <a:t>x</a:t>
                </a:r>
                <a:r>
                  <a:rPr lang="ru-RU" dirty="0"/>
                  <a:t>)  при 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→±∞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 Коэффициенты </a:t>
                </a:r>
                <a:r>
                  <a:rPr lang="en-US" dirty="0"/>
                  <a:t>k</a:t>
                </a:r>
                <a:r>
                  <a:rPr lang="ru-RU" dirty="0"/>
                  <a:t> и </a:t>
                </a:r>
                <a:r>
                  <a:rPr lang="en-US" dirty="0"/>
                  <a:t>b</a:t>
                </a:r>
                <a:r>
                  <a:rPr lang="ru-RU" dirty="0"/>
                  <a:t> можно найти следующим образом:</a:t>
                </a:r>
              </a:p>
              <a:p>
                <a:pPr marL="0" indent="0">
                  <a:buNone/>
                </a:pPr>
                <a:r>
                  <a:rPr lang="ru-RU" dirty="0"/>
                  <a:t> </a:t>
                </a:r>
              </a:p>
              <a:p>
                <a:r>
                  <a:rPr lang="en-US" dirty="0"/>
                  <a:t>k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ru-RU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lim</m:t>
                        </m:r>
                      </m:e>
                      <m:lim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e>
                          <m:e/>
                        </m:eqArr>
                      </m:lim>
                    </m:limLow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dirty="0" smtClean="0"/>
                  <a:t>                                  </a:t>
                </a:r>
                <a:r>
                  <a:rPr lang="en-US" dirty="0" smtClean="0"/>
                  <a:t>b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ru-RU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lim</m:t>
                        </m:r>
                      </m:e>
                      <m:lim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e>
                          <m:e/>
                        </m:eqArr>
                      </m:lim>
                    </m:limLow>
                  </m:oMath>
                </a14:m>
                <a:r>
                  <a:rPr lang="en-US" dirty="0"/>
                  <a:t>(f(x) - </a:t>
                </a:r>
                <a:r>
                  <a:rPr lang="en-US" dirty="0" err="1"/>
                  <a:t>kx</a:t>
                </a:r>
                <a:r>
                  <a:rPr lang="en-US" dirty="0"/>
                  <a:t>)</a:t>
                </a: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935480"/>
                <a:ext cx="7931224" cy="4389120"/>
              </a:xfrm>
              <a:blipFill rotWithShape="1">
                <a:blip r:embed="rId2" cstate="email"/>
                <a:stretch>
                  <a:fillRect l="-692" t="-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431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7. Есть ли у функции промежутки, где она возрастает (убывает)?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357430"/>
            <a:ext cx="8229600" cy="438912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f’(x)&gt; 0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u="sng" dirty="0" smtClean="0"/>
              <a:t>функция возрастающая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en-US" b="1" dirty="0" smtClean="0"/>
              <a:t>f’(x)&lt;0</a:t>
            </a:r>
            <a:r>
              <a:rPr lang="ru-RU" dirty="0" smtClean="0"/>
              <a:t>, </a:t>
            </a:r>
            <a:r>
              <a:rPr lang="ru-RU" u="sng" dirty="0" smtClean="0"/>
              <a:t>функция убывающая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8. Есть ли у нее промежутки </a:t>
            </a:r>
            <a:r>
              <a:rPr lang="ru-RU" sz="2800" dirty="0" err="1" smtClean="0"/>
              <a:t>знакопостоянства</a:t>
            </a:r>
            <a:r>
              <a:rPr lang="ru-RU" sz="2800" dirty="0" smtClean="0"/>
              <a:t>?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f’(x)</a:t>
            </a:r>
            <a:r>
              <a:rPr lang="ru-RU" b="1" dirty="0" smtClean="0"/>
              <a:t> </a:t>
            </a:r>
            <a:r>
              <a:rPr lang="en-US" b="1" dirty="0" smtClean="0">
                <a:cs typeface="Tahoma" pitchFamily="34" charset="0"/>
              </a:rPr>
              <a:t>=</a:t>
            </a:r>
            <a:r>
              <a:rPr lang="ru-RU" b="1" dirty="0" smtClean="0"/>
              <a:t> 0</a:t>
            </a:r>
            <a:r>
              <a:rPr lang="en-US" b="1" dirty="0" smtClean="0"/>
              <a:t> </a:t>
            </a:r>
            <a:r>
              <a:rPr lang="ru-RU" dirty="0" smtClean="0"/>
              <a:t>на промежутке,  </a:t>
            </a:r>
            <a:r>
              <a:rPr lang="en-US" b="1" dirty="0" smtClean="0">
                <a:cs typeface="Tahoma" pitchFamily="34" charset="0"/>
              </a:rPr>
              <a:t>=</a:t>
            </a:r>
            <a:r>
              <a:rPr lang="en-US" b="1" dirty="0" smtClean="0">
                <a:ea typeface="Batang" pitchFamily="18" charset="-127"/>
                <a:cs typeface="Tahoma" pitchFamily="34" charset="0"/>
              </a:rPr>
              <a:t>&gt; </a:t>
            </a:r>
            <a:r>
              <a:rPr lang="ru-RU" dirty="0" smtClean="0"/>
              <a:t>функция </a:t>
            </a:r>
            <a:r>
              <a:rPr lang="en-US" b="1" dirty="0" smtClean="0"/>
              <a:t>f</a:t>
            </a:r>
            <a:r>
              <a:rPr lang="ru-RU" b="1" dirty="0" smtClean="0"/>
              <a:t>(х)</a:t>
            </a:r>
            <a:r>
              <a:rPr lang="en-US" b="1" dirty="0" smtClean="0"/>
              <a:t> </a:t>
            </a:r>
            <a:r>
              <a:rPr lang="ru-RU" dirty="0" smtClean="0"/>
              <a:t>постоянная на этом промежутке.</a:t>
            </a:r>
          </a:p>
          <a:p>
            <a:pPr>
              <a:defRPr/>
            </a:pPr>
            <a:r>
              <a:rPr lang="ru-RU" dirty="0" smtClean="0"/>
              <a:t>Если в точке </a:t>
            </a:r>
            <a:r>
              <a:rPr lang="en-US" b="1" dirty="0" smtClean="0"/>
              <a:t>x</a:t>
            </a:r>
            <a:r>
              <a:rPr lang="en-US" sz="2000" b="1" dirty="0" smtClean="0"/>
              <a:t>o</a:t>
            </a:r>
            <a:r>
              <a:rPr lang="ru-RU" dirty="0" smtClean="0"/>
              <a:t> производная меняет знак </a:t>
            </a:r>
            <a:r>
              <a:rPr lang="en-US" dirty="0" smtClean="0"/>
              <a:t>c </a:t>
            </a:r>
            <a:r>
              <a:rPr lang="ru-RU" dirty="0" smtClean="0"/>
              <a:t>«</a:t>
            </a:r>
            <a:r>
              <a:rPr lang="en-US" b="1" dirty="0" smtClean="0"/>
              <a:t>+</a:t>
            </a:r>
            <a:r>
              <a:rPr lang="ru-RU" dirty="0" smtClean="0"/>
              <a:t>» на «-», то </a:t>
            </a:r>
            <a:r>
              <a:rPr lang="en-US" b="1" dirty="0" smtClean="0"/>
              <a:t>x</a:t>
            </a:r>
            <a:r>
              <a:rPr lang="en-US" sz="2000" b="1" dirty="0" smtClean="0"/>
              <a:t>o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ru-RU" i="1" dirty="0" smtClean="0"/>
              <a:t>точка локального максимума</a:t>
            </a:r>
            <a:r>
              <a:rPr lang="ru-RU" dirty="0" smtClean="0"/>
              <a:t>;</a:t>
            </a:r>
          </a:p>
          <a:p>
            <a:pPr>
              <a:defRPr/>
            </a:pPr>
            <a:r>
              <a:rPr lang="ru-RU" dirty="0" smtClean="0"/>
              <a:t>Если в точке </a:t>
            </a:r>
            <a:r>
              <a:rPr lang="en-US" b="1" dirty="0" smtClean="0"/>
              <a:t>x</a:t>
            </a:r>
            <a:r>
              <a:rPr lang="en-US" sz="2000" b="1" dirty="0" smtClean="0"/>
              <a:t>o</a:t>
            </a:r>
            <a:r>
              <a:rPr lang="ru-RU" dirty="0" smtClean="0"/>
              <a:t> производная меняет знак с «</a:t>
            </a:r>
            <a:r>
              <a:rPr lang="ru-RU" b="1" dirty="0" smtClean="0"/>
              <a:t>-</a:t>
            </a:r>
            <a:r>
              <a:rPr lang="ru-RU" dirty="0" smtClean="0"/>
              <a:t>» на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   </a:t>
            </a:r>
            <a:r>
              <a:rPr lang="ru-RU" dirty="0" smtClean="0"/>
              <a:t>«</a:t>
            </a:r>
            <a:r>
              <a:rPr lang="en-US" b="1" dirty="0" smtClean="0"/>
              <a:t>+</a:t>
            </a:r>
            <a:r>
              <a:rPr lang="ru-RU" dirty="0" smtClean="0"/>
              <a:t>», то </a:t>
            </a:r>
            <a:r>
              <a:rPr lang="en-US" b="1" dirty="0" smtClean="0"/>
              <a:t>x</a:t>
            </a:r>
            <a:r>
              <a:rPr lang="en-US" sz="2000" b="1" dirty="0" smtClean="0"/>
              <a:t>o</a:t>
            </a:r>
            <a:r>
              <a:rPr lang="ru-RU" dirty="0" smtClean="0"/>
              <a:t> - </a:t>
            </a:r>
            <a:r>
              <a:rPr lang="ru-RU" i="1" dirty="0" smtClean="0"/>
              <a:t>точка локального минимума</a:t>
            </a:r>
            <a:r>
              <a:rPr lang="ru-RU" dirty="0" smtClean="0"/>
              <a:t>.</a:t>
            </a:r>
          </a:p>
          <a:p>
            <a:pPr eaLnBrk="1" hangingPunct="1">
              <a:buNone/>
              <a:defRPr/>
            </a:pPr>
            <a:endParaRPr lang="ru-RU" dirty="0" smtClean="0"/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4114800" y="2971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Пример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998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9563" y="1965325"/>
                <a:ext cx="8229600" cy="4114800"/>
              </a:xfrm>
            </p:spPr>
            <p:txBody>
              <a:bodyPr>
                <a:normAutofit fontScale="47500" lnSpcReduction="20000"/>
              </a:bodyPr>
              <a:lstStyle/>
              <a:p>
                <a:pPr algn="ctr" eaLnBrk="1" hangingPunct="1">
                  <a:buFontTx/>
                  <a:buNone/>
                  <a:defRPr/>
                </a:pPr>
                <a:r>
                  <a:rPr lang="ru-RU" sz="4400" b="1" dirty="0" smtClean="0"/>
                  <a:t>у= х/х²-1 </a:t>
                </a:r>
              </a:p>
              <a:p>
                <a:r>
                  <a:rPr lang="ru-RU" sz="5100" dirty="0"/>
                  <a:t>1.  </a:t>
                </a:r>
                <a:r>
                  <a:rPr lang="ru-RU" sz="4400" dirty="0"/>
                  <a:t>Знаменатель выражения х/(х</a:t>
                </a:r>
                <a:r>
                  <a:rPr lang="ru-RU" sz="4400" baseline="30000" dirty="0"/>
                  <a:t>2</a:t>
                </a:r>
                <a:r>
                  <a:rPr lang="ru-RU" sz="4400" dirty="0"/>
                  <a:t> – 1)</a:t>
                </a:r>
                <a:r>
                  <a:rPr lang="ru-RU" sz="4400" baseline="30000" dirty="0"/>
                  <a:t> </a:t>
                </a:r>
                <a:r>
                  <a:rPr lang="ru-RU" sz="4400" dirty="0"/>
                  <a:t> обращается в нуль </a:t>
                </a:r>
                <a:r>
                  <a:rPr lang="ru-RU" sz="4400" dirty="0" smtClean="0"/>
                  <a:t>при</a:t>
                </a:r>
              </a:p>
              <a:p>
                <a:pPr marL="0" indent="0">
                  <a:buNone/>
                </a:pPr>
                <a:r>
                  <a:rPr lang="ru-RU" sz="4400" dirty="0" smtClean="0"/>
                  <a:t>         </a:t>
                </a:r>
                <a:r>
                  <a:rPr lang="ru-RU" sz="4400" dirty="0"/>
                  <a:t>х= -1 </a:t>
                </a:r>
                <a:r>
                  <a:rPr lang="ru-RU" sz="4400" dirty="0" smtClean="0"/>
                  <a:t>и </a:t>
                </a:r>
                <a:r>
                  <a:rPr lang="ru-RU" sz="4400" dirty="0"/>
                  <a:t>при х = 1, поэтому </a:t>
                </a:r>
                <a:r>
                  <a:rPr lang="en-US" sz="4400" b="1" dirty="0"/>
                  <a:t>D</a:t>
                </a:r>
                <a:r>
                  <a:rPr lang="ru-RU" sz="4400" b="1" dirty="0"/>
                  <a:t>(</a:t>
                </a:r>
                <a:r>
                  <a:rPr lang="en-US" sz="4400" b="1" dirty="0"/>
                  <a:t>f</a:t>
                </a:r>
                <a:r>
                  <a:rPr lang="ru-RU" sz="4400" b="1" dirty="0"/>
                  <a:t>) = </a:t>
                </a:r>
                <a:r>
                  <a:rPr lang="ru-RU" sz="4400" dirty="0"/>
                  <a:t>(-∞;-1)U(-1; 1) U (1; +∞).</a:t>
                </a:r>
              </a:p>
              <a:p>
                <a:r>
                  <a:rPr lang="ru-RU" sz="5100" dirty="0"/>
                  <a:t>2. </a:t>
                </a:r>
                <a:r>
                  <a:rPr lang="ru-RU" sz="4400" b="1" dirty="0"/>
                  <a:t>Е(</a:t>
                </a:r>
                <a:r>
                  <a:rPr lang="en-US" sz="4400" b="1" dirty="0"/>
                  <a:t>f</a:t>
                </a:r>
                <a:r>
                  <a:rPr lang="ru-RU" sz="4400" b="1" dirty="0"/>
                  <a:t>) = </a:t>
                </a:r>
                <a:r>
                  <a:rPr lang="en-US" sz="4400" b="1" dirty="0"/>
                  <a:t>R </a:t>
                </a:r>
                <a:r>
                  <a:rPr lang="ru-RU" sz="4400" dirty="0"/>
                  <a:t>(видно из дальнейшего исследования)</a:t>
                </a:r>
              </a:p>
              <a:p>
                <a:r>
                  <a:rPr lang="ru-RU" sz="4400" dirty="0"/>
                  <a:t>3.</a:t>
                </a:r>
                <a:r>
                  <a:rPr lang="ru-RU" sz="4400" b="1" dirty="0"/>
                  <a:t> </a:t>
                </a:r>
                <a:r>
                  <a:rPr lang="en-US" sz="4400" b="1" dirty="0"/>
                  <a:t>f</a:t>
                </a:r>
                <a:r>
                  <a:rPr lang="ru-RU" sz="4400" b="1" dirty="0"/>
                  <a:t>(-х) </a:t>
                </a:r>
                <a:r>
                  <a:rPr lang="ru-RU" sz="4400" dirty="0"/>
                  <a:t>= </a:t>
                </a:r>
                <a:r>
                  <a:rPr lang="ru-RU" sz="4400" b="1" dirty="0"/>
                  <a:t>-</a:t>
                </a:r>
                <a:r>
                  <a:rPr lang="en-US" sz="4400" b="1" dirty="0"/>
                  <a:t>f</a:t>
                </a:r>
                <a:r>
                  <a:rPr lang="ru-RU" sz="4400" b="1" dirty="0"/>
                  <a:t>(х) </a:t>
                </a:r>
                <a:r>
                  <a:rPr lang="ru-RU" sz="4400" dirty="0"/>
                  <a:t>-</a:t>
                </a:r>
                <a:r>
                  <a:rPr lang="ru-RU" sz="4400" b="1" dirty="0"/>
                  <a:t> </a:t>
                </a:r>
                <a:r>
                  <a:rPr lang="ru-RU" sz="4400" dirty="0"/>
                  <a:t>функция нечетная.</a:t>
                </a:r>
              </a:p>
              <a:p>
                <a:r>
                  <a:rPr lang="ru-RU" sz="4400" dirty="0"/>
                  <a:t>4. Функция непериодическая. </a:t>
                </a:r>
              </a:p>
              <a:p>
                <a:r>
                  <a:rPr lang="ru-RU" sz="4400" dirty="0"/>
                  <a:t>5.  Производная функции в области определения: </a:t>
                </a:r>
              </a:p>
              <a:p>
                <a:pPr marL="648000" indent="0">
                  <a:buNone/>
                </a:pPr>
                <a:r>
                  <a:rPr lang="en-US" sz="4400" dirty="0" smtClean="0"/>
                  <a:t>f</a:t>
                </a:r>
                <a:r>
                  <a:rPr lang="ru-RU" sz="4400" dirty="0" smtClean="0"/>
                  <a:t> '(</a:t>
                </a:r>
                <a:r>
                  <a:rPr lang="en-US" sz="4400" dirty="0"/>
                  <a:t>x</a:t>
                </a:r>
                <a:r>
                  <a:rPr lang="ru-RU" sz="4400" dirty="0"/>
                  <a:t>) =</a:t>
                </a:r>
                <a:r>
                  <a:rPr lang="ru-RU" sz="4400" b="1" dirty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400">
                            <a:latin typeface="Cambria Math"/>
                          </a:rPr>
                          <m:t>х</m:t>
                        </m:r>
                        <m:r>
                          <a:rPr lang="ru-RU" sz="4400" baseline="30000">
                            <a:latin typeface="Cambria Math"/>
                          </a:rPr>
                          <m:t>2  </m:t>
                        </m:r>
                        <m:r>
                          <a:rPr lang="ru-RU" sz="4400" i="1">
                            <a:latin typeface="Cambria Math"/>
                          </a:rPr>
                          <m:t>−</m:t>
                        </m:r>
                        <m:r>
                          <a:rPr lang="ru-RU" sz="4400">
                            <a:latin typeface="Cambria Math"/>
                          </a:rPr>
                          <m:t> 1</m:t>
                        </m:r>
                        <m:r>
                          <a:rPr lang="ru-RU" sz="4400" i="1" baseline="30000" smtClean="0">
                            <a:latin typeface="Cambria Math"/>
                          </a:rPr>
                          <m:t>−</m:t>
                        </m:r>
                      </m:den>
                    </m:f>
                  </m:oMath>
                </a14:m>
                <a:r>
                  <a:rPr lang="ru-RU" sz="4400" b="1" dirty="0"/>
                  <a:t>)'</a:t>
                </a:r>
                <a:r>
                  <a:rPr lang="ru-RU" sz="4400" dirty="0"/>
                  <a:t> </a:t>
                </a:r>
                <a:r>
                  <a:rPr lang="ru-RU" sz="4400" dirty="0" smtClean="0"/>
                  <a:t>= </a:t>
                </a:r>
                <a:r>
                  <a:rPr lang="ru-RU" sz="44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>
                            <a:latin typeface="Cambria Math"/>
                          </a:rPr>
                          <m:t>х</m:t>
                        </m:r>
                        <m:r>
                          <a:rPr lang="ru-RU" sz="4400" baseline="30000">
                            <a:latin typeface="Cambria Math"/>
                          </a:rPr>
                          <m:t>2 </m:t>
                        </m:r>
                        <m:r>
                          <a:rPr lang="ru-RU" sz="4400">
                            <a:latin typeface="Cambria Math"/>
                          </a:rPr>
                          <m:t>+ 1</m:t>
                        </m:r>
                      </m:num>
                      <m:den>
                        <m:r>
                          <a:rPr lang="ru-RU" sz="4400">
                            <a:latin typeface="Cambria Math"/>
                          </a:rPr>
                          <m:t>(х</m:t>
                        </m:r>
                        <m:r>
                          <a:rPr lang="ru-RU" sz="4400" baseline="30000">
                            <a:latin typeface="Cambria Math"/>
                          </a:rPr>
                          <m:t>2  </m:t>
                        </m:r>
                        <m:r>
                          <a:rPr lang="ru-RU" sz="4400" i="1">
                            <a:latin typeface="Cambria Math"/>
                          </a:rPr>
                          <m:t>−</m:t>
                        </m:r>
                        <m:r>
                          <a:rPr lang="ru-RU" sz="4400">
                            <a:latin typeface="Cambria Math"/>
                          </a:rPr>
                          <m:t> 1</m:t>
                        </m:r>
                        <m:r>
                          <a:rPr lang="ru-RU" sz="4400" b="0" i="0" smtClean="0">
                            <a:latin typeface="Cambria Math"/>
                          </a:rPr>
                          <m:t> </m:t>
                        </m:r>
                        <m:r>
                          <a:rPr lang="ru-RU" sz="4400">
                            <a:latin typeface="Cambria Math"/>
                          </a:rPr>
                          <m:t>)</m:t>
                        </m:r>
                        <m:r>
                          <a:rPr lang="ru-RU" sz="4400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4400" dirty="0"/>
                  <a:t> и  </a:t>
                </a:r>
                <a:r>
                  <a:rPr lang="en-US" sz="4400" dirty="0" smtClean="0"/>
                  <a:t>f</a:t>
                </a:r>
                <a:r>
                  <a:rPr lang="ru-RU" sz="4400" dirty="0" smtClean="0"/>
                  <a:t> '(</a:t>
                </a:r>
                <a:r>
                  <a:rPr lang="en-US" sz="4400" dirty="0"/>
                  <a:t>x</a:t>
                </a:r>
                <a:r>
                  <a:rPr lang="ru-RU" sz="4400" dirty="0"/>
                  <a:t>) &lt; 0 во всей области определения </a:t>
                </a:r>
                <a:r>
                  <a:rPr lang="ru-RU" sz="4400" b="1" dirty="0"/>
                  <a:t>=&gt;</a:t>
                </a:r>
                <a:r>
                  <a:rPr lang="ru-RU" sz="4400" dirty="0"/>
                  <a:t>функция непрерывна и возрастает во всей области определения, точек локального экстремума </a:t>
                </a:r>
                <a:r>
                  <a:rPr lang="ru-RU" sz="4400" dirty="0" smtClean="0"/>
                  <a:t>нет.</a:t>
                </a:r>
              </a:p>
              <a:p>
                <a:pPr>
                  <a:defRPr/>
                </a:pPr>
                <a:r>
                  <a:rPr lang="ru-RU" sz="4400" dirty="0"/>
                  <a:t>6</a:t>
                </a:r>
                <a:r>
                  <a:rPr lang="ru-RU" sz="4400" dirty="0" smtClean="0"/>
                  <a:t>. </a:t>
                </a:r>
                <a:r>
                  <a:rPr lang="en-US" sz="4400" b="1" dirty="0" smtClean="0"/>
                  <a:t>f</a:t>
                </a:r>
                <a:r>
                  <a:rPr lang="en-US" sz="4400" b="1" dirty="0"/>
                  <a:t>’’(x)</a:t>
                </a:r>
                <a:r>
                  <a:rPr lang="ru-RU" sz="4400" b="1" dirty="0"/>
                  <a:t> = 2х(х² </a:t>
                </a:r>
                <a:r>
                  <a:rPr lang="en-US" sz="4400" b="1" dirty="0">
                    <a:cs typeface="Tahoma" pitchFamily="34" charset="0"/>
                  </a:rPr>
                  <a:t>+</a:t>
                </a:r>
                <a:r>
                  <a:rPr lang="ru-RU" sz="4400" b="1" dirty="0"/>
                  <a:t> 3)/( х²-1)</a:t>
                </a:r>
                <a:r>
                  <a:rPr lang="en-US" sz="4400" b="1" dirty="0">
                    <a:cs typeface="Tahoma" pitchFamily="34" charset="0"/>
                  </a:rPr>
                  <a:t> ³</a:t>
                </a:r>
                <a:r>
                  <a:rPr lang="ru-RU" sz="4400" b="1" dirty="0"/>
                  <a:t> </a:t>
                </a:r>
                <a:endParaRPr lang="en-US" sz="4400" b="1" dirty="0"/>
              </a:p>
              <a:p>
                <a:pPr marL="0" indent="0">
                  <a:buNone/>
                  <a:defRPr/>
                </a:pPr>
                <a:r>
                  <a:rPr lang="ru-RU" sz="4400" dirty="0" smtClean="0"/>
                  <a:t>    обращается </a:t>
                </a:r>
                <a:r>
                  <a:rPr lang="ru-RU" sz="4400" dirty="0"/>
                  <a:t>в нуль в точке </a:t>
                </a:r>
                <a:r>
                  <a:rPr lang="ru-RU" sz="4400" dirty="0" smtClean="0"/>
                  <a:t>х=0</a:t>
                </a:r>
                <a:endParaRPr lang="ru-RU" sz="4400" dirty="0"/>
              </a:p>
            </p:txBody>
          </p:sp>
        </mc:Choice>
        <mc:Fallback>
          <p:sp>
            <p:nvSpPr>
              <p:cNvPr id="169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563" y="1965325"/>
                <a:ext cx="8229600" cy="4114800"/>
              </a:xfrm>
              <a:blipFill rotWithShape="1">
                <a:blip r:embed="rId2" cstate="email"/>
                <a:stretch>
                  <a:fillRect l="-815" t="-2222" b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9" name="TextBox 1"/>
          <p:cNvSpPr txBox="1">
            <a:spLocks noChangeArrowheads="1"/>
          </p:cNvSpPr>
          <p:nvPr/>
        </p:nvSpPr>
        <p:spPr bwMode="auto">
          <a:xfrm>
            <a:off x="4114800" y="29749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00166" y="5143512"/>
            <a:ext cx="6429420" cy="1285884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908720"/>
            <a:ext cx="6929486" cy="214314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589" name="Rectangle 221"/>
          <p:cNvSpPr>
            <a:spLocks noGrp="1" noChangeArrowheads="1"/>
          </p:cNvSpPr>
          <p:nvPr>
            <p:ph type="title"/>
          </p:nvPr>
        </p:nvSpPr>
        <p:spPr>
          <a:xfrm>
            <a:off x="600076" y="28968"/>
            <a:ext cx="8148388" cy="8797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Знак второй производной </a:t>
            </a:r>
            <a:r>
              <a:rPr lang="en-US" sz="3200" b="1" dirty="0" smtClean="0">
                <a:solidFill>
                  <a:schemeClr val="tx1"/>
                </a:solidFill>
              </a:rPr>
              <a:t>f’’(x)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 smtClean="0"/>
          </a:p>
        </p:txBody>
      </p:sp>
      <p:graphicFrame>
        <p:nvGraphicFramePr>
          <p:cNvPr id="186602" name="Group 23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80201775"/>
              </p:ext>
            </p:extLst>
          </p:nvPr>
        </p:nvGraphicFramePr>
        <p:xfrm>
          <a:off x="1428728" y="1052737"/>
          <a:ext cx="6769100" cy="1919779"/>
        </p:xfrm>
        <a:graphic>
          <a:graphicData uri="http://schemas.openxmlformats.org/drawingml/2006/table">
            <a:tbl>
              <a:tblPr/>
              <a:tblGrid>
                <a:gridCol w="936625"/>
                <a:gridCol w="1871662"/>
                <a:gridCol w="1258888"/>
                <a:gridCol w="1068387"/>
                <a:gridCol w="1633538"/>
              </a:tblGrid>
              <a:tr h="88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57003" t="-7407" r="-211726" b="-1049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(-1;0)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(0;1)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322388" t="-7407" b="-104938"/>
                      </a:stretch>
                    </a:blipFill>
                  </a:tcPr>
                </a:tc>
              </a:tr>
              <a:tr h="982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f’’(x)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500166" y="3473516"/>
            <a:ext cx="66437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600" dirty="0">
                <a:latin typeface="Arial" charset="0"/>
                <a:cs typeface="Times New Roman" pitchFamily="18" charset="0"/>
              </a:rPr>
              <a:t>Вторая производная меняет знак только в одной точке х=0 </a:t>
            </a:r>
            <a:r>
              <a:rPr lang="en-US" sz="1600" dirty="0">
                <a:cs typeface="Tahoma" pitchFamily="34" charset="0"/>
              </a:rPr>
              <a:t>=</a:t>
            </a:r>
            <a:r>
              <a:rPr lang="en-US" sz="1600" dirty="0">
                <a:latin typeface="Batang" pitchFamily="18" charset="-127"/>
                <a:ea typeface="Batang" pitchFamily="18" charset="-127"/>
                <a:cs typeface="Tahoma" pitchFamily="34" charset="0"/>
              </a:rPr>
              <a:t>&gt;</a:t>
            </a:r>
            <a:r>
              <a:rPr lang="en-US" sz="1600" dirty="0"/>
              <a:t> xo</a:t>
            </a:r>
            <a:r>
              <a:rPr lang="ru-RU" sz="1600" dirty="0"/>
              <a:t>=0 – точка перегиба.</a:t>
            </a:r>
          </a:p>
          <a:p>
            <a:r>
              <a:rPr lang="ru-RU" sz="1600" dirty="0"/>
              <a:t>На интервалах (-∞;-1) и(0;1) график функции имеет выпуклость вверх, а на интервалах (-1;0) и (1; +∞</a:t>
            </a:r>
            <a:r>
              <a:rPr lang="ru-RU" sz="1600" dirty="0" smtClean="0"/>
              <a:t>) -  </a:t>
            </a:r>
            <a:r>
              <a:rPr lang="ru-RU" sz="1600" dirty="0"/>
              <a:t>выпуклость вниз.  </a:t>
            </a:r>
          </a:p>
          <a:p>
            <a:r>
              <a:rPr lang="ru-RU" sz="1600" dirty="0" smtClean="0">
                <a:latin typeface="Arial" charset="0"/>
                <a:cs typeface="Times New Roman" pitchFamily="18" charset="0"/>
              </a:rPr>
              <a:t>Вычислим </a:t>
            </a:r>
            <a:r>
              <a:rPr lang="ru-RU" sz="1600" dirty="0">
                <a:latin typeface="Arial" charset="0"/>
                <a:cs typeface="Times New Roman" pitchFamily="18" charset="0"/>
              </a:rPr>
              <a:t>координаты нескольких </a:t>
            </a:r>
            <a:r>
              <a:rPr lang="ru-RU" sz="1600" dirty="0" smtClean="0">
                <a:latin typeface="Arial" charset="0"/>
                <a:cs typeface="Times New Roman" pitchFamily="18" charset="0"/>
              </a:rPr>
              <a:t>точек:</a:t>
            </a:r>
            <a:endParaRPr lang="ru-RU" sz="1600" dirty="0">
              <a:latin typeface="Arial" charset="0"/>
            </a:endParaRPr>
          </a:p>
        </p:txBody>
      </p:sp>
      <p:graphicFrame>
        <p:nvGraphicFramePr>
          <p:cNvPr id="186502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7478081"/>
              </p:ext>
            </p:extLst>
          </p:nvPr>
        </p:nvGraphicFramePr>
        <p:xfrm>
          <a:off x="1571604" y="5180734"/>
          <a:ext cx="6265860" cy="1128587"/>
        </p:xfrm>
        <a:graphic>
          <a:graphicData uri="http://schemas.openxmlformats.org/drawingml/2006/table">
            <a:tbl>
              <a:tblPr/>
              <a:tblGrid>
                <a:gridCol w="1253172"/>
                <a:gridCol w="1253172"/>
                <a:gridCol w="1253172"/>
                <a:gridCol w="1253172"/>
                <a:gridCol w="1253172"/>
              </a:tblGrid>
              <a:tr h="610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х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f </a:t>
                      </a: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(х)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3/8</a:t>
                      </a:r>
                    </a:p>
                  </a:txBody>
                  <a:tcPr marL="91457" marR="91457"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График имеет вид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.</a:t>
            </a:r>
          </a:p>
        </p:txBody>
      </p:sp>
      <p:pic>
        <p:nvPicPr>
          <p:cNvPr id="17412" name="Picture 4" descr="G:\презент фируз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2357430"/>
            <a:ext cx="4429156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5759450" cy="4392613"/>
          </a:xfrm>
        </p:spPr>
        <p:txBody>
          <a:bodyPr/>
          <a:lstStyle/>
          <a:p>
            <a:pPr eaLnBrk="1" hangingPunct="1">
              <a:defRPr/>
            </a:pPr>
            <a:endParaRPr lang="ru-RU" sz="2800" u="sng" dirty="0" smtClean="0">
              <a:solidFill>
                <a:schemeClr val="hlink"/>
              </a:solidFill>
            </a:endParaRPr>
          </a:p>
          <a:p>
            <a:pPr eaLnBrk="1" hangingPunct="1">
              <a:buNone/>
              <a:defRPr/>
            </a:pPr>
            <a:r>
              <a:rPr lang="ru-RU" sz="2800" dirty="0" smtClean="0">
                <a:solidFill>
                  <a:schemeClr val="hlink"/>
                </a:solidFill>
              </a:rPr>
              <a:t>   </a:t>
            </a:r>
            <a:r>
              <a:rPr lang="ru-RU" sz="2800" dirty="0" smtClean="0">
                <a:solidFill>
                  <a:srgbClr val="030523"/>
                </a:solidFill>
              </a:rPr>
              <a:t> </a:t>
            </a:r>
            <a:r>
              <a:rPr lang="ru-RU" sz="3200" u="sng" dirty="0" smtClean="0">
                <a:solidFill>
                  <a:srgbClr val="030523"/>
                </a:solidFill>
              </a:rPr>
              <a:t>Автор презентации</a:t>
            </a:r>
            <a:r>
              <a:rPr lang="ru-RU" sz="3200" dirty="0" smtClean="0">
                <a:solidFill>
                  <a:srgbClr val="030523"/>
                </a:solidFill>
              </a:rPr>
              <a:t>:</a:t>
            </a:r>
            <a:endParaRPr lang="ru-RU" sz="2800" dirty="0" smtClean="0">
              <a:solidFill>
                <a:srgbClr val="030523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	 учитель математики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МБОУ«Малошильнинская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СОШ»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Тукаевского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района 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Республики Татарстан</a:t>
            </a:r>
          </a:p>
          <a:p>
            <a:pPr eaLnBrk="1" hangingPunct="1">
              <a:buFontTx/>
              <a:buNone/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800" dirty="0" err="1" smtClean="0">
                <a:solidFill>
                  <a:srgbClr val="062402"/>
                </a:solidFill>
              </a:rPr>
              <a:t>Киямова</a:t>
            </a:r>
            <a:r>
              <a:rPr lang="ru-RU" sz="2800" dirty="0" smtClean="0">
                <a:solidFill>
                  <a:srgbClr val="062402"/>
                </a:solidFill>
              </a:rPr>
              <a:t> </a:t>
            </a:r>
            <a:r>
              <a:rPr lang="ru-RU" sz="2800" dirty="0" err="1" smtClean="0">
                <a:solidFill>
                  <a:srgbClr val="062402"/>
                </a:solidFill>
              </a:rPr>
              <a:t>Фируза</a:t>
            </a:r>
            <a:r>
              <a:rPr lang="ru-RU" sz="2800" dirty="0" smtClean="0">
                <a:solidFill>
                  <a:srgbClr val="062402"/>
                </a:solidFill>
              </a:rPr>
              <a:t> </a:t>
            </a:r>
            <a:r>
              <a:rPr lang="ru-RU" sz="2800" dirty="0" err="1" smtClean="0">
                <a:solidFill>
                  <a:srgbClr val="062402"/>
                </a:solidFill>
              </a:rPr>
              <a:t>Мухамматовна</a:t>
            </a:r>
            <a:endParaRPr lang="ru-RU" sz="2800" dirty="0" smtClean="0">
              <a:solidFill>
                <a:srgbClr val="062402"/>
              </a:solidFill>
            </a:endParaRPr>
          </a:p>
        </p:txBody>
      </p:sp>
      <p:pic>
        <p:nvPicPr>
          <p:cNvPr id="4099" name="Picture 5" descr="Эн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588125" y="1412875"/>
            <a:ext cx="2190750" cy="33242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Алгоритм исследования функции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1011417" y="2916873"/>
            <a:ext cx="8229600" cy="13081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09600" indent="-609600" eaLnBrk="1" hangingPunct="1">
              <a:buFontTx/>
              <a:buNone/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исследования функции необходимо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пройти следующие этапы: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5761037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1.   Находим область определения функции:</a:t>
            </a:r>
            <a:endParaRPr lang="en-US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	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</a:rPr>
              <a:t>D(f)=?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</a:endParaRPr>
          </a:p>
          <a:p>
            <a:pPr marL="609600" indent="-609600" eaLnBrk="1" hangingPunct="1">
              <a:buNone/>
              <a:defRPr/>
            </a:pPr>
            <a:r>
              <a:rPr lang="ru-RU" dirty="0" smtClean="0"/>
              <a:t>        Областью определения функции </a:t>
            </a:r>
            <a:r>
              <a:rPr lang="en-US" dirty="0" smtClean="0"/>
              <a:t>y=f(x)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заданной аналитически,  называют множество всех действительных значений независимой переменной х, для каждого из которых функция принимает действительные значения.</a:t>
            </a: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 Находим  область изменения функции: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857496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cs typeface="Tahoma" pitchFamily="34" charset="0"/>
              </a:rPr>
              <a:t>    Областью изменения функции </a:t>
            </a:r>
            <a:r>
              <a:rPr lang="en-US" dirty="0" smtClean="0">
                <a:cs typeface="Tahoma" pitchFamily="34" charset="0"/>
              </a:rPr>
              <a:t>f(</a:t>
            </a:r>
            <a:r>
              <a:rPr lang="ru-RU" dirty="0" smtClean="0">
                <a:cs typeface="Tahoma" pitchFamily="34" charset="0"/>
              </a:rPr>
              <a:t>х</a:t>
            </a:r>
            <a:r>
              <a:rPr lang="en-US" dirty="0" smtClean="0">
                <a:cs typeface="Tahoma" pitchFamily="34" charset="0"/>
              </a:rPr>
              <a:t>)</a:t>
            </a:r>
            <a:r>
              <a:rPr lang="ru-RU" dirty="0" smtClean="0">
                <a:cs typeface="Tahoma" pitchFamily="34" charset="0"/>
              </a:rPr>
              <a:t> называют множество всех чисел </a:t>
            </a:r>
            <a:r>
              <a:rPr lang="en-US" dirty="0" smtClean="0">
                <a:cs typeface="Tahoma" pitchFamily="34" charset="0"/>
              </a:rPr>
              <a:t>f(</a:t>
            </a:r>
            <a:r>
              <a:rPr lang="ru-RU" dirty="0" smtClean="0">
                <a:cs typeface="Tahoma" pitchFamily="34" charset="0"/>
              </a:rPr>
              <a:t>х</a:t>
            </a:r>
            <a:r>
              <a:rPr lang="en-US" dirty="0" smtClean="0">
                <a:cs typeface="Tahoma" pitchFamily="34" charset="0"/>
              </a:rPr>
              <a:t>)</a:t>
            </a:r>
            <a:r>
              <a:rPr lang="ru-RU" dirty="0" smtClean="0">
                <a:cs typeface="Tahoma" pitchFamily="34" charset="0"/>
              </a:rPr>
              <a:t>, соответствующих каждому х из области определения функции. 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928662" y="1142984"/>
            <a:ext cx="1375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Е(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)-?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611188" y="549275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Выясняем четность функции.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282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Если </a:t>
            </a:r>
            <a:r>
              <a:rPr lang="en-US" sz="2800" b="1" dirty="0" smtClean="0"/>
              <a:t>f(-x)</a:t>
            </a:r>
            <a:r>
              <a:rPr lang="en-US" sz="2800" dirty="0" smtClean="0"/>
              <a:t>=</a:t>
            </a:r>
            <a:r>
              <a:rPr lang="en-US" sz="2800" b="1" dirty="0" smtClean="0"/>
              <a:t>f(x)</a:t>
            </a:r>
            <a:r>
              <a:rPr lang="ru-RU" sz="2800" dirty="0" smtClean="0"/>
              <a:t>, то функция  </a:t>
            </a:r>
            <a:r>
              <a:rPr lang="en-US" sz="2800" b="1" dirty="0" smtClean="0"/>
              <a:t>f(x)</a:t>
            </a:r>
            <a:r>
              <a:rPr lang="en-US" sz="2800" dirty="0" smtClean="0"/>
              <a:t> </a:t>
            </a:r>
            <a:r>
              <a:rPr lang="ru-RU" sz="2800" dirty="0" smtClean="0"/>
              <a:t>называется </a:t>
            </a:r>
            <a:r>
              <a:rPr lang="ru-RU" sz="2800" i="1" u="sng" dirty="0" smtClean="0"/>
              <a:t>четной</a:t>
            </a:r>
            <a:r>
              <a:rPr lang="ru-RU" sz="2800" dirty="0" smtClean="0"/>
              <a:t>. График четной функции симметричен относительно оси ординат (оси </a:t>
            </a:r>
            <a:r>
              <a:rPr lang="en-US" sz="2800" dirty="0" err="1" smtClean="0"/>
              <a:t>Oy</a:t>
            </a:r>
            <a:r>
              <a:rPr lang="ru-RU" sz="2800" dirty="0" smtClean="0"/>
              <a:t>).</a:t>
            </a: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Если </a:t>
            </a:r>
            <a:r>
              <a:rPr lang="en-US" sz="2800" b="1" dirty="0" smtClean="0"/>
              <a:t>f(-x)=-f(x)</a:t>
            </a:r>
            <a:r>
              <a:rPr lang="ru-RU" sz="2800" dirty="0" smtClean="0"/>
              <a:t>, то функция  </a:t>
            </a:r>
            <a:r>
              <a:rPr lang="en-US" sz="2800" b="1" dirty="0" smtClean="0"/>
              <a:t>f(x)</a:t>
            </a:r>
            <a:r>
              <a:rPr lang="en-US" sz="2800" dirty="0" smtClean="0"/>
              <a:t> </a:t>
            </a:r>
            <a:r>
              <a:rPr lang="ru-RU" sz="2800" dirty="0" smtClean="0"/>
              <a:t>называется </a:t>
            </a:r>
            <a:r>
              <a:rPr lang="ru-RU" sz="2800" i="1" u="sng" dirty="0" smtClean="0"/>
              <a:t>нечетной</a:t>
            </a:r>
            <a:r>
              <a:rPr lang="ru-RU" sz="2800" dirty="0" smtClean="0"/>
              <a:t>. График нечетной функции симметричен относительно начала координат.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3.Выясняем периодичность функции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2800" dirty="0" smtClean="0"/>
              <a:t>		Если  </a:t>
            </a:r>
            <a:r>
              <a:rPr lang="en-US" sz="2800" b="1" dirty="0" smtClean="0"/>
              <a:t>f(</a:t>
            </a:r>
            <a:r>
              <a:rPr lang="en-US" sz="2800" b="1" dirty="0" err="1" smtClean="0"/>
              <a:t>x+T</a:t>
            </a:r>
            <a:r>
              <a:rPr lang="en-US" sz="2800" b="1" dirty="0" smtClean="0"/>
              <a:t>)</a:t>
            </a:r>
            <a:r>
              <a:rPr lang="en-US" sz="2800" dirty="0" smtClean="0"/>
              <a:t>=</a:t>
            </a:r>
            <a:r>
              <a:rPr lang="en-US" sz="2800" b="1" dirty="0" smtClean="0"/>
              <a:t>f(x)</a:t>
            </a:r>
            <a:r>
              <a:rPr lang="en-US" sz="2800" dirty="0" smtClean="0"/>
              <a:t> </a:t>
            </a:r>
            <a:r>
              <a:rPr lang="ru-RU" sz="2800" dirty="0" smtClean="0"/>
              <a:t>при некотором </a:t>
            </a:r>
            <a:r>
              <a:rPr lang="en-US" sz="2800" b="1" dirty="0" smtClean="0"/>
              <a:t>T&gt;0</a:t>
            </a:r>
            <a:r>
              <a:rPr lang="ru-RU" sz="2800" dirty="0" smtClean="0"/>
              <a:t>, то функция  </a:t>
            </a:r>
            <a:r>
              <a:rPr lang="en-US" sz="2800" b="1" dirty="0" smtClean="0"/>
              <a:t>y=f(x)</a:t>
            </a:r>
            <a:r>
              <a:rPr lang="en-US" sz="2800" dirty="0" smtClean="0"/>
              <a:t> </a:t>
            </a:r>
            <a:r>
              <a:rPr lang="ru-RU" sz="2800" dirty="0" smtClean="0"/>
              <a:t>называется </a:t>
            </a:r>
            <a:r>
              <a:rPr lang="ru-RU" sz="3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периодической</a:t>
            </a:r>
            <a:r>
              <a:rPr lang="ru-RU" sz="2800" dirty="0" smtClean="0"/>
              <a:t>. График периодической функции имеет одну и ту же форму на каждом из отрезков</a:t>
            </a:r>
            <a:endParaRPr lang="en-US" sz="2800" dirty="0" smtClean="0"/>
          </a:p>
          <a:p>
            <a:pPr algn="just" eaLnBrk="1" hangingPunct="1">
              <a:buFontTx/>
              <a:buNone/>
              <a:defRPr/>
            </a:pPr>
            <a:r>
              <a:rPr lang="ru-RU" sz="2800" dirty="0" smtClean="0"/>
              <a:t>    </a:t>
            </a:r>
            <a:r>
              <a:rPr lang="en-US" sz="2800" b="1" dirty="0" smtClean="0"/>
              <a:t>…, [-2T; -T], [-T; 0], [0; T], [T; 2T], … </a:t>
            </a:r>
            <a:r>
              <a:rPr lang="ru-RU" sz="2800" b="1" dirty="0" smtClean="0"/>
              <a:t>. </a:t>
            </a:r>
          </a:p>
          <a:p>
            <a:pPr algn="just" eaLnBrk="1" hangingPunct="1">
              <a:buFontTx/>
              <a:buNone/>
              <a:defRPr/>
            </a:pPr>
            <a:r>
              <a:rPr lang="ru-RU" sz="2800" dirty="0" smtClean="0"/>
              <a:t>    Поэтому </a:t>
            </a:r>
            <a:r>
              <a:rPr lang="ru-RU" sz="2800" u="sng" dirty="0" smtClean="0"/>
              <a:t>достаточно построить график</a:t>
            </a:r>
            <a:r>
              <a:rPr lang="ru-RU" sz="2800" dirty="0" smtClean="0"/>
              <a:t> на каком-нибудь одном таком отрезке и затем воспроизвести полученную кривую на остальных отрезках</a:t>
            </a:r>
            <a:r>
              <a:rPr lang="en-US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785794"/>
            <a:ext cx="7772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/>
              <a:t>4. Находим точки максимума и минимума функции и интервалы возрастания и убывания (интервалы монотонности).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/>
              <a:t>Для этого: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вычисляем производную  </a:t>
            </a:r>
            <a:r>
              <a:rPr lang="en-US" sz="1800" b="1" dirty="0" smtClean="0"/>
              <a:t>f’(x) </a:t>
            </a:r>
            <a:r>
              <a:rPr lang="ru-RU" sz="1800" dirty="0" smtClean="0"/>
              <a:t>и находим критические точки функции, т.е. точки, в которых  </a:t>
            </a:r>
            <a:r>
              <a:rPr lang="en-US" sz="1800" b="1" dirty="0" smtClean="0"/>
              <a:t>f’(x)=0</a:t>
            </a:r>
            <a:r>
              <a:rPr lang="en-US" sz="1800" dirty="0" smtClean="0"/>
              <a:t> </a:t>
            </a:r>
            <a:r>
              <a:rPr lang="ru-RU" sz="1800" dirty="0" smtClean="0"/>
              <a:t>или не существует;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определяя знак производной, находим интервалы возрастания и убывания функции: если </a:t>
            </a:r>
            <a:r>
              <a:rPr lang="en-US" sz="1800" b="1" dirty="0" smtClean="0"/>
              <a:t>f’(x)&gt;0</a:t>
            </a:r>
            <a:r>
              <a:rPr lang="ru-RU" sz="1800" dirty="0" smtClean="0"/>
              <a:t>, то функция возрастает, если </a:t>
            </a:r>
            <a:r>
              <a:rPr lang="en-US" sz="1800" b="1" dirty="0" smtClean="0"/>
              <a:t>f’(x)&lt;0</a:t>
            </a:r>
            <a:r>
              <a:rPr lang="ru-RU" sz="1800" dirty="0" smtClean="0"/>
              <a:t>, то функция убывает;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если производная меняет знак при переходе через критическую точку </a:t>
            </a:r>
            <a:endParaRPr lang="en-US" sz="1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1800" dirty="0" smtClean="0"/>
              <a:t>     </a:t>
            </a:r>
            <a:r>
              <a:rPr lang="en-US" sz="1800" b="1" dirty="0" smtClean="0"/>
              <a:t>x</a:t>
            </a:r>
            <a:r>
              <a:rPr lang="en-US" sz="1200" b="1" dirty="0" smtClean="0"/>
              <a:t>o </a:t>
            </a:r>
            <a:r>
              <a:rPr lang="ru-RU" sz="1800" b="1" dirty="0" smtClean="0">
                <a:cs typeface="Tahoma" pitchFamily="34" charset="0"/>
              </a:rPr>
              <a:t>є</a:t>
            </a:r>
            <a:r>
              <a:rPr lang="en-US" sz="1200" b="1" dirty="0" smtClean="0"/>
              <a:t> </a:t>
            </a:r>
            <a:r>
              <a:rPr lang="en-US" sz="1800" b="1" dirty="0" smtClean="0"/>
              <a:t>D</a:t>
            </a:r>
            <a:r>
              <a:rPr lang="ru-RU" sz="1800" dirty="0" smtClean="0"/>
              <a:t>, то </a:t>
            </a:r>
            <a:r>
              <a:rPr lang="en-US" sz="1800" b="1" dirty="0" smtClean="0"/>
              <a:t>x</a:t>
            </a:r>
            <a:r>
              <a:rPr lang="en-US" sz="1200" b="1" dirty="0" smtClean="0"/>
              <a:t>o</a:t>
            </a:r>
            <a:r>
              <a:rPr lang="en-US" sz="1200" dirty="0" smtClean="0"/>
              <a:t> </a:t>
            </a:r>
            <a:r>
              <a:rPr lang="ru-RU" sz="1800" dirty="0" smtClean="0"/>
              <a:t>– </a:t>
            </a:r>
            <a:r>
              <a:rPr lang="ru-RU" sz="1800" i="1" u="sng" dirty="0" smtClean="0"/>
              <a:t>точка экстремума</a:t>
            </a:r>
            <a:r>
              <a:rPr lang="ru-RU" sz="1800" dirty="0" smtClean="0"/>
              <a:t>: если производная меняет знак с «минуса» на «плюс» – то </a:t>
            </a:r>
            <a:r>
              <a:rPr lang="en-US" sz="1800" b="1" dirty="0" smtClean="0"/>
              <a:t>x</a:t>
            </a:r>
            <a:r>
              <a:rPr lang="en-US" sz="1200" b="1" dirty="0" smtClean="0"/>
              <a:t>o</a:t>
            </a:r>
            <a:r>
              <a:rPr lang="en-US" sz="1200" dirty="0" smtClean="0"/>
              <a:t> </a:t>
            </a:r>
            <a:r>
              <a:rPr lang="ru-RU" sz="1800" dirty="0" smtClean="0"/>
              <a:t>– </a:t>
            </a:r>
            <a:r>
              <a:rPr lang="ru-RU" sz="1800" i="1" u="sng" dirty="0" smtClean="0"/>
              <a:t>точка минимума</a:t>
            </a:r>
            <a:r>
              <a:rPr lang="ru-RU" sz="1800" dirty="0" smtClean="0"/>
              <a:t>, если же с «плюса» на «минус» – то </a:t>
            </a:r>
            <a:r>
              <a:rPr lang="ru-RU" sz="1800" i="1" u="sng" dirty="0" smtClean="0"/>
              <a:t>точка максимума</a:t>
            </a:r>
            <a:r>
              <a:rPr lang="ru-RU" sz="1800" dirty="0" smtClean="0"/>
              <a:t>. Если производная сохраняет знак при переходе через критическую точку, то в этой точке экстремума нет.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4800" y="2971800"/>
            <a:ext cx="452367" cy="369332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5</a:t>
            </a:r>
            <a:r>
              <a:rPr lang="en-US" sz="2800" dirty="0" smtClean="0"/>
              <a:t>. </a:t>
            </a:r>
            <a:r>
              <a:rPr lang="ru-RU" sz="2800" dirty="0" smtClean="0"/>
              <a:t>Находим точки перегиба функции и интервалы выпуклости</a:t>
            </a:r>
            <a:r>
              <a:rPr lang="en-US" sz="2800" dirty="0" smtClean="0"/>
              <a:t> </a:t>
            </a:r>
            <a:r>
              <a:rPr lang="ru-RU" sz="2800" dirty="0" smtClean="0"/>
              <a:t>вверх/вниз.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Для этого: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вычисляем вторую производную</a:t>
            </a:r>
            <a:r>
              <a:rPr lang="ru-RU" sz="2000" dirty="0" smtClean="0"/>
              <a:t>  </a:t>
            </a:r>
            <a:r>
              <a:rPr lang="en-US" sz="2000" b="1" dirty="0" smtClean="0"/>
              <a:t>f’’(x) </a:t>
            </a:r>
            <a:r>
              <a:rPr lang="ru-RU" sz="2000" dirty="0" smtClean="0"/>
              <a:t>и находим точки, принадлежащие области определения функции, в которых  </a:t>
            </a:r>
            <a:r>
              <a:rPr lang="ru-RU" sz="2000" b="1" dirty="0" smtClean="0"/>
              <a:t>f''(</a:t>
            </a:r>
            <a:r>
              <a:rPr lang="en-US" sz="2000" b="1" dirty="0" smtClean="0"/>
              <a:t>x</a:t>
            </a:r>
            <a:r>
              <a:rPr lang="ru-RU" sz="2000" b="1" dirty="0" smtClean="0"/>
              <a:t>)</a:t>
            </a:r>
            <a:r>
              <a:rPr lang="en-US" sz="2000" b="1" dirty="0" smtClean="0"/>
              <a:t>=0 </a:t>
            </a:r>
            <a:r>
              <a:rPr lang="ru-RU" sz="2000" dirty="0" smtClean="0"/>
              <a:t>или не существует;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определяя знак второй производной, </a:t>
            </a:r>
            <a:r>
              <a:rPr lang="ru-RU" sz="2000" i="1" dirty="0" smtClean="0"/>
              <a:t>находим интервалы выпуклости и вогнутости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если </a:t>
            </a:r>
            <a:r>
              <a:rPr lang="en-US" sz="2000" b="1" dirty="0" smtClean="0"/>
              <a:t>f’’(x)&lt;0</a:t>
            </a:r>
            <a:r>
              <a:rPr lang="ru-RU" sz="2000" dirty="0" smtClean="0"/>
              <a:t>, то </a:t>
            </a:r>
            <a:r>
              <a:rPr lang="en-US" sz="2000" dirty="0" smtClean="0"/>
              <a:t> </a:t>
            </a:r>
            <a:r>
              <a:rPr lang="ru-RU" sz="2000" i="1" dirty="0" smtClean="0"/>
              <a:t>график функции имеет  выпуклость вверх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если </a:t>
            </a:r>
            <a:r>
              <a:rPr lang="en-US" sz="2000" b="1" dirty="0" smtClean="0"/>
              <a:t>f’’(x)&gt;0</a:t>
            </a:r>
            <a:r>
              <a:rPr lang="ru-RU" sz="2000" dirty="0" smtClean="0"/>
              <a:t>, то </a:t>
            </a:r>
            <a:r>
              <a:rPr lang="ru-RU" sz="2000" i="1" dirty="0" smtClean="0"/>
              <a:t>график функции имеет выпуклость  вниз;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если вторая производная меняет знак при переходе через точку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x</a:t>
            </a:r>
            <a:r>
              <a:rPr lang="en-US" sz="1400" b="1" dirty="0" smtClean="0"/>
              <a:t>o </a:t>
            </a:r>
            <a:r>
              <a:rPr lang="ru-RU" sz="2000" b="1" dirty="0" err="1" smtClean="0">
                <a:cs typeface="Tahoma" pitchFamily="34" charset="0"/>
              </a:rPr>
              <a:t>є</a:t>
            </a:r>
            <a:r>
              <a:rPr lang="en-US" sz="1400" b="1" dirty="0" smtClean="0"/>
              <a:t> </a:t>
            </a:r>
            <a:r>
              <a:rPr lang="en-US" sz="2000" b="1" dirty="0" smtClean="0"/>
              <a:t>D</a:t>
            </a:r>
            <a:r>
              <a:rPr lang="ru-RU" sz="2000" dirty="0" smtClean="0"/>
              <a:t>, в которой </a:t>
            </a:r>
            <a:r>
              <a:rPr lang="ru-RU" sz="2000" b="1" dirty="0" smtClean="0"/>
              <a:t>f''(</a:t>
            </a:r>
            <a:r>
              <a:rPr lang="en-US" sz="2000" b="1" dirty="0" smtClean="0"/>
              <a:t>x</a:t>
            </a:r>
            <a:r>
              <a:rPr lang="ru-RU" sz="2000" b="1" dirty="0" smtClean="0"/>
              <a:t>)</a:t>
            </a:r>
            <a:r>
              <a:rPr lang="en-US" sz="2000" b="1" dirty="0" smtClean="0"/>
              <a:t>=0 </a:t>
            </a:r>
            <a:r>
              <a:rPr lang="ru-RU" sz="2000" dirty="0" smtClean="0"/>
              <a:t>или не существует, то </a:t>
            </a:r>
            <a:r>
              <a:rPr lang="en-US" sz="2000" b="1" dirty="0" smtClean="0"/>
              <a:t>x</a:t>
            </a:r>
            <a:r>
              <a:rPr lang="en-US" sz="1400" b="1" dirty="0" smtClean="0"/>
              <a:t>o </a:t>
            </a:r>
            <a:r>
              <a:rPr lang="ru-RU" sz="2000" dirty="0" smtClean="0"/>
              <a:t>– </a:t>
            </a:r>
            <a:r>
              <a:rPr lang="ru-RU" sz="2000" i="1" dirty="0" smtClean="0"/>
              <a:t>точка перегиба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1030</TotalTime>
  <Words>592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Алгебра и начала математического анализа 11 класс</vt:lpstr>
      <vt:lpstr>Слайд 2</vt:lpstr>
      <vt:lpstr>Алгоритм исследования функции</vt:lpstr>
      <vt:lpstr>Слайд 4</vt:lpstr>
      <vt:lpstr> Находим  область изменения функции:</vt:lpstr>
      <vt:lpstr>Слайд 6</vt:lpstr>
      <vt:lpstr>3.Выясняем периодичность функции</vt:lpstr>
      <vt:lpstr>4. Находим точки максимума и минимума функции и интервалы возрастания и убывания (интервалы монотонности).</vt:lpstr>
      <vt:lpstr>5. Находим точки перегиба функции и интервалы выпуклости вверх/вниз.</vt:lpstr>
      <vt:lpstr>6. Находим асимптоты функции.</vt:lpstr>
      <vt:lpstr>7. Есть ли у функции промежутки, где она возрастает (убывает)?</vt:lpstr>
      <vt:lpstr>8. Есть ли у нее промежутки знакопостоянства?</vt:lpstr>
      <vt:lpstr>Пример</vt:lpstr>
      <vt:lpstr>Знак второй производной f’’(x) </vt:lpstr>
      <vt:lpstr>График имеет вид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и начала математического анализа 11 кл</dc:title>
  <dc:creator>Администратор</dc:creator>
  <cp:lastModifiedBy>revaz</cp:lastModifiedBy>
  <cp:revision>45</cp:revision>
  <dcterms:created xsi:type="dcterms:W3CDTF">2010-12-08T15:42:56Z</dcterms:created>
  <dcterms:modified xsi:type="dcterms:W3CDTF">2013-04-10T14:40:00Z</dcterms:modified>
</cp:coreProperties>
</file>