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2"/>
  </p:notesMasterIdLst>
  <p:sldIdLst>
    <p:sldId id="303" r:id="rId2"/>
    <p:sldId id="256" r:id="rId3"/>
    <p:sldId id="299" r:id="rId4"/>
    <p:sldId id="258" r:id="rId5"/>
    <p:sldId id="293" r:id="rId6"/>
    <p:sldId id="259" r:id="rId7"/>
    <p:sldId id="261" r:id="rId8"/>
    <p:sldId id="300" r:id="rId9"/>
    <p:sldId id="296" r:id="rId10"/>
    <p:sldId id="294" r:id="rId11"/>
    <p:sldId id="297" r:id="rId12"/>
    <p:sldId id="298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2" r:id="rId29"/>
    <p:sldId id="281" r:id="rId30"/>
    <p:sldId id="283" r:id="rId31"/>
    <p:sldId id="284" r:id="rId32"/>
    <p:sldId id="285" r:id="rId33"/>
    <p:sldId id="302" r:id="rId34"/>
    <p:sldId id="301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4A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5000" autoAdjust="0"/>
  </p:normalViewPr>
  <p:slideViewPr>
    <p:cSldViewPr>
      <p:cViewPr varScale="1">
        <p:scale>
          <a:sx n="65" d="100"/>
          <a:sy n="65" d="100"/>
        </p:scale>
        <p:origin x="-8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42B71-B4BC-455C-9515-3D6C198B3A7E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85F97-0EF4-4228-8267-7FE03E6E02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85F97-0EF4-4228-8267-7FE03E6E02D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85F97-0EF4-4228-8267-7FE03E6E02D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4004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Урок по теме:</a:t>
            </a:r>
            <a:br>
              <a:rPr lang="ru-RU" dirty="0" smtClean="0"/>
            </a:br>
            <a:r>
              <a:rPr lang="ru-RU" dirty="0" smtClean="0"/>
              <a:t>«Все действия с обыкновенными                                             дробями»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>
          <a:xfrm>
            <a:off x="304800" y="4143380"/>
            <a:ext cx="8686800" cy="19367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Автор :Куликова Елена Юрьевна учитель математики МБОУ «СОШ № 1» г. Астрахани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Келдыш </a:t>
            </a:r>
            <a:r>
              <a:rPr lang="ru-RU" dirty="0" err="1" smtClean="0"/>
              <a:t>мстислав</a:t>
            </a:r>
            <a:r>
              <a:rPr lang="ru-RU" dirty="0" smtClean="0"/>
              <a:t> </a:t>
            </a:r>
            <a:r>
              <a:rPr lang="ru-RU" dirty="0" err="1" smtClean="0"/>
              <a:t>всеволодович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86446" y="1600200"/>
            <a:ext cx="3205154" cy="47244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Работал над  ракетными системами с И.В.Курчатовым и С.П.Королёвым, стоял у истоков небесной механики.</a:t>
            </a:r>
            <a:endParaRPr lang="ru-RU" dirty="0"/>
          </a:p>
        </p:txBody>
      </p:sp>
      <p:pic>
        <p:nvPicPr>
          <p:cNvPr id="1026" name="Picture 2" descr="C:\Users\Public\Documents\маме\Великие открытия ученых 20 века\М.В. Келдыш, Г.П.Титов и С.П. Королёвв Президиуме А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00174"/>
            <a:ext cx="5429288" cy="44291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143504" y="1214422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(1911-1978гг)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Александров </a:t>
            </a:r>
            <a:r>
              <a:rPr lang="ru-RU" dirty="0" err="1" smtClean="0"/>
              <a:t>павел</a:t>
            </a:r>
            <a:r>
              <a:rPr lang="ru-RU" dirty="0" smtClean="0"/>
              <a:t> </a:t>
            </a:r>
            <a:r>
              <a:rPr lang="ru-RU" dirty="0" err="1" smtClean="0"/>
              <a:t>сергеевич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В его жизни был период, когда он работал режиссером в театре, читал лекции по литературе и музыке, возвращается в математику и создаёт теорию гомологий общих топологических пространств.</a:t>
            </a:r>
            <a:endParaRPr lang="ru-RU" dirty="0"/>
          </a:p>
        </p:txBody>
      </p:sp>
      <p:pic>
        <p:nvPicPr>
          <p:cNvPr id="4098" name="Picture 2" descr="C:\Users\Public\Documents\маме\Великие открытия ученых 20 века\Aleksandrov_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571612"/>
            <a:ext cx="3571900" cy="4460888"/>
          </a:xfrm>
          <a:prstGeom prst="rect">
            <a:avLst/>
          </a:prstGeom>
          <a:noFill/>
        </p:spPr>
      </p:pic>
      <p:pic>
        <p:nvPicPr>
          <p:cNvPr id="4099" name="Picture 3" descr="C:\Users\Public\Documents\маме\Великие открытия ученых 20 века\Aleksandro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571612"/>
            <a:ext cx="3571900" cy="45005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85787" y="6198990"/>
            <a:ext cx="3357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1896-1982гг.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Лузин </a:t>
            </a:r>
            <a:r>
              <a:rPr lang="ru-RU" dirty="0" err="1" smtClean="0"/>
              <a:t>николай</a:t>
            </a:r>
            <a:r>
              <a:rPr lang="ru-RU" dirty="0" smtClean="0"/>
              <a:t> </a:t>
            </a:r>
            <a:r>
              <a:rPr lang="ru-RU" dirty="0" err="1" smtClean="0"/>
              <a:t>николаевич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Основоположник советской школы теории функций, защитил диссертацию «Интеграл и тригонометрический ряд», за которую ему присудили учёную степень доктора чистой математики, минуя степень магистра.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Public\Documents\маме\Великие открытия ученых 20 века\Лузин Н.Н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571612"/>
            <a:ext cx="3119465" cy="42862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5" y="6198990"/>
            <a:ext cx="3214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/>
              <a:t>1883-1950гг.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Вопросы к кроссворду.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357850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Как называются числа, запись которых содержит, целую и дробную части?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В записи обыкновенной дроби число, стоящее под чертой называют ….?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Как называют числа в записи </a:t>
            </a:r>
            <a:r>
              <a:rPr lang="en-US" b="1" dirty="0" smtClean="0"/>
              <a:t>m </a:t>
            </a:r>
            <a:r>
              <a:rPr lang="ru-RU" b="1" dirty="0" smtClean="0"/>
              <a:t>∙ </a:t>
            </a:r>
            <a:r>
              <a:rPr lang="en-US" b="1" dirty="0" smtClean="0"/>
              <a:t>n</a:t>
            </a:r>
            <a:r>
              <a:rPr lang="ru-RU" b="1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Как  называется натуральное число, на которое число, а делится без остатка?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smtClean="0"/>
              <a:t>Как называется натуральное число, которое делится без остатка на а?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кроссворд</a:t>
            </a:r>
            <a:endParaRPr lang="ru-RU" dirty="0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4786322"/>
            <a:ext cx="3824875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4143380"/>
            <a:ext cx="4308880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00166" y="3500438"/>
            <a:ext cx="4989919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32" y="2857496"/>
            <a:ext cx="5987573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56" y="2214554"/>
            <a:ext cx="5357818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Шмидт </a:t>
            </a:r>
            <a:r>
              <a:rPr lang="ru-RU" dirty="0" err="1" smtClean="0"/>
              <a:t>отто</a:t>
            </a:r>
            <a:r>
              <a:rPr lang="ru-RU" dirty="0" smtClean="0"/>
              <a:t> </a:t>
            </a:r>
            <a:r>
              <a:rPr lang="ru-RU" dirty="0" err="1" smtClean="0"/>
              <a:t>юльевич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5786454"/>
            <a:ext cx="3000396" cy="5794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1891-1956гг.</a:t>
            </a:r>
            <a:endParaRPr lang="ru-RU" dirty="0"/>
          </a:p>
        </p:txBody>
      </p:sp>
      <p:pic>
        <p:nvPicPr>
          <p:cNvPr id="8194" name="Picture 2" descr="C:\Documents and Settings\user.WIN-SOL\Рабочий стол\отто юльевич шмид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1262015"/>
            <a:ext cx="3214710" cy="4286279"/>
          </a:xfrm>
          <a:prstGeom prst="rect">
            <a:avLst/>
          </a:prstGeom>
          <a:noFill/>
        </p:spPr>
      </p:pic>
      <p:pic>
        <p:nvPicPr>
          <p:cNvPr id="8195" name="Picture 3" descr="C:\Documents and Settings\user.WIN-SOL\Рабочий стол\shmidt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1192818"/>
            <a:ext cx="3171344" cy="5236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Колмогоров  </a:t>
            </a:r>
            <a:r>
              <a:rPr lang="ru-RU" dirty="0" err="1" smtClean="0"/>
              <a:t>андрей</a:t>
            </a:r>
            <a:r>
              <a:rPr lang="ru-RU" dirty="0" smtClean="0"/>
              <a:t>  </a:t>
            </a:r>
            <a:r>
              <a:rPr lang="ru-RU" dirty="0" err="1" smtClean="0"/>
              <a:t>николаевич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0478" y="1275774"/>
            <a:ext cx="7577736" cy="536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0042"/>
            <a:ext cx="9144000" cy="605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9144000" cy="557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pPr algn="ctr"/>
            <a:r>
              <a:rPr lang="ru-RU" dirty="0" err="1" smtClean="0"/>
              <a:t>Четаев</a:t>
            </a:r>
            <a:r>
              <a:rPr lang="ru-RU" dirty="0" smtClean="0"/>
              <a:t> </a:t>
            </a:r>
            <a:r>
              <a:rPr lang="ru-RU" dirty="0" err="1" smtClean="0"/>
              <a:t>николай</a:t>
            </a:r>
            <a:r>
              <a:rPr lang="ru-RU" dirty="0" smtClean="0"/>
              <a:t> </a:t>
            </a:r>
            <a:r>
              <a:rPr lang="ru-RU" dirty="0" err="1" smtClean="0"/>
              <a:t>гурьевич</a:t>
            </a:r>
            <a:endParaRPr lang="ru-RU" dirty="0"/>
          </a:p>
        </p:txBody>
      </p:sp>
      <p:pic>
        <p:nvPicPr>
          <p:cNvPr id="12290" name="Picture 2" descr="C:\Documents and Settings\user.WIN-SOL\Рабочий стол\Четаев за рабочим столом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5464" y="1071546"/>
            <a:ext cx="4090784" cy="2507060"/>
          </a:xfrm>
          <a:prstGeom prst="rect">
            <a:avLst/>
          </a:prstGeom>
          <a:noFill/>
        </p:spPr>
      </p:pic>
      <p:pic>
        <p:nvPicPr>
          <p:cNvPr id="12291" name="Picture 3" descr="C:\Documents and Settings\user.WIN-SOL\Рабочий стол\Четаев 30г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093184"/>
            <a:ext cx="3929090" cy="2500606"/>
          </a:xfrm>
          <a:prstGeom prst="rect">
            <a:avLst/>
          </a:prstGeom>
          <a:noFill/>
        </p:spPr>
      </p:pic>
      <p:pic>
        <p:nvPicPr>
          <p:cNvPr id="12292" name="Picture 4" descr="C:\Documents and Settings\user.WIN-SOL\Рабочий стол\Четаев со своими аспирантами 48г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3786190"/>
            <a:ext cx="3929090" cy="29283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.WIN-SOL\Рабочий стол\normal_eye_of_scien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2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7772400" cy="471490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Великие открытия ученых математиков </a:t>
            </a:r>
            <a:b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ХХ века</a:t>
            </a:r>
            <a:endParaRPr lang="ru-RU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Келдыш </a:t>
            </a:r>
            <a:r>
              <a:rPr lang="ru-RU" dirty="0" err="1" smtClean="0"/>
              <a:t>мстислав</a:t>
            </a:r>
            <a:r>
              <a:rPr lang="ru-RU" dirty="0" smtClean="0"/>
              <a:t> </a:t>
            </a:r>
            <a:r>
              <a:rPr lang="ru-RU" dirty="0" err="1" smtClean="0"/>
              <a:t>всеволодович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714348" y="5572140"/>
            <a:ext cx="3786214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В Шведской Королевской</a:t>
            </a:r>
          </a:p>
          <a:p>
            <a:pPr>
              <a:buNone/>
            </a:pPr>
            <a:r>
              <a:rPr lang="ru-RU" sz="2400" b="1" dirty="0" smtClean="0"/>
              <a:t>Академии наук</a:t>
            </a:r>
            <a:endParaRPr lang="ru-RU" sz="2400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286512" y="5715016"/>
            <a:ext cx="1566874" cy="5000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9 лет</a:t>
            </a:r>
            <a:endParaRPr lang="ru-RU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183843"/>
            <a:ext cx="2928958" cy="432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69" y="1214422"/>
            <a:ext cx="2871801" cy="426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5572140"/>
            <a:ext cx="7643866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/>
              <a:t>Келдыш М.С., Королёв С.П., Титов Г.П. </a:t>
            </a:r>
          </a:p>
          <a:p>
            <a:pPr>
              <a:buNone/>
            </a:pPr>
            <a:r>
              <a:rPr lang="ru-RU" sz="2800" b="1" dirty="0" smtClean="0"/>
              <a:t>в Академии наук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5" y="0"/>
            <a:ext cx="7582632" cy="530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0"/>
            <a:ext cx="7582632" cy="530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9624" y="152400"/>
            <a:ext cx="7582632" cy="530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Крылов </a:t>
            </a:r>
            <a:r>
              <a:rPr lang="ru-RU" dirty="0" err="1" smtClean="0"/>
              <a:t>алексей</a:t>
            </a:r>
            <a:r>
              <a:rPr lang="ru-RU" dirty="0" smtClean="0"/>
              <a:t> </a:t>
            </a:r>
            <a:r>
              <a:rPr lang="ru-RU" dirty="0" err="1" smtClean="0"/>
              <a:t>николаевич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5643578"/>
            <a:ext cx="2266936" cy="57942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1863-1945</a:t>
            </a:r>
            <a:endParaRPr lang="ru-RU" b="1" dirty="0"/>
          </a:p>
        </p:txBody>
      </p:sp>
      <p:pic>
        <p:nvPicPr>
          <p:cNvPr id="15362" name="Picture 2" descr="C:\Documents and Settings\user.WIN-SOL\Рабочий стол\Крылов за работо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1708774"/>
            <a:ext cx="3371348" cy="3506176"/>
          </a:xfrm>
          <a:prstGeom prst="rect">
            <a:avLst/>
          </a:prstGeom>
          <a:noFill/>
        </p:spPr>
      </p:pic>
      <p:pic>
        <p:nvPicPr>
          <p:cNvPr id="15364" name="Picture 4" descr="C:\Documents and Settings\user.WIN-SOL\Рабочий стол\Крылов молодо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649248"/>
            <a:ext cx="2447926" cy="3565702"/>
          </a:xfrm>
          <a:prstGeom prst="rect">
            <a:avLst/>
          </a:prstGeo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43174" y="1677087"/>
            <a:ext cx="2815183" cy="355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/>
            <a:r>
              <a:rPr lang="ru-RU" dirty="0" smtClean="0"/>
              <a:t>Найти значение выражений: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5021" y="571480"/>
            <a:ext cx="753319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6000768"/>
            <a:ext cx="757242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Никольский </a:t>
            </a:r>
            <a:r>
              <a:rPr lang="ru-RU" dirty="0" err="1" smtClean="0"/>
              <a:t>сергей</a:t>
            </a:r>
            <a:r>
              <a:rPr lang="ru-RU" dirty="0" smtClean="0"/>
              <a:t> </a:t>
            </a:r>
            <a:r>
              <a:rPr lang="ru-RU" dirty="0" err="1" smtClean="0"/>
              <a:t>михайлович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5786454"/>
            <a:ext cx="4838704" cy="66039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30.04.1905г. – 09.11.2012г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86116" y="1571612"/>
            <a:ext cx="2643206" cy="382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Гельфанд </a:t>
            </a:r>
            <a:r>
              <a:rPr lang="ru-RU" dirty="0" err="1" smtClean="0"/>
              <a:t>израиль</a:t>
            </a:r>
            <a:r>
              <a:rPr lang="ru-RU" dirty="0" smtClean="0"/>
              <a:t> </a:t>
            </a:r>
            <a:r>
              <a:rPr lang="ru-RU" dirty="0" err="1" smtClean="0"/>
              <a:t>моисеевич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868" y="5786454"/>
            <a:ext cx="2195498" cy="43654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1913-2009гг. </a:t>
            </a:r>
            <a:endParaRPr lang="ru-RU" dirty="0"/>
          </a:p>
        </p:txBody>
      </p:sp>
      <p:pic>
        <p:nvPicPr>
          <p:cNvPr id="1026" name="Picture 2" descr="C:\Documents and Settings\user.WIN-SOL\Рабочий стол\Гельфанд И.М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1571612"/>
            <a:ext cx="2928958" cy="3856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Понтрягин лев </a:t>
            </a:r>
            <a:r>
              <a:rPr lang="ru-RU" dirty="0" err="1" smtClean="0"/>
              <a:t>семёнович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5643578"/>
            <a:ext cx="2624126" cy="5794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1908-1988гг.</a:t>
            </a:r>
            <a:endParaRPr lang="ru-RU" dirty="0"/>
          </a:p>
        </p:txBody>
      </p:sp>
      <p:pic>
        <p:nvPicPr>
          <p:cNvPr id="2050" name="Picture 2" descr="C:\Documents and Settings\user.WIN-SOL\Рабочий стол\Понтрягин Л.С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1714488"/>
            <a:ext cx="2931287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Женщины математики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143932" cy="43656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Мария </a:t>
            </a:r>
            <a:r>
              <a:rPr lang="ru-RU" dirty="0" err="1" smtClean="0"/>
              <a:t>Гаэтана</a:t>
            </a:r>
            <a:r>
              <a:rPr lang="ru-RU" dirty="0" smtClean="0"/>
              <a:t> </a:t>
            </a:r>
            <a:r>
              <a:rPr lang="ru-RU" dirty="0" err="1" smtClean="0"/>
              <a:t>Аньези</a:t>
            </a:r>
            <a:r>
              <a:rPr lang="ru-RU" dirty="0" smtClean="0"/>
              <a:t>: её именем назван график «локон </a:t>
            </a:r>
            <a:r>
              <a:rPr lang="ru-RU" dirty="0" err="1" smtClean="0"/>
              <a:t>Аньези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err="1" smtClean="0"/>
              <a:t>Эмилия</a:t>
            </a:r>
            <a:r>
              <a:rPr lang="ru-RU" dirty="0" smtClean="0"/>
              <a:t> </a:t>
            </a:r>
            <a:r>
              <a:rPr lang="ru-RU" dirty="0" err="1" smtClean="0"/>
              <a:t>Дю-Шатле</a:t>
            </a:r>
            <a:r>
              <a:rPr lang="ru-RU" dirty="0" smtClean="0"/>
              <a:t> перевела и составила комментарии к «Началам Евклида», учила математике самого Вольтера.</a:t>
            </a:r>
          </a:p>
          <a:p>
            <a:pPr>
              <a:buNone/>
            </a:pPr>
            <a:r>
              <a:rPr lang="ru-RU" dirty="0" smtClean="0"/>
              <a:t>Софья </a:t>
            </a:r>
            <a:r>
              <a:rPr lang="ru-RU" dirty="0" err="1" smtClean="0"/>
              <a:t>Жермен</a:t>
            </a:r>
            <a:r>
              <a:rPr lang="ru-RU" dirty="0" smtClean="0"/>
              <a:t> получила наполеоновскую премию за исследования по теории упругости.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№533, ответить на вопрос:  Сколько вишни было в 1-м и во 2-м ящиках вместе?</a:t>
            </a:r>
          </a:p>
          <a:p>
            <a:pPr>
              <a:buNone/>
            </a:pPr>
            <a:r>
              <a:rPr lang="ru-RU" dirty="0" smtClean="0"/>
              <a:t>2. №301, ответить на вопрос: Какое расстояние прошел пешеход за 2,5 часа?</a:t>
            </a:r>
          </a:p>
          <a:p>
            <a:pPr>
              <a:buNone/>
            </a:pPr>
            <a:r>
              <a:rPr lang="ru-RU" dirty="0" smtClean="0"/>
              <a:t>3. №528, ответить на вопрос: Сколько арбузов осталось?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714488"/>
          <a:ext cx="8686861" cy="2695892"/>
        </p:xfrm>
        <a:graphic>
          <a:graphicData uri="http://schemas.openxmlformats.org/drawingml/2006/table">
            <a:tbl>
              <a:tblPr/>
              <a:tblGrid>
                <a:gridCol w="1364053"/>
                <a:gridCol w="2081975"/>
                <a:gridCol w="1651221"/>
                <a:gridCol w="1579429"/>
                <a:gridCol w="2010183"/>
              </a:tblGrid>
              <a:tr h="1500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Calibri"/>
                          <a:ea typeface="Times New Roman"/>
                          <a:cs typeface="Times New Roman"/>
                        </a:rPr>
                        <a:t>Гипатия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20" marR="6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Келдыш Л.В.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20" marR="6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Голицына Е.И.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20" marR="6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Малевич Т.Л.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20" marR="6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Башмакова И.Г.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20" marR="6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20" marR="6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20" marR="6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20" marR="6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20" marR="6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920" marR="689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Содержимое 2"/>
          <p:cNvSpPr txBox="1">
            <a:spLocks/>
          </p:cNvSpPr>
          <p:nvPr/>
        </p:nvSpPr>
        <p:spPr>
          <a:xfrm>
            <a:off x="3643306" y="2428868"/>
            <a:ext cx="5329214" cy="379413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9001156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900" b="1" i="1" dirty="0" smtClean="0"/>
              <a:t> </a:t>
            </a:r>
            <a:r>
              <a:rPr lang="ru-RU" sz="4000" b="1" i="1" dirty="0" smtClean="0"/>
              <a:t>«</a:t>
            </a:r>
            <a:r>
              <a:rPr lang="ru-RU" sz="4000" b="1" i="1" dirty="0" smtClean="0">
                <a:latin typeface="Monotype Corsiva" pitchFamily="66" charset="0"/>
              </a:rPr>
              <a:t>Математика является значительно большим, чем наука, поскольку она является языком науки».</a:t>
            </a:r>
          </a:p>
          <a:p>
            <a:pPr algn="r">
              <a:buNone/>
            </a:pPr>
            <a:r>
              <a:rPr lang="ru-RU" dirty="0" smtClean="0"/>
              <a:t>                          </a:t>
            </a:r>
            <a:r>
              <a:rPr lang="ru-RU" b="1" dirty="0" smtClean="0"/>
              <a:t>Нильс Бор, датский физик</a:t>
            </a:r>
            <a:endParaRPr lang="ru-RU" dirty="0" smtClean="0"/>
          </a:p>
          <a:p>
            <a:pPr>
              <a:buNone/>
            </a:pPr>
            <a:r>
              <a:rPr lang="ru-RU" sz="4000" b="1" i="1" dirty="0" smtClean="0">
                <a:latin typeface="Monotype Corsiva" pitchFamily="66" charset="0"/>
              </a:rPr>
              <a:t>«Крупное научное открытие даёт решение крупной проблемы, но и в решении любой задачи присутствует крупица открытия».</a:t>
            </a:r>
          </a:p>
          <a:p>
            <a:pPr algn="r">
              <a:buNone/>
            </a:pPr>
            <a:r>
              <a:rPr lang="ru-RU" b="1" dirty="0" err="1" smtClean="0"/>
              <a:t>Дьёрдь</a:t>
            </a:r>
            <a:r>
              <a:rPr lang="ru-RU" b="1" dirty="0" smtClean="0"/>
              <a:t> Пойа,</a:t>
            </a:r>
          </a:p>
          <a:p>
            <a:pPr algn="r">
              <a:buNone/>
            </a:pPr>
            <a:r>
              <a:rPr lang="ru-RU" b="1" dirty="0" smtClean="0"/>
              <a:t>венгерский математик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Людмила </a:t>
            </a:r>
            <a:r>
              <a:rPr lang="ru-RU" dirty="0" err="1" smtClean="0"/>
              <a:t>всеволодовна</a:t>
            </a:r>
            <a:r>
              <a:rPr lang="ru-RU" dirty="0" smtClean="0"/>
              <a:t> </a:t>
            </a:r>
            <a:r>
              <a:rPr lang="ru-RU" dirty="0" err="1" smtClean="0"/>
              <a:t>келдыш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5857892"/>
            <a:ext cx="1838308" cy="36510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1904-1976гг.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5302616" cy="38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1428736"/>
            <a:ext cx="3200415" cy="300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61436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Татьяна Львовна Малевич</a:t>
            </a:r>
            <a:r>
              <a:rPr lang="ru-RU" dirty="0" smtClean="0"/>
              <a:t> родилась16 января 1938 года в г. Ташкенте в семье инженера Льва Николаевича Малевича. Она мечтала о профессии археолога, хотела стать микробиологом. Но учась в специализированной математической школе, она начинает мечтать о математике. Окончив школу с золотой медалью, она относит документы на физико-математический факультет Ташкентского госуниверситета, пройдя успешно собеседование, становится студенткой. Окончив университет,  она начинает работать в Институте математики, где занимается исследованиями в области  теории вероятностей и математической статистикой и 1965 году защищает кандидатскую диссертацию. В 1975 году успешно защищает докторскую диссертацию, и становиться первой в Советском Союзе женщиной – доктором наук по специальности – «Теория вероятностей». Т.Малевич автор более 180 работ.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Изабелла </a:t>
            </a:r>
            <a:r>
              <a:rPr lang="ru-RU" dirty="0" err="1" smtClean="0"/>
              <a:t>григорьевна</a:t>
            </a:r>
            <a:r>
              <a:rPr lang="ru-RU" dirty="0" smtClean="0"/>
              <a:t> </a:t>
            </a:r>
            <a:r>
              <a:rPr lang="ru-RU" dirty="0" err="1" smtClean="0"/>
              <a:t>башмакова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5929330"/>
            <a:ext cx="3357586" cy="5715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mtClean="0"/>
              <a:t>родилась </a:t>
            </a:r>
            <a:r>
              <a:rPr lang="ru-RU" dirty="0" smtClean="0"/>
              <a:t>3 января 1921г.</a:t>
            </a:r>
            <a:endParaRPr lang="ru-RU" dirty="0"/>
          </a:p>
        </p:txBody>
      </p:sp>
      <p:pic>
        <p:nvPicPr>
          <p:cNvPr id="41986" name="Picture 2" descr="C:\Documents and Settings\user.WIN-SOL\Рабочий стол\Башмакова_Изабелла_Григорьев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1428736"/>
            <a:ext cx="2952764" cy="4133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3643306" y="2428868"/>
            <a:ext cx="5329214" cy="3794133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Гипатия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гречанка, родилась в Александрии в 370г. Под руководством своего отца, известного математика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Теона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она изучает геометрию и астрономию, ей открыт доступ на уроки преподавателей школы (музей). Она совершенствует своё образование в Афинах и принимает приглашение александрийских властей и приступает к работе в музее, где преподаёт математику и философию.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285992"/>
            <a:ext cx="32147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ГИПАТИЯ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714488"/>
            <a:ext cx="3338506" cy="46101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714876" y="642918"/>
            <a:ext cx="4429124" cy="56436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Евдокия Ивановна Голицына</a:t>
            </a:r>
            <a:r>
              <a:rPr lang="ru-RU" dirty="0" smtClean="0"/>
              <a:t> – дочь сенатора, княгиня, получила прекрасное образование. Она занималась математикой и написала на французском языке работу  «Анализ понятия силы». Эта работа в двух частях. Одна была опубликована в Петербурге,  другая – в Париже.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9938" name="Picture 2" descr="C:\Documents and Settings\user.WIN-SOL\Рабочий стол\Голицы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642918"/>
            <a:ext cx="421005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857364"/>
            <a:ext cx="60734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Джон фон </a:t>
            </a:r>
            <a:r>
              <a:rPr lang="ru-RU" dirty="0" err="1" smtClean="0"/>
              <a:t>нейман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5786454"/>
            <a:ext cx="2266936" cy="43654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1903-1957гг.</a:t>
            </a:r>
            <a:endParaRPr lang="ru-RU" dirty="0"/>
          </a:p>
        </p:txBody>
      </p:sp>
      <p:pic>
        <p:nvPicPr>
          <p:cNvPr id="44034" name="Picture 2" descr="C:\Documents and Settings\user.WIN-SOL\Рабочий стол\нейма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6348" y="1515469"/>
            <a:ext cx="5208858" cy="3770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Ответьте на вопросы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24324" cy="4724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1. Жили – были два брата:</a:t>
            </a:r>
          </a:p>
          <a:p>
            <a:pPr>
              <a:buNone/>
            </a:pPr>
            <a:r>
              <a:rPr lang="ru-RU" dirty="0" smtClean="0"/>
              <a:t>   Треугольник с квадратом.</a:t>
            </a:r>
          </a:p>
          <a:p>
            <a:pPr>
              <a:buNone/>
            </a:pPr>
            <a:r>
              <a:rPr lang="ru-RU" dirty="0" smtClean="0"/>
              <a:t>   Старший – квадратный,</a:t>
            </a:r>
          </a:p>
          <a:p>
            <a:pPr>
              <a:buNone/>
            </a:pPr>
            <a:r>
              <a:rPr lang="ru-RU" dirty="0" smtClean="0"/>
              <a:t>    Добродушный,      приятный.</a:t>
            </a:r>
          </a:p>
          <a:p>
            <a:pPr>
              <a:buNone/>
            </a:pPr>
            <a:r>
              <a:rPr lang="ru-RU" dirty="0" smtClean="0"/>
              <a:t>      Младший –      треугольный, </a:t>
            </a:r>
          </a:p>
          <a:p>
            <a:pPr>
              <a:buNone/>
            </a:pPr>
            <a:r>
              <a:rPr lang="ru-RU" dirty="0" smtClean="0"/>
              <a:t>      Вечно недовольный.</a:t>
            </a:r>
          </a:p>
          <a:p>
            <a:pPr>
              <a:buNone/>
            </a:pPr>
            <a:r>
              <a:rPr lang="ru-RU" dirty="0" smtClean="0"/>
              <a:t>      Позавидовал он брату.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4810" y="1571612"/>
            <a:ext cx="4343400" cy="4724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Ночью лезет воровато,</a:t>
            </a:r>
          </a:p>
          <a:p>
            <a:pPr>
              <a:buNone/>
            </a:pPr>
            <a:r>
              <a:rPr lang="ru-RU" dirty="0" smtClean="0"/>
              <a:t>      Срезать старшему углы.</a:t>
            </a:r>
          </a:p>
          <a:p>
            <a:pPr>
              <a:buNone/>
            </a:pPr>
            <a:r>
              <a:rPr lang="ru-RU" dirty="0" smtClean="0"/>
              <a:t>      Но на утро младший брат</a:t>
            </a:r>
          </a:p>
          <a:p>
            <a:pPr>
              <a:buNone/>
            </a:pPr>
            <a:r>
              <a:rPr lang="ru-RU" dirty="0" smtClean="0"/>
              <a:t>      Страшной мести был не      рад:</a:t>
            </a:r>
          </a:p>
          <a:p>
            <a:pPr>
              <a:buNone/>
            </a:pPr>
            <a:r>
              <a:rPr lang="ru-RU" dirty="0" smtClean="0"/>
              <a:t>      Поглядел он – нет   квадрата…..</a:t>
            </a:r>
          </a:p>
          <a:p>
            <a:pPr>
              <a:buNone/>
            </a:pPr>
            <a:r>
              <a:rPr lang="ru-RU" dirty="0" smtClean="0"/>
              <a:t>      Вот так месть! Теперь у брата</a:t>
            </a:r>
          </a:p>
          <a:p>
            <a:pPr>
              <a:buNone/>
            </a:pPr>
            <a:r>
              <a:rPr lang="ru-RU" dirty="0" smtClean="0"/>
              <a:t>      Сколько новеньких углов?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500042"/>
            <a:ext cx="8686800" cy="60722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2. Напишите название этой буквы  «</a:t>
            </a:r>
            <a:r>
              <a:rPr lang="ru-RU" dirty="0" err="1" smtClean="0"/>
              <a:t>х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3. Когда – то многие считали, </a:t>
            </a:r>
          </a:p>
          <a:p>
            <a:pPr>
              <a:buNone/>
            </a:pPr>
            <a:r>
              <a:rPr lang="ru-RU" dirty="0" smtClean="0"/>
              <a:t>    Что он не значит ничего.</a:t>
            </a:r>
          </a:p>
          <a:p>
            <a:pPr>
              <a:buNone/>
            </a:pPr>
            <a:r>
              <a:rPr lang="ru-RU" dirty="0" smtClean="0"/>
              <a:t>     И как ни странно, полагали,</a:t>
            </a:r>
          </a:p>
          <a:p>
            <a:pPr>
              <a:buNone/>
            </a:pPr>
            <a:r>
              <a:rPr lang="ru-RU" dirty="0" smtClean="0"/>
              <a:t>     Что он совсем не есть число.</a:t>
            </a:r>
          </a:p>
          <a:p>
            <a:pPr>
              <a:buNone/>
            </a:pPr>
            <a:r>
              <a:rPr lang="ru-RU" dirty="0" smtClean="0"/>
              <a:t>4.Какое число не является ни простым и ни составным? (Чему равен делитель взаимно простых чисел?) </a:t>
            </a:r>
          </a:p>
          <a:p>
            <a:pPr>
              <a:buNone/>
            </a:pPr>
            <a:r>
              <a:rPr lang="ru-RU" dirty="0" smtClean="0"/>
              <a:t>5.Что означают слова: «Значит найти все его корни или доказать, что корней нет»?</a:t>
            </a:r>
          </a:p>
          <a:p>
            <a:pPr>
              <a:buNone/>
            </a:pPr>
            <a:r>
              <a:rPr lang="ru-RU" dirty="0" smtClean="0"/>
              <a:t>Какое слово получилось?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14290"/>
            <a:ext cx="6410340" cy="54372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rgbClr val="00B050"/>
                </a:solidFill>
              </a:rPr>
              <a:t>В</a:t>
            </a:r>
            <a:r>
              <a:rPr lang="ru-RU" sz="6000" dirty="0" smtClean="0"/>
              <a:t>осемь углов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00B050"/>
                </a:solidFill>
              </a:rPr>
              <a:t>И</a:t>
            </a:r>
            <a:r>
              <a:rPr lang="ru-RU" sz="6000" dirty="0" smtClean="0"/>
              <a:t>кс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00B050"/>
                </a:solidFill>
              </a:rPr>
              <a:t>Н</a:t>
            </a:r>
            <a:r>
              <a:rPr lang="ru-RU" sz="6000" dirty="0" smtClean="0"/>
              <a:t>оль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00B050"/>
                </a:solidFill>
              </a:rPr>
              <a:t>Е</a:t>
            </a:r>
            <a:r>
              <a:rPr lang="ru-RU" sz="6000" dirty="0" smtClean="0"/>
              <a:t>диница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00B050"/>
                </a:solidFill>
              </a:rPr>
              <a:t>Р</a:t>
            </a:r>
            <a:r>
              <a:rPr lang="ru-RU" sz="6000" dirty="0" smtClean="0"/>
              <a:t>ешить уравнение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929718" cy="65008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(1+100) + (2+99) + (3 + 98)+…+ (50 + 51)=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= 101 ∙ 50 = 5050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Доказать, что сумма чисел от одного до 1993 делиться на 1993.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(1 + 1992) + (2+ 1991) + (3 + 1990) + ….+ (996 + +997) + 1993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1992 : 2 = 996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>1993 ∙ 996  + 1993 = 1993 ∙ 997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Винер </a:t>
            </a:r>
            <a:r>
              <a:rPr lang="ru-RU" dirty="0" err="1" smtClean="0"/>
              <a:t>норберт</a:t>
            </a:r>
            <a:r>
              <a:rPr lang="ru-RU" dirty="0" smtClean="0"/>
              <a:t> - отец кибернетики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5857892"/>
            <a:ext cx="2481250" cy="43654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1894-1964гг.</a:t>
            </a: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571612"/>
            <a:ext cx="299665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571612"/>
            <a:ext cx="2786082" cy="404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маме\Великие открытия ученых 20 века\картинка к уроку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571480"/>
            <a:ext cx="7286676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Расшифруйте записи: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71612"/>
            <a:ext cx="8624918" cy="4525963"/>
          </a:xfrm>
        </p:spPr>
        <p:txBody>
          <a:bodyPr/>
          <a:lstStyle/>
          <a:p>
            <a:pPr algn="ctr">
              <a:buNone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24.19.8.1.14.</a:t>
            </a:r>
          </a:p>
          <a:p>
            <a:pPr algn="ctr">
              <a:buNone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2.15.24.13.15.3.15.16.15.4.</a:t>
            </a:r>
          </a:p>
          <a:p>
            <a:pPr algn="ctr">
              <a:buNone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5.24.6.2.17.5.14.7.16.15.4.</a:t>
            </a:r>
          </a:p>
          <a:p>
            <a:pPr algn="ctr">
              <a:buNone/>
            </a:pPr>
            <a:r>
              <a:rPr lang="ru-RU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2.6.24.7.22.20.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ru-RU" dirty="0" smtClean="0"/>
              <a:t>Из Биографии учёных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001156" cy="59293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1. </a:t>
            </a:r>
            <a:r>
              <a:rPr lang="ru-RU" sz="3600" b="1" dirty="0" smtClean="0"/>
              <a:t>Сделал крупное  научное открытие в 19 лет, один из создателей теории  случайных процессов, совершил радикальный прорыв в решении основной проблемы динамики, касающейся устойчивости Солнечной системы.</a:t>
            </a:r>
            <a:endParaRPr lang="ru-RU" sz="3600" dirty="0" smtClean="0"/>
          </a:p>
          <a:p>
            <a:pPr>
              <a:buNone/>
            </a:pPr>
            <a:r>
              <a:rPr lang="ru-RU" sz="3400" b="1" dirty="0" smtClean="0"/>
              <a:t>2. </a:t>
            </a:r>
            <a:r>
              <a:rPr lang="ru-RU" sz="3600" b="1" dirty="0" smtClean="0"/>
              <a:t>Работал над  ракетными системами с И.В.Курчатовым и С.П.Королёвым, стоял у истоков небесной механики.</a:t>
            </a:r>
            <a:endParaRPr lang="ru-RU" sz="3600" dirty="0" smtClean="0"/>
          </a:p>
          <a:p>
            <a:pPr>
              <a:buNone/>
            </a:pPr>
            <a:r>
              <a:rPr lang="ru-RU" sz="3400" b="1" dirty="0" smtClean="0"/>
              <a:t>3. </a:t>
            </a:r>
            <a:r>
              <a:rPr lang="ru-RU" sz="3600" b="1" dirty="0" smtClean="0"/>
              <a:t>В его жизни был период, когда он работал режиссером в театре, читал лекции по литературе и музыке, возвращается в математику и создаёт теорию гомологий общих топологических пространств.</a:t>
            </a:r>
            <a:endParaRPr lang="ru-RU" sz="3600" dirty="0" smtClean="0"/>
          </a:p>
          <a:p>
            <a:pPr>
              <a:buNone/>
            </a:pPr>
            <a:r>
              <a:rPr lang="ru-RU" sz="3400" b="1" dirty="0" smtClean="0"/>
              <a:t>4. </a:t>
            </a:r>
            <a:r>
              <a:rPr lang="ru-RU" sz="3600" b="1" dirty="0" smtClean="0"/>
              <a:t>Основоположник советской школы теории функций, защитил диссертацию «Интеграл и тригонометрический ряд», за которую ему присудили учёную степень доктора чистой математики, минуя степень магистра.</a:t>
            </a:r>
            <a:endParaRPr lang="ru-RU" sz="3600" dirty="0" smtClean="0"/>
          </a:p>
          <a:p>
            <a:pPr>
              <a:buNone/>
            </a:pP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Найти значения выражения:</a:t>
            </a:r>
            <a:endParaRPr lang="ru-RU" sz="4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7" y="1142984"/>
            <a:ext cx="7270763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Колмогоров </a:t>
            </a:r>
            <a:r>
              <a:rPr lang="ru-RU" dirty="0" err="1" smtClean="0"/>
              <a:t>андрей</a:t>
            </a:r>
            <a:r>
              <a:rPr lang="ru-RU" dirty="0" smtClean="0"/>
              <a:t> </a:t>
            </a:r>
            <a:r>
              <a:rPr lang="ru-RU" dirty="0" err="1" smtClean="0"/>
              <a:t>николаевич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Сделал крупное  научное открытие в 19 лет, один из создателей теории  случайных процессов, совершил радикальный прорыв в решении основной проблемы динамики, касающейся устойчивости Солнечной системы.</a:t>
            </a:r>
            <a:endParaRPr lang="ru-RU" dirty="0"/>
          </a:p>
        </p:txBody>
      </p:sp>
      <p:pic>
        <p:nvPicPr>
          <p:cNvPr id="3074" name="Picture 2" descr="C:\Users\Public\Documents\маме\Великие открытия ученых 20 века\Колмогоро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6130" y="1428736"/>
            <a:ext cx="3228340" cy="46434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099" y="6198990"/>
            <a:ext cx="2857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/>
              <a:t>1903-1987гг.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987</TotalTime>
  <Words>1074</Words>
  <Application>Microsoft Office PowerPoint</Application>
  <PresentationFormat>Экран (4:3)</PresentationFormat>
  <Paragraphs>124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Трек</vt:lpstr>
      <vt:lpstr>  Урок по теме: «Все действия с обыкновенными                                             дробями»</vt:lpstr>
      <vt:lpstr>Великие открытия ученых математиков  ХХ века</vt:lpstr>
      <vt:lpstr>Слайд 3</vt:lpstr>
      <vt:lpstr>Слайд 4</vt:lpstr>
      <vt:lpstr>Слайд 5</vt:lpstr>
      <vt:lpstr>Расшифруйте записи:</vt:lpstr>
      <vt:lpstr>Из Биографии учёных</vt:lpstr>
      <vt:lpstr>Найти значения выражения:</vt:lpstr>
      <vt:lpstr>    Колмогоров андрей николаевич</vt:lpstr>
      <vt:lpstr>   Келдыш мстислав всеволодович</vt:lpstr>
      <vt:lpstr>       Александров павел сергеевич</vt:lpstr>
      <vt:lpstr>         Лузин николай николаевич</vt:lpstr>
      <vt:lpstr>Вопросы к кроссворду. </vt:lpstr>
      <vt:lpstr>кроссворд</vt:lpstr>
      <vt:lpstr>Шмидт отто юльевич</vt:lpstr>
      <vt:lpstr>Колмогоров  андрей  николаевич</vt:lpstr>
      <vt:lpstr>Слайд 17</vt:lpstr>
      <vt:lpstr>Слайд 18</vt:lpstr>
      <vt:lpstr>Четаев николай гурьевич</vt:lpstr>
      <vt:lpstr>Келдыш мстислав всеволодович</vt:lpstr>
      <vt:lpstr>Слайд 21</vt:lpstr>
      <vt:lpstr>Крылов алексей николаевич</vt:lpstr>
      <vt:lpstr>Найти значение выражений:</vt:lpstr>
      <vt:lpstr>Никольский сергей михайлович</vt:lpstr>
      <vt:lpstr>Гельфанд израиль моисеевич</vt:lpstr>
      <vt:lpstr>Понтрягин лев семёнович</vt:lpstr>
      <vt:lpstr>Женщины математики</vt:lpstr>
      <vt:lpstr>задачи</vt:lpstr>
      <vt:lpstr>Слайд 29</vt:lpstr>
      <vt:lpstr>Людмила всеволодовна келдыш</vt:lpstr>
      <vt:lpstr>Слайд 31</vt:lpstr>
      <vt:lpstr>Изабелла григорьевна башмакова</vt:lpstr>
      <vt:lpstr>                          ГИПАТИЯ</vt:lpstr>
      <vt:lpstr>Слайд 34</vt:lpstr>
      <vt:lpstr>Слайд 35</vt:lpstr>
      <vt:lpstr>Джон фон нейман</vt:lpstr>
      <vt:lpstr>Ответьте на вопросы</vt:lpstr>
      <vt:lpstr>Слайд 38</vt:lpstr>
      <vt:lpstr>Слайд 39</vt:lpstr>
      <vt:lpstr>Винер норберт - отец кибернетики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открытия ученых математиков ХХ века</dc:title>
  <dc:creator>Куликова Е.Ю.</dc:creator>
  <cp:lastModifiedBy>revaz</cp:lastModifiedBy>
  <cp:revision>164</cp:revision>
  <dcterms:modified xsi:type="dcterms:W3CDTF">2013-04-04T21:13:30Z</dcterms:modified>
</cp:coreProperties>
</file>