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7" r:id="rId1"/>
  </p:sldMasterIdLst>
  <p:notesMasterIdLst>
    <p:notesMasterId r:id="rId30"/>
  </p:notesMasterIdLst>
  <p:sldIdLst>
    <p:sldId id="256" r:id="rId2"/>
    <p:sldId id="257" r:id="rId3"/>
    <p:sldId id="298" r:id="rId4"/>
    <p:sldId id="326" r:id="rId5"/>
    <p:sldId id="327" r:id="rId6"/>
    <p:sldId id="320" r:id="rId7"/>
    <p:sldId id="328" r:id="rId8"/>
    <p:sldId id="292" r:id="rId9"/>
    <p:sldId id="318" r:id="rId10"/>
    <p:sldId id="301" r:id="rId11"/>
    <p:sldId id="323" r:id="rId12"/>
    <p:sldId id="322" r:id="rId13"/>
    <p:sldId id="308" r:id="rId14"/>
    <p:sldId id="302" r:id="rId15"/>
    <p:sldId id="330" r:id="rId16"/>
    <p:sldId id="329" r:id="rId17"/>
    <p:sldId id="319" r:id="rId18"/>
    <p:sldId id="321" r:id="rId19"/>
    <p:sldId id="331" r:id="rId20"/>
    <p:sldId id="332" r:id="rId21"/>
    <p:sldId id="333" r:id="rId22"/>
    <p:sldId id="334" r:id="rId23"/>
    <p:sldId id="311" r:id="rId24"/>
    <p:sldId id="316" r:id="rId25"/>
    <p:sldId id="310" r:id="rId26"/>
    <p:sldId id="335" r:id="rId27"/>
    <p:sldId id="336" r:id="rId28"/>
    <p:sldId id="33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71" autoAdjust="0"/>
    <p:restoredTop sz="94660"/>
  </p:normalViewPr>
  <p:slideViewPr>
    <p:cSldViewPr>
      <p:cViewPr>
        <p:scale>
          <a:sx n="72" d="100"/>
          <a:sy n="72" d="100"/>
        </p:scale>
        <p:origin x="-306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19BB53-ED0A-4358-920A-7AC89EB69E8F}" type="datetimeFigureOut">
              <a:rPr lang="ru-RU"/>
              <a:pPr>
                <a:defRPr/>
              </a:pPr>
              <a:t>06.03.2013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97F881E-96DD-4905-854D-A63AAB31AB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042F76-5C47-4A5B-9FCE-445A3A990F1B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62B1F-0152-43E2-B64D-3514F506C1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757CC-FF3F-42ED-9CD2-83F799C128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45D09-0CDA-4172-87A1-CD2B62F434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7C3B-5EA9-48EA-95D3-56646D1D8C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35521-96E2-46BE-B0AD-406F0A462E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0E255-6F35-4C59-9969-1A6C64B2FA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AB90B-8258-4241-9DE9-6442B554C0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46A6-5651-4C4D-BFD0-3334483E1D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37AF-561E-4C0D-866F-41868AB234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9F79B-85C2-4F10-B62A-5DA6875CE3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3024D-7DFE-49BA-8BD4-20C343086A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8D48A6E7-79CA-43BE-BBDD-D92CC26800E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8" r:id="rId1"/>
    <p:sldLayoutId id="2147483997" r:id="rId2"/>
    <p:sldLayoutId id="2147483996" r:id="rId3"/>
    <p:sldLayoutId id="2147483995" r:id="rId4"/>
    <p:sldLayoutId id="2147483994" r:id="rId5"/>
    <p:sldLayoutId id="2147483993" r:id="rId6"/>
    <p:sldLayoutId id="2147483992" r:id="rId7"/>
    <p:sldLayoutId id="2147483991" r:id="rId8"/>
    <p:sldLayoutId id="2147483990" r:id="rId9"/>
    <p:sldLayoutId id="2147483989" r:id="rId10"/>
    <p:sldLayoutId id="2147483988" r:id="rId11"/>
  </p:sldLayoutIdLst>
  <p:transition>
    <p:strips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32163"/>
            <a:ext cx="6400800" cy="1752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-104775" y="4429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642938"/>
            <a:ext cx="91440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Изображение 9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714375"/>
            <a:ext cx="1600200" cy="1600200"/>
          </a:xfrm>
          <a:prstGeom prst="rect">
            <a:avLst/>
          </a:prstGeom>
          <a:noFill/>
          <a:ln w="76200">
            <a:solidFill>
              <a:srgbClr val="99FF66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Documents and Settings\Биричевские\Рабочий стол\КАРТИНКИ ПО ХМАО\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7963" y="207963"/>
            <a:ext cx="6021387" cy="4010025"/>
          </a:xfrm>
        </p:spPr>
      </p:pic>
      <p:sp>
        <p:nvSpPr>
          <p:cNvPr id="4" name="Прямоугольник 3"/>
          <p:cNvSpPr/>
          <p:nvPr/>
        </p:nvSpPr>
        <p:spPr>
          <a:xfrm>
            <a:off x="214313" y="4929188"/>
            <a:ext cx="464343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>
                <a:latin typeface="+mn-lt"/>
              </a:rPr>
              <a:t>На территории округа проживает множество национальностей. </a:t>
            </a:r>
          </a:p>
          <a:p>
            <a:pPr algn="just">
              <a:defRPr/>
            </a:pPr>
            <a:r>
              <a:rPr lang="ru-RU" sz="2000" dirty="0">
                <a:latin typeface="+mn-lt"/>
              </a:rPr>
              <a:t>Но название округ получил благодаря коренным народам ханты и манси. </a:t>
            </a:r>
            <a:endParaRPr lang="ru-RU" sz="2000" dirty="0">
              <a:latin typeface="+mn-lt"/>
            </a:endParaRPr>
          </a:p>
        </p:txBody>
      </p:sp>
      <p:pic>
        <p:nvPicPr>
          <p:cNvPr id="24579" name="Picture 2" descr="C:\Documents and Settings\Биричевские\Рабочий стол\КАРТИНКИ ПО ХМАО\одежда хантов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63" y="2786063"/>
            <a:ext cx="3367087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2"/>
          <p:cNvSpPr>
            <a:spLocks noGrp="1"/>
          </p:cNvSpPr>
          <p:nvPr>
            <p:ph idx="1"/>
          </p:nvPr>
        </p:nvSpPr>
        <p:spPr>
          <a:xfrm>
            <a:off x="214313" y="5500688"/>
            <a:ext cx="8715375" cy="114300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	Традиционная женская одежда — платье на кокетке, хлопчатобумажный или суконный халат, большой платок с широкой каймой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и бахромой. Зимой — двойная меховая шуба. </a:t>
            </a:r>
            <a:endParaRPr lang="ru-RU" smtClean="0"/>
          </a:p>
        </p:txBody>
      </p:sp>
      <p:pic>
        <p:nvPicPr>
          <p:cNvPr id="25602" name="Picture 7" descr="C:\Documents and Settings\Биричевские\Рабочий стол\КАРТИНКИ ПО ХМАО\ЖЕН. ОДЕЖДА МАНСИ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5" y="142875"/>
            <a:ext cx="15430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C:\Documents and Settings\Биричевские\Рабочий стол\КАРТИНКИ ПО ХМАО\ТРАДИЦИОННАЯ ЖЕНСКАЯ ОДЕЖДА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F5FA"/>
              </a:clrFrom>
              <a:clrTo>
                <a:srgbClr val="F4F5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313" y="1928813"/>
            <a:ext cx="32273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Биричевские\Рабочий стол\КАРТИНКИ ПО ХМАО\ОДЕЖДА.we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8650" y="207963"/>
            <a:ext cx="4576763" cy="329723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Биричевские\Рабочий стол\КАРТИНКИ ПО ХМАО\УКРАШЕНИЯ0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6563" y="2706688"/>
            <a:ext cx="4383087" cy="3200400"/>
          </a:xfrm>
          <a:prstGeom prst="rect">
            <a:avLst/>
          </a:prstGeom>
          <a:noFill/>
        </p:spPr>
      </p:pic>
      <p:pic>
        <p:nvPicPr>
          <p:cNvPr id="62466" name="Picture 2" descr="C:\Documents and Settings\Биричевские\Рабочий стол\КАРТИНКИ ПО ХМАО\МАНСИ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79775" y="42863"/>
            <a:ext cx="2298700" cy="2687637"/>
          </a:xfrm>
        </p:spPr>
      </p:pic>
      <p:sp>
        <p:nvSpPr>
          <p:cNvPr id="7" name="Прямоугольник 6"/>
          <p:cNvSpPr/>
          <p:nvPr/>
        </p:nvSpPr>
        <p:spPr>
          <a:xfrm>
            <a:off x="1857375" y="5929313"/>
            <a:ext cx="58578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446088" algn="l"/>
              </a:tabLst>
              <a:defRPr/>
            </a:pPr>
            <a:r>
              <a:rPr lang="ru-RU" sz="2000" dirty="0">
                <a:latin typeface="+mn-lt"/>
              </a:rPr>
              <a:t>	Женская одежда  </a:t>
            </a:r>
            <a:r>
              <a:rPr lang="ru-RU" sz="2000" dirty="0">
                <a:latin typeface="+mn-lt"/>
              </a:rPr>
              <a:t>богато </a:t>
            </a:r>
            <a:r>
              <a:rPr lang="ru-RU" sz="2000" dirty="0">
                <a:latin typeface="+mn-lt"/>
              </a:rPr>
              <a:t>украшена </a:t>
            </a:r>
            <a:r>
              <a:rPr lang="ru-RU" sz="2000" dirty="0">
                <a:latin typeface="+mn-lt"/>
              </a:rPr>
              <a:t>бисером, </a:t>
            </a:r>
            <a:r>
              <a:rPr lang="ru-RU" sz="2000" dirty="0">
                <a:latin typeface="+mn-lt"/>
              </a:rPr>
              <a:t>      аппликацией</a:t>
            </a:r>
            <a:r>
              <a:rPr lang="ru-RU" sz="2000" dirty="0">
                <a:latin typeface="+mn-lt"/>
              </a:rPr>
              <a:t>, цветным сукном и меховой мозаикой. </a:t>
            </a:r>
          </a:p>
        </p:txBody>
      </p:sp>
      <p:pic>
        <p:nvPicPr>
          <p:cNvPr id="62467" name="Picture 3" descr="C:\Documents and Settings\Биричевские\Рабочий стол\КАРТИНКИ ПО ХМАО\ВАРЕЖ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-6350"/>
            <a:ext cx="3243263" cy="3243263"/>
          </a:xfrm>
          <a:prstGeom prst="rect">
            <a:avLst/>
          </a:prstGeom>
          <a:noFill/>
        </p:spPr>
      </p:pic>
      <p:pic>
        <p:nvPicPr>
          <p:cNvPr id="62468" name="Picture 4" descr="C:\Documents and Settings\Биричевские\Рабочий стол\КАРТИНКИ ПО ХМАО\УКРАШЕНИЯ НА ГРУДЬ48.web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8863" y="633413"/>
            <a:ext cx="2828925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Содержимое 3"/>
          <p:cNvSpPr>
            <a:spLocks noGrp="1"/>
          </p:cNvSpPr>
          <p:nvPr>
            <p:ph idx="1"/>
          </p:nvPr>
        </p:nvSpPr>
        <p:spPr>
          <a:xfrm>
            <a:off x="285750" y="5572125"/>
            <a:ext cx="8643938" cy="107156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	Мужчины носят рубахи, штаны и пояса, к которым подвешивают мешочки и футляры с охотничьим снаряжением.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Малица – верхняя одежда с капюшоном , шьется  из сукна или оленьих шкур.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2000" smtClean="0"/>
          </a:p>
        </p:txBody>
      </p:sp>
      <p:pic>
        <p:nvPicPr>
          <p:cNvPr id="14341" name="Picture 5" descr="C:\Documents and Settings\Биричевские\Рабочий стол\КАРТИНКИ ПО ХМАО\ПОЯС МУЖСКОЙ МАНС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78500" y="3352800"/>
            <a:ext cx="2732088" cy="2225675"/>
          </a:xfrm>
          <a:prstGeom prst="rect">
            <a:avLst/>
          </a:prstGeom>
          <a:noFill/>
        </p:spPr>
      </p:pic>
      <p:pic>
        <p:nvPicPr>
          <p:cNvPr id="14342" name="Picture 6" descr="C:\Documents and Settings\Биричевские\Рабочий стол\КАРТИНКИ ПО ХМАО\коренные жител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354013"/>
            <a:ext cx="2797175" cy="4797425"/>
          </a:xfrm>
          <a:prstGeom prst="rect">
            <a:avLst/>
          </a:prstGeom>
          <a:noFill/>
        </p:spPr>
      </p:pic>
      <p:pic>
        <p:nvPicPr>
          <p:cNvPr id="6" name="Picture 5" descr="C:\Documents and Settings\Биричевские\Рабочий стол\КАРТИНКИ ПО ХМАО\ОБУЧЕНИЕ.we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07963"/>
            <a:ext cx="4303713" cy="323056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:\Documents and Settings\Биричевские\Рабочий стол\КАРТИНКИ ПО ХМАО\ЧУМ 1.webp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3475" y="261938"/>
            <a:ext cx="7132638" cy="5353050"/>
          </a:xfrm>
        </p:spPr>
      </p:pic>
      <p:sp>
        <p:nvSpPr>
          <p:cNvPr id="11267" name="Прямоугольник 8"/>
          <p:cNvSpPr>
            <a:spLocks noChangeArrowheads="1"/>
          </p:cNvSpPr>
          <p:nvPr/>
        </p:nvSpPr>
        <p:spPr bwMode="auto">
          <a:xfrm>
            <a:off x="428625" y="5715000"/>
            <a:ext cx="8215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atin typeface="+mn-lt"/>
              </a:rPr>
              <a:t>Живут ханты  и манси в тайге в </a:t>
            </a:r>
            <a:r>
              <a:rPr lang="ru-RU" sz="2000" dirty="0">
                <a:latin typeface="+mn-lt"/>
              </a:rPr>
              <a:t>стойбищах. Их дом– это чум.  Летний чум покрывается вываренной берестой, а зимой –  оленьими шкурами.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одержимое 2"/>
          <p:cNvSpPr>
            <a:spLocks noGrp="1"/>
          </p:cNvSpPr>
          <p:nvPr>
            <p:ph idx="1"/>
          </p:nvPr>
        </p:nvSpPr>
        <p:spPr>
          <a:xfrm>
            <a:off x="285750" y="6143625"/>
            <a:ext cx="8858250" cy="571500"/>
          </a:xfrm>
        </p:spPr>
        <p:txBody>
          <a:bodyPr/>
          <a:lstStyle/>
          <a:p>
            <a:pPr marL="93663" indent="0" eaLnBrk="1" hangingPunct="1">
              <a:buFont typeface="Wingdings 2" pitchFamily="18" charset="2"/>
              <a:buNone/>
            </a:pPr>
            <a:r>
              <a:rPr lang="ru-RU" sz="2000" smtClean="0"/>
              <a:t>Основные занятия коренных жителей - это охота, рыболовство, оленеводство.</a:t>
            </a:r>
          </a:p>
          <a:p>
            <a:pPr marL="93663" indent="0" eaLnBrk="1" hangingPunct="1">
              <a:buFont typeface="Wingdings 2" pitchFamily="18" charset="2"/>
              <a:buNone/>
            </a:pPr>
            <a:r>
              <a:rPr lang="ru-RU" sz="2000" smtClean="0"/>
              <a:t>       </a:t>
            </a:r>
          </a:p>
        </p:txBody>
      </p:sp>
      <p:pic>
        <p:nvPicPr>
          <p:cNvPr id="4" name="Picture 2" descr="C:\Documents and Settings\Биричевские\Рабочий стол\КАРТИНКИ ПО ХМАО\ОХОТА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133350"/>
            <a:ext cx="3443287" cy="2749550"/>
          </a:xfrm>
          <a:prstGeom prst="rect">
            <a:avLst/>
          </a:prstGeom>
          <a:noFill/>
        </p:spPr>
      </p:pic>
      <p:pic>
        <p:nvPicPr>
          <p:cNvPr id="5" name="Picture 4" descr="C:\Documents and Settings\Биричевские\Рабочий стол\КАРТИНКИ ПО ХМАО\image180078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688" y="3565525"/>
            <a:ext cx="3797300" cy="2536825"/>
          </a:xfrm>
          <a:prstGeom prst="rect">
            <a:avLst/>
          </a:prstGeom>
          <a:noFill/>
        </p:spPr>
      </p:pic>
      <p:pic>
        <p:nvPicPr>
          <p:cNvPr id="6" name="Picture 6" descr="C:\Documents and Settings\Биричевские\Рабочий стол\КАРТИНКИ ПО ХМАО\ХАНТ НА РЫБАЛКЕ.we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6075" y="133350"/>
            <a:ext cx="3260725" cy="3371850"/>
          </a:xfrm>
          <a:prstGeom prst="rect">
            <a:avLst/>
          </a:prstGeom>
          <a:noFill/>
        </p:spPr>
      </p:pic>
      <p:pic>
        <p:nvPicPr>
          <p:cNvPr id="4099" name="Picture 3" descr="C:\Documents and Settings\Биричевские\Рабочий стол\КАРТИНКИ ПО ХМАО\58d2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2919413"/>
            <a:ext cx="3438525" cy="32194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Содержимое 2"/>
          <p:cNvSpPr>
            <a:spLocks noGrp="1"/>
          </p:cNvSpPr>
          <p:nvPr>
            <p:ph idx="1"/>
          </p:nvPr>
        </p:nvSpPr>
        <p:spPr>
          <a:xfrm>
            <a:off x="500063" y="5643563"/>
            <a:ext cx="8229600" cy="1042987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smtClean="0"/>
              <a:t> </a:t>
            </a:r>
            <a:r>
              <a:rPr lang="ru-RU" sz="2000" smtClean="0"/>
              <a:t>Для передвижения  ханты и манси  используют лодки-долблёнки, лыжи, нарты (с собачьей, оленьей  упряжкой). </a:t>
            </a:r>
          </a:p>
        </p:txBody>
      </p:sp>
      <p:pic>
        <p:nvPicPr>
          <p:cNvPr id="4" name="Picture 3" descr="C:\Documents and Settings\Биричевские\Рабочий стол\КАРТИНКИ ПО ХМАО\C__Documents_and_Settings_juliaant_Desktop_untitled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9963" y="133350"/>
            <a:ext cx="4095750" cy="2749550"/>
          </a:xfrm>
          <a:prstGeom prst="rect">
            <a:avLst/>
          </a:prstGeom>
          <a:noFill/>
        </p:spPr>
      </p:pic>
      <p:pic>
        <p:nvPicPr>
          <p:cNvPr id="5" name="Picture 2" descr="C:\Documents and Settings\Биричевские\Рабочий стол\КАРТИНКИ ПО ХМАО\1265339420_sobakiuprya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0" y="2992438"/>
            <a:ext cx="3644900" cy="2513012"/>
          </a:xfrm>
          <a:prstGeom prst="rect">
            <a:avLst/>
          </a:prstGeom>
          <a:noFill/>
        </p:spPr>
      </p:pic>
      <p:pic>
        <p:nvPicPr>
          <p:cNvPr id="6" name="Picture 5" descr="C:\Documents and Settings\Биричевские\Рабочий стол\КАРТИНКИ ПО ХМАО\img_51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350" y="207963"/>
            <a:ext cx="3981450" cy="26574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857750" y="4143375"/>
            <a:ext cx="3929063" cy="247173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tabLst>
                <a:tab pos="176213" algn="l"/>
              </a:tabLst>
              <a:defRPr/>
            </a:pPr>
            <a:r>
              <a:rPr lang="ru-RU" sz="2000" dirty="0" smtClean="0"/>
              <a:t>Рыбу  ловят с помощью различных ловушек, заграждений, сетей и употребляют в пищу  сырой, вареной, мороженой, вяленой, копченой, сушеной.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z="2000" dirty="0" smtClean="0"/>
          </a:p>
          <a:p>
            <a:pPr algn="ctr" eaLnBrk="1" hangingPunct="1">
              <a:defRPr/>
            </a:pPr>
            <a:endParaRPr lang="ru-RU" dirty="0" smtClean="0"/>
          </a:p>
        </p:txBody>
      </p:sp>
      <p:sp>
        <p:nvSpPr>
          <p:cNvPr id="31746" name="Rectangle 5"/>
          <p:cNvSpPr>
            <a:spLocks noChangeArrowheads="1"/>
          </p:cNvSpPr>
          <p:nvPr/>
        </p:nvSpPr>
        <p:spPr bwMode="auto">
          <a:xfrm>
            <a:off x="0" y="5476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133350"/>
            <a:ext cx="4729162" cy="3590925"/>
          </a:xfrm>
          <a:prstGeom prst="rect">
            <a:avLst/>
          </a:prstGeom>
          <a:noFill/>
        </p:spPr>
      </p:pic>
      <p:pic>
        <p:nvPicPr>
          <p:cNvPr id="5122" name="Picture 2" descr="C:\Documents and Settings\Биричевские\Рабочий стол\КАРТИНКИ ПО ХМАО\СЕТ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5775" y="280988"/>
            <a:ext cx="3236913" cy="3168650"/>
          </a:xfrm>
          <a:prstGeom prst="rect">
            <a:avLst/>
          </a:prstGeom>
          <a:noFill/>
        </p:spPr>
      </p:pic>
      <p:pic>
        <p:nvPicPr>
          <p:cNvPr id="5123" name="Picture 3" descr="C:\Documents and Settings\Биричевские\Рабочий стол\КАРТИНКИ ПО ХМАО\4715-original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8" y="3638550"/>
            <a:ext cx="4011612" cy="30114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Содержимое 2"/>
          <p:cNvSpPr>
            <a:spLocks noGrp="1"/>
          </p:cNvSpPr>
          <p:nvPr>
            <p:ph idx="1"/>
          </p:nvPr>
        </p:nvSpPr>
        <p:spPr>
          <a:xfrm>
            <a:off x="428625" y="5786438"/>
            <a:ext cx="8229600" cy="6858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Ягоды собирают не руками, а специальными бралками.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Из ягод  готовят вкусное варенье, компоты, сиропы. </a:t>
            </a:r>
          </a:p>
        </p:txBody>
      </p:sp>
      <p:pic>
        <p:nvPicPr>
          <p:cNvPr id="8195" name="Picture 6" descr="C:\Documents and Settings\Биричевские\Рабочий стол\КАРТИНКИ ПО ХМАО\ЯГОДЫ2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88913"/>
            <a:ext cx="4608513" cy="3462337"/>
          </a:xfrm>
          <a:prstGeom prst="rect">
            <a:avLst/>
          </a:prstGeom>
          <a:noFill/>
        </p:spPr>
      </p:pic>
      <p:pic>
        <p:nvPicPr>
          <p:cNvPr id="8196" name="Picture 4" descr="C:\Documents and Settings\Биричевские\Рабочий стол\КАРТИНКИ ПО ХМАО\1219578587_ДЛЯ ЯГОДmg_1667.we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4075" y="2139950"/>
            <a:ext cx="4198938" cy="31511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Содержимое 2"/>
          <p:cNvSpPr>
            <a:spLocks noGrp="1"/>
          </p:cNvSpPr>
          <p:nvPr>
            <p:ph idx="1"/>
          </p:nvPr>
        </p:nvSpPr>
        <p:spPr>
          <a:xfrm>
            <a:off x="571500" y="4572000"/>
            <a:ext cx="8229600" cy="1900238"/>
          </a:xfrm>
        </p:spPr>
        <p:txBody>
          <a:bodyPr/>
          <a:lstStyle/>
          <a:p>
            <a:pPr marL="93663" indent="0" eaLnBrk="1" hangingPunct="1">
              <a:buFont typeface="Wingdings 2" pitchFamily="18" charset="2"/>
              <a:buNone/>
            </a:pPr>
            <a:r>
              <a:rPr lang="ru-RU" sz="2000" smtClean="0"/>
              <a:t>Очень почетна для народов Севера профессия - оленевод, ведь олень - это и средство передвижения, и еда, и одежда. Круглый год оленеводы пасут огромные стада оленей. Пищей оленям служит ягель, который олени выкапывают из-под снега. Летом и осенью они питаются травой, листьями, кустарниками, грибами. Шкуры взрослых оленей служат постелью в чуме, также из них шьют обувь.</a:t>
            </a:r>
          </a:p>
        </p:txBody>
      </p:sp>
      <p:pic>
        <p:nvPicPr>
          <p:cNvPr id="4" name="Picture 4" descr="C:\Documents and Settings\Биричевские\Рабочий стол\КАРТИНКИ ПО ХМАО\178add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1825" y="2036763"/>
            <a:ext cx="3298825" cy="2474912"/>
          </a:xfrm>
          <a:prstGeom prst="rect">
            <a:avLst/>
          </a:prstGeom>
          <a:noFill/>
        </p:spPr>
      </p:pic>
      <p:pic>
        <p:nvPicPr>
          <p:cNvPr id="5" name="Picture 2" descr="C:\Documents and Settings\Биричевские\Рабочий стол\КАРТИНКИ ПО ХМАО\3-kva.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207963"/>
            <a:ext cx="5595937" cy="344328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 noChangeArrowheads="1"/>
          </p:cNvSpPr>
          <p:nvPr>
            <p:ph idx="1"/>
          </p:nvPr>
        </p:nvSpPr>
        <p:spPr>
          <a:xfrm>
            <a:off x="357188" y="5857875"/>
            <a:ext cx="8572500" cy="1000125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Соединив леса и горы, озёра, реки и луга,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Раскинулась в своих просторах Ханты-мансийская земля!</a:t>
            </a:r>
          </a:p>
        </p:txBody>
      </p:sp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-47625" y="6143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101" name="Picture 6" descr="C:\Documents and Settings\Биричевские\Рабочий стол\КАРТИНКИ ПО ХМАО\река Казы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075" y="244475"/>
            <a:ext cx="7504113" cy="56197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88" y="3929063"/>
            <a:ext cx="3071812" cy="307181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dirty="0" smtClean="0"/>
              <a:t>В наше время у хантов и манси есть свой праздник - День оленевода. 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dirty="0" smtClean="0"/>
              <a:t>На нем проводятся различные соревнования, 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ru-RU" sz="2000" dirty="0" smtClean="0"/>
              <a:t>где выбирают самого лучшего оленевода.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dirty="0"/>
          </a:p>
        </p:txBody>
      </p:sp>
      <p:pic>
        <p:nvPicPr>
          <p:cNvPr id="4" name="Picture 2" descr="C:\Documents and Settings\Биричевские\Рабочий стол\КАРТИНКИ ПО ХМАО\ГОНКА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133350"/>
            <a:ext cx="6797675" cy="2659063"/>
          </a:xfrm>
          <a:prstGeom prst="rect">
            <a:avLst/>
          </a:prstGeom>
          <a:noFill/>
        </p:spPr>
      </p:pic>
      <p:pic>
        <p:nvPicPr>
          <p:cNvPr id="5" name="Picture 5" descr="C:\Documents and Settings\Биричевские\Рабочий стол\КАРТИНКИ ПО ХМАО\20090405-84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8550" y="2992438"/>
            <a:ext cx="5151438" cy="364013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5643563"/>
            <a:ext cx="8229600" cy="757237"/>
          </a:xfrm>
        </p:spPr>
        <p:txBody>
          <a:bodyPr/>
          <a:lstStyle/>
          <a:p>
            <a:pPr marL="93663" indent="0" eaLnBrk="1" hangingPunct="1">
              <a:buFont typeface="Wingdings 2" pitchFamily="18" charset="2"/>
              <a:buNone/>
              <a:defRPr/>
            </a:pPr>
            <a:r>
              <a:rPr lang="ru-RU" sz="2000" dirty="0" smtClean="0"/>
              <a:t>Жизнь этих народов  Севера богата своими культурными традициями, песнями, играми, танцами.  Национальные  виды  спорта  - метание тынзяна на хорей, прыжки через нарты, гонки на собачьих упряжках.</a:t>
            </a:r>
          </a:p>
          <a:p>
            <a:pPr algn="ctr" eaLnBrk="1" hangingPunct="1">
              <a:buFont typeface="Wingdings 2" pitchFamily="18" charset="2"/>
              <a:buNone/>
              <a:defRPr/>
            </a:pPr>
            <a:endParaRPr lang="ru-RU" sz="2000" dirty="0" smtClean="0"/>
          </a:p>
          <a:p>
            <a:pPr eaLnBrk="1" hangingPunct="1">
              <a:buFont typeface="Wingdings 2" pitchFamily="18" charset="2"/>
              <a:buNone/>
              <a:defRPr/>
            </a:pPr>
            <a:endParaRPr lang="ru-RU" dirty="0"/>
          </a:p>
        </p:txBody>
      </p:sp>
      <p:pic>
        <p:nvPicPr>
          <p:cNvPr id="5" name="Picture 3" descr="C:\Documents and Settings\Биричевские\Рабочий стол\КАРТИНКИ ПО ХМАО\zarnisur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9963" y="762000"/>
            <a:ext cx="4230687" cy="3230563"/>
          </a:xfrm>
          <a:prstGeom prst="rect">
            <a:avLst/>
          </a:prstGeom>
          <a:noFill/>
        </p:spPr>
      </p:pic>
      <p:pic>
        <p:nvPicPr>
          <p:cNvPr id="6146" name="Picture 2" descr="C:\Documents and Settings\Биричевские\Рабочий стол\КАРТИНКИ ПО ХМАО\20090405-84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75" y="2852738"/>
            <a:ext cx="3962400" cy="2798762"/>
          </a:xfrm>
          <a:prstGeom prst="rect">
            <a:avLst/>
          </a:prstGeom>
          <a:noFill/>
        </p:spPr>
      </p:pic>
      <p:pic>
        <p:nvPicPr>
          <p:cNvPr id="6147" name="Picture 3" descr="C:\Documents and Settings\Биричевские\Рабочий стол\КАРТИНКИ ПО ХМАО\Пушкинская. Чум против Миронова. 25.02.11.10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963" y="207963"/>
            <a:ext cx="3986212" cy="26574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143500"/>
            <a:ext cx="4143375" cy="1500188"/>
          </a:xfrm>
        </p:spPr>
        <p:txBody>
          <a:bodyPr/>
          <a:lstStyle/>
          <a:p>
            <a:pPr marL="93663" indent="0" eaLnBrk="1" hangingPunct="1">
              <a:buFont typeface="Wingdings 2" pitchFamily="18" charset="2"/>
              <a:buNone/>
              <a:defRPr/>
            </a:pPr>
            <a:r>
              <a:rPr lang="ru-RU" sz="2000" dirty="0" smtClean="0"/>
              <a:t>“Тынзян” - это веревка, которой ловят за рога оленей. Длинная палка, которой погоняют оленей  и используют в состязаниях– хорей.  </a:t>
            </a:r>
          </a:p>
          <a:p>
            <a:pPr eaLnBrk="1" hangingPunct="1">
              <a:buFont typeface="Wingdings 2" pitchFamily="18" charset="2"/>
              <a:buNone/>
              <a:defRPr/>
            </a:pPr>
            <a:endParaRPr lang="ru-RU" sz="2000" dirty="0"/>
          </a:p>
        </p:txBody>
      </p:sp>
      <p:pic>
        <p:nvPicPr>
          <p:cNvPr id="4" name="Picture 2" descr="C:\Documents and Settings\Биричевские\Рабочий стол\КАРТИНКИ ПО ХМАО\ХОРЕЙ_original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6438" y="566738"/>
            <a:ext cx="2841625" cy="3938587"/>
          </a:xfrm>
          <a:prstGeom prst="rect">
            <a:avLst/>
          </a:prstGeom>
          <a:noFill/>
        </p:spPr>
      </p:pic>
      <p:pic>
        <p:nvPicPr>
          <p:cNvPr id="9218" name="Picture 2" descr="C:\Documents and Settings\Биричевские\Рабочий стол\КАРТИНКИ ПО ХМАО\tinzy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2852738"/>
            <a:ext cx="2144712" cy="1427162"/>
          </a:xfrm>
          <a:prstGeom prst="rect">
            <a:avLst/>
          </a:prstGeom>
          <a:noFill/>
        </p:spPr>
      </p:pic>
      <p:pic>
        <p:nvPicPr>
          <p:cNvPr id="9219" name="Picture 3" descr="C:\Documents and Settings\Биричевские\Рабочий стол\КАРТИНКИ ПО ХМАО\image100669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6013" y="152400"/>
            <a:ext cx="3724275" cy="3432175"/>
          </a:xfrm>
          <a:prstGeom prst="rect">
            <a:avLst/>
          </a:prstGeom>
          <a:noFill/>
        </p:spPr>
      </p:pic>
      <p:pic>
        <p:nvPicPr>
          <p:cNvPr id="7" name="Picture 3" descr="C:\Documents and Settings\Биричевские\Рабочий стол\КАРТИНКИ ПО ХМАО\image_big_62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1838" y="3565525"/>
            <a:ext cx="4352925" cy="31591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Содержимое 4"/>
          <p:cNvSpPr>
            <a:spLocks noGrp="1"/>
          </p:cNvSpPr>
          <p:nvPr>
            <p:ph idx="1"/>
          </p:nvPr>
        </p:nvSpPr>
        <p:spPr>
          <a:xfrm>
            <a:off x="428625" y="6000750"/>
            <a:ext cx="8229600" cy="857250"/>
          </a:xfrm>
        </p:spPr>
        <p:txBody>
          <a:bodyPr/>
          <a:lstStyle/>
          <a:p>
            <a:pPr marL="93663" indent="-93663" algn="ctr" eaLnBrk="1" hangingPunct="1">
              <a:buFont typeface="Wingdings 2" pitchFamily="18" charset="2"/>
              <a:buNone/>
            </a:pPr>
            <a:r>
              <a:rPr lang="ru-RU" sz="2000" smtClean="0"/>
              <a:t>Манси и ханты очень талантливые люди. Они изготавливают много сувениров из меха, из дерева, из бисера,  бересты.</a:t>
            </a:r>
          </a:p>
        </p:txBody>
      </p:sp>
      <p:pic>
        <p:nvPicPr>
          <p:cNvPr id="16389" name="Picture 5" descr="C:\Documents and Settings\Биричевские\Рабочий стол\КАРТИНКИ ПО ХМАО\БЕРЕСТЯНАЯ КОРОБКА ХАН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9588" y="3840163"/>
            <a:ext cx="2011362" cy="2279650"/>
          </a:xfrm>
          <a:prstGeom prst="rect">
            <a:avLst/>
          </a:prstGeom>
          <a:noFill/>
        </p:spPr>
      </p:pic>
      <p:pic>
        <p:nvPicPr>
          <p:cNvPr id="8" name="Picture 2" descr="C:\Documents and Settings\Биричевские\Рабочий стол\КАРТИНКИ ПО ХМАО\img13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5713" y="109538"/>
            <a:ext cx="3956050" cy="3090862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207963"/>
            <a:ext cx="4943475" cy="36322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9725" y="3352800"/>
            <a:ext cx="3578225" cy="2590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6"/>
          <p:cNvSpPr>
            <a:spLocks noGrp="1"/>
          </p:cNvSpPr>
          <p:nvPr>
            <p:ph idx="1"/>
          </p:nvPr>
        </p:nvSpPr>
        <p:spPr>
          <a:xfrm>
            <a:off x="285750" y="5357813"/>
            <a:ext cx="8858250" cy="10001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sz="2000" smtClean="0"/>
              <a:t>Люди,  живущие на севере, очень трудолюбивые. Они ловят рыбу, добывают пушнину, добывают нефть и газ и поэтому наш край сказочно богат.</a:t>
            </a:r>
          </a:p>
        </p:txBody>
      </p:sp>
      <p:pic>
        <p:nvPicPr>
          <p:cNvPr id="8" name="Picture 2" descr="C:\Documents and Settings\Биричевские\Рабочий стол\КАРТИНКИ ПО ХМАО\n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" y="133350"/>
            <a:ext cx="4037013" cy="4084638"/>
          </a:xfrm>
          <a:prstGeom prst="rect">
            <a:avLst/>
          </a:prstGeom>
          <a:noFill/>
        </p:spPr>
      </p:pic>
      <p:pic>
        <p:nvPicPr>
          <p:cNvPr id="10242" name="Picture 2" descr="C:\Documents and Settings\Биричевские\Рабочий стол\КАРТИНКИ ПО ХМАО\mold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5588" y="2066925"/>
            <a:ext cx="4926012" cy="31511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Содержимое 3"/>
          <p:cNvSpPr>
            <a:spLocks noGrp="1"/>
          </p:cNvSpPr>
          <p:nvPr>
            <p:ph idx="1"/>
          </p:nvPr>
        </p:nvSpPr>
        <p:spPr>
          <a:xfrm>
            <a:off x="1071563" y="6143625"/>
            <a:ext cx="7400925" cy="5000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Округ сегодня первый в России по добыче нефти.</a:t>
            </a:r>
          </a:p>
        </p:txBody>
      </p:sp>
      <p:pic>
        <p:nvPicPr>
          <p:cNvPr id="5" name="Picture 6" descr="C:\Documents and Settings\Биричевские\Рабочий стол\КАРТИНКИ ПО ХМАО\нефтеперекач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133350"/>
            <a:ext cx="4621213" cy="3086100"/>
          </a:xfrm>
          <a:prstGeom prst="rect">
            <a:avLst/>
          </a:prstGeom>
          <a:noFill/>
        </p:spPr>
      </p:pic>
      <p:pic>
        <p:nvPicPr>
          <p:cNvPr id="6" name="Picture 5" descr="C:\Documents and Settings\Биричевские\Рабочий стол\КАРТИНКИ ПО ХМАО\нефтеперекачивающая станц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3140075"/>
            <a:ext cx="6523038" cy="3011488"/>
          </a:xfrm>
          <a:prstGeom prst="rect">
            <a:avLst/>
          </a:prstGeom>
          <a:noFill/>
        </p:spPr>
      </p:pic>
      <p:pic>
        <p:nvPicPr>
          <p:cNvPr id="7" name="Picture 4" descr="C:\Documents and Settings\Биричевские\Рабочий стол\КАРТИНКИ ПО ХМАО\нефтеные качалк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7888" y="133350"/>
            <a:ext cx="4303712" cy="30861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Содержимое 2"/>
          <p:cNvSpPr>
            <a:spLocks noGrp="1"/>
          </p:cNvSpPr>
          <p:nvPr>
            <p:ph idx="1"/>
          </p:nvPr>
        </p:nvSpPr>
        <p:spPr>
          <a:xfrm>
            <a:off x="428625" y="6072188"/>
            <a:ext cx="8229600" cy="4000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Второй  по выработке энергии</a:t>
            </a:r>
          </a:p>
        </p:txBody>
      </p:sp>
      <p:pic>
        <p:nvPicPr>
          <p:cNvPr id="12290" name="Picture 2" descr="C:\Documents and Settings\Биричевские\Рабочий стол\электоросети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2550" y="3206750"/>
            <a:ext cx="3822700" cy="2870200"/>
          </a:xfrm>
          <a:prstGeom prst="rect">
            <a:avLst/>
          </a:prstGeom>
          <a:noFill/>
        </p:spPr>
      </p:pic>
      <p:pic>
        <p:nvPicPr>
          <p:cNvPr id="12292" name="Picture 4" descr="C:\Documents and Settings\Биричевские\Рабочий стол\КАРТИНКИ ПО ХМАО\подстанция.we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207963"/>
            <a:ext cx="5083175" cy="404653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Содержимое 2"/>
          <p:cNvSpPr>
            <a:spLocks noGrp="1"/>
          </p:cNvSpPr>
          <p:nvPr>
            <p:ph idx="1"/>
          </p:nvPr>
        </p:nvSpPr>
        <p:spPr>
          <a:xfrm>
            <a:off x="785813" y="6286500"/>
            <a:ext cx="8229600" cy="40005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Третий по добыче газа.</a:t>
            </a:r>
          </a:p>
        </p:txBody>
      </p:sp>
      <p:pic>
        <p:nvPicPr>
          <p:cNvPr id="11266" name="Picture 2" descr="C:\Documents and Settings\Биричевские\Рабочий стол\добыча газа.web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5713" y="3279775"/>
            <a:ext cx="3938587" cy="2944813"/>
          </a:xfrm>
          <a:prstGeom prst="rect">
            <a:avLst/>
          </a:prstGeom>
          <a:noFill/>
        </p:spPr>
      </p:pic>
      <p:pic>
        <p:nvPicPr>
          <p:cNvPr id="11267" name="Picture 3" descr="C:\Documents and Settings\Биричевские\Рабочий стол\компрессорная станция.we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963" y="280988"/>
            <a:ext cx="4979987" cy="352901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2"/>
          <p:cNvSpPr>
            <a:spLocks noGrp="1"/>
          </p:cNvSpPr>
          <p:nvPr>
            <p:ph idx="1"/>
          </p:nvPr>
        </p:nvSpPr>
        <p:spPr>
          <a:xfrm>
            <a:off x="357188" y="1357313"/>
            <a:ext cx="5000625" cy="52863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Огромным простором Российской земли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Югорский раскинулся край.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И в этой седой необъятной дали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Мы строим наш северный рай.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Мы будем хранить и беречь этот дом.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Раздолье тайги голубой,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И всё, что здесь создано нами кругом -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За то мы в ответе с тобой.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Суров мой Север лишь на первый взгляд: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Пусть ветры завывают за стеною,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Здесь каждый будет вас увидеть рад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000" smtClean="0"/>
              <a:t>И обогреть душевной теплотою.</a:t>
            </a:r>
          </a:p>
          <a:p>
            <a:pPr algn="r" eaLnBrk="1" hangingPunct="1">
              <a:buFont typeface="Wingdings 2" pitchFamily="18" charset="2"/>
              <a:buNone/>
            </a:pPr>
            <a:r>
              <a:rPr lang="ru-RU" sz="2000" smtClean="0"/>
              <a:t>                                                                                                                        Виктор Калинушкин</a:t>
            </a:r>
          </a:p>
        </p:txBody>
      </p:sp>
      <p:pic>
        <p:nvPicPr>
          <p:cNvPr id="6" name="Picture 8" descr="C:\Documents and Settings\Биричевские\Рабочий стол\КАРТИНКИ ПО ХМАО\стойбища Югр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0" y="1206500"/>
            <a:ext cx="3316288" cy="49815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5"/>
          <p:cNvSpPr>
            <a:spLocks noChangeArrowheads="1"/>
          </p:cNvSpPr>
          <p:nvPr/>
        </p:nvSpPr>
        <p:spPr bwMode="auto">
          <a:xfrm>
            <a:off x="0" y="633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49" name="Picture 6" descr="C:\Documents and Settings\Биричевские\Рабочий стол\КАРТИНКИ ПО ХМАО\боло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133350"/>
            <a:ext cx="7740650" cy="3159125"/>
          </a:xfrm>
          <a:prstGeom prst="rect">
            <a:avLst/>
          </a:prstGeom>
          <a:noFill/>
        </p:spPr>
      </p:pic>
      <p:pic>
        <p:nvPicPr>
          <p:cNvPr id="6150" name="Picture 6" descr="C:\Documents and Settings\Биричевские\Рабочий стол\КАРТИНКИ ПО ХМАО\мох.web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14863" y="3425825"/>
            <a:ext cx="4297362" cy="3224213"/>
          </a:xfrm>
        </p:spPr>
      </p:pic>
      <p:sp>
        <p:nvSpPr>
          <p:cNvPr id="6" name="Прямоугольник 5"/>
          <p:cNvSpPr/>
          <p:nvPr/>
        </p:nvSpPr>
        <p:spPr>
          <a:xfrm>
            <a:off x="214313" y="4000500"/>
            <a:ext cx="4286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000" dirty="0">
                <a:latin typeface="+mn-lt"/>
              </a:rPr>
              <a:t>Природа Ханты-Мансийского округа богата лесами, болотами, лугами, водоёмами.  В основном, тайга. </a:t>
            </a:r>
          </a:p>
          <a:p>
            <a:pPr algn="just">
              <a:defRPr/>
            </a:pPr>
            <a:r>
              <a:rPr lang="ru-RU" sz="2000" dirty="0">
                <a:latin typeface="+mn-lt"/>
              </a:rPr>
              <a:t>Здесь растёт ель, кедр, лиственница, сосна. Также распространены лишайники, мох.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2857500" y="4714875"/>
            <a:ext cx="6086475" cy="2000250"/>
          </a:xfrm>
        </p:spPr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</a:pPr>
            <a:r>
              <a:rPr lang="ru-RU" sz="2000" smtClean="0"/>
              <a:t>    Животный мир очень разнообразен. Это белка, медведь, куница, заяц, лисица, дикий северный олень и другие. Наиболее распространёнными и ценными являются: песец, соболь, куница, колонок, норка. </a:t>
            </a:r>
          </a:p>
          <a:p>
            <a:pPr marL="0" indent="0" algn="just" eaLnBrk="1" hangingPunct="1">
              <a:buFont typeface="Wingdings 2" pitchFamily="18" charset="2"/>
              <a:buNone/>
            </a:pPr>
            <a:r>
              <a:rPr lang="ru-RU" sz="2000" smtClean="0"/>
              <a:t>В Красную книгу России занесены росомаха и западносибирский речной бобр. </a:t>
            </a:r>
          </a:p>
        </p:txBody>
      </p:sp>
      <p:pic>
        <p:nvPicPr>
          <p:cNvPr id="4" name="Picture 2" descr="C:\Documents and Settings\Биричевские\Рабочий стол\КАРТИНКИ ПО ХМАО\06052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-6350"/>
            <a:ext cx="3621087" cy="2871788"/>
          </a:xfrm>
          <a:prstGeom prst="rect">
            <a:avLst/>
          </a:prstGeom>
          <a:noFill/>
        </p:spPr>
      </p:pic>
      <p:pic>
        <p:nvPicPr>
          <p:cNvPr id="1027" name="Picture 3" descr="C:\Documents and Settings\Биричевские\Рабочий стол\КАРТИНКИ ПО ХМАО\sob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8738" y="-6350"/>
            <a:ext cx="3975100" cy="2871788"/>
          </a:xfrm>
          <a:prstGeom prst="rect">
            <a:avLst/>
          </a:prstGeom>
          <a:noFill/>
        </p:spPr>
      </p:pic>
      <p:pic>
        <p:nvPicPr>
          <p:cNvPr id="1028" name="Picture 4" descr="C:\Documents and Settings\Биричевские\Рабочий стол\КАРТИНКИ ПО ХМАО\боб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7050" y="2279650"/>
            <a:ext cx="3657600" cy="2524125"/>
          </a:xfrm>
          <a:prstGeom prst="rect">
            <a:avLst/>
          </a:prstGeom>
          <a:noFill/>
        </p:spPr>
      </p:pic>
      <p:pic>
        <p:nvPicPr>
          <p:cNvPr id="1030" name="Picture 6" descr="C:\Documents and Settings\Биричевские\Рабочий стол\КАРТИНКИ ПО ХМАО\песец.web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3249613"/>
            <a:ext cx="2798763" cy="34004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2"/>
          <p:cNvSpPr>
            <a:spLocks noGrp="1"/>
          </p:cNvSpPr>
          <p:nvPr>
            <p:ph idx="1"/>
          </p:nvPr>
        </p:nvSpPr>
        <p:spPr>
          <a:xfrm>
            <a:off x="4429125" y="4071938"/>
            <a:ext cx="4214813" cy="278606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     В таежных лесах можно увидеть дятла, кукушку, сову, тетерева, куропатку или рябчика.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Из хищников  ястреба-стервятника, ушастую сову. Большая часть водоплавающих – это утки. Болота – излюбленное место серого журавля.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2000" smtClean="0"/>
          </a:p>
          <a:p>
            <a:pPr marL="0" indent="0" eaLnBrk="1" hangingPunct="1">
              <a:buFont typeface="Wingdings 2" pitchFamily="18" charset="2"/>
              <a:buNone/>
            </a:pPr>
            <a:endParaRPr lang="ru-RU" sz="2000" smtClean="0"/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000" smtClean="0"/>
              <a:t> 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ru-RU" sz="2000" smtClean="0"/>
          </a:p>
        </p:txBody>
      </p:sp>
      <p:pic>
        <p:nvPicPr>
          <p:cNvPr id="2050" name="Picture 2" descr="C:\Documents and Settings\Биричевские\Рабочий стол\КАРТИНКИ ПО ХМАО\ku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-6350"/>
            <a:ext cx="3084512" cy="3048000"/>
          </a:xfrm>
          <a:prstGeom prst="rect">
            <a:avLst/>
          </a:prstGeom>
          <a:noFill/>
        </p:spPr>
      </p:pic>
      <p:pic>
        <p:nvPicPr>
          <p:cNvPr id="5" name="Picture 2" descr="C:\Documents and Settings\Биричевские\Рабочий стол\КАРТИНКИ ПО ХМАО\ФИЛИН.we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8438" y="354013"/>
            <a:ext cx="3371850" cy="3048000"/>
          </a:xfrm>
          <a:prstGeom prst="rect">
            <a:avLst/>
          </a:prstGeom>
          <a:noFill/>
        </p:spPr>
      </p:pic>
      <p:pic>
        <p:nvPicPr>
          <p:cNvPr id="2052" name="Picture 4" descr="C:\Documents and Settings\Биричевские\Рабочий стол\КАРТИНКИ ПО ХМАО\стерхи.we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775" y="3067050"/>
            <a:ext cx="3084513" cy="366236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2"/>
          <p:cNvSpPr>
            <a:spLocks noGrp="1"/>
          </p:cNvSpPr>
          <p:nvPr>
            <p:ph idx="1"/>
          </p:nvPr>
        </p:nvSpPr>
        <p:spPr>
          <a:xfrm>
            <a:off x="428625" y="5786438"/>
            <a:ext cx="8229600" cy="900112"/>
          </a:xfrm>
        </p:spPr>
        <p:txBody>
          <a:bodyPr/>
          <a:lstStyle/>
          <a:p>
            <a:pPr marL="0" indent="0" algn="just" eaLnBrk="1" hangingPunct="1">
              <a:buFont typeface="Wingdings 2" pitchFamily="18" charset="2"/>
              <a:buNone/>
            </a:pPr>
            <a:r>
              <a:rPr lang="ru-RU" sz="2000" smtClean="0"/>
              <a:t>Леса и болота богаты ягодами: клюквой, брусникой, черникой, голубикой, смородиной, морошкой, малиной, шиповником, рябиной.</a:t>
            </a:r>
          </a:p>
        </p:txBody>
      </p:sp>
      <p:pic>
        <p:nvPicPr>
          <p:cNvPr id="7171" name="Picture 3" descr="C:\Documents and Settings\Биричевские\Рабочий стол\КАРТИНКИ ПО ХМАО\83473158_x_3a75a7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9500" y="207963"/>
            <a:ext cx="4005263" cy="2724150"/>
          </a:xfrm>
          <a:prstGeom prst="rect">
            <a:avLst/>
          </a:prstGeom>
          <a:noFill/>
        </p:spPr>
      </p:pic>
      <p:pic>
        <p:nvPicPr>
          <p:cNvPr id="7172" name="Picture 5" descr="C:\Documents and Settings\Биричевские\Рабочий стол\КАРТИНКИ ПО ХМАО\ruimage8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207963"/>
            <a:ext cx="3683000" cy="2657475"/>
          </a:xfrm>
          <a:prstGeom prst="rect">
            <a:avLst/>
          </a:prstGeom>
          <a:noFill/>
        </p:spPr>
      </p:pic>
      <p:pic>
        <p:nvPicPr>
          <p:cNvPr id="7173" name="Picture 2" descr="C:\Documents and Settings\Биричевские\Рабочий стол\КАРТИНКИ ПО ХМАО\КЛЮКВА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1663" y="2852738"/>
            <a:ext cx="3925887" cy="287178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2"/>
          <p:cNvSpPr>
            <a:spLocks noGrp="1"/>
          </p:cNvSpPr>
          <p:nvPr>
            <p:ph idx="1"/>
          </p:nvPr>
        </p:nvSpPr>
        <p:spPr>
          <a:xfrm>
            <a:off x="357188" y="5857875"/>
            <a:ext cx="8229600" cy="614363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Много грибов, кедровых шишек.</a:t>
            </a:r>
          </a:p>
        </p:txBody>
      </p:sp>
      <p:pic>
        <p:nvPicPr>
          <p:cNvPr id="3074" name="Picture 2" descr="C:\Documents and Settings\Биричевские\Рабочий стол\КАРТИНКИ ПО ХМАО\37572_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0" y="3638550"/>
            <a:ext cx="2968625" cy="2225675"/>
          </a:xfrm>
          <a:prstGeom prst="rect">
            <a:avLst/>
          </a:prstGeom>
          <a:noFill/>
        </p:spPr>
      </p:pic>
      <p:pic>
        <p:nvPicPr>
          <p:cNvPr id="3075" name="Picture 3" descr="C:\Documents and Settings\Биричевские\Рабочий стол\КАРТИНКИ ПО ХМАО\1гриб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3492500"/>
            <a:ext cx="3054350" cy="22987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0550" y="238125"/>
            <a:ext cx="4462463" cy="3340100"/>
          </a:xfrm>
          <a:prstGeom prst="rect">
            <a:avLst/>
          </a:prstGeom>
          <a:noFill/>
        </p:spPr>
      </p:pic>
      <p:pic>
        <p:nvPicPr>
          <p:cNvPr id="7" name="Picture 3" descr="C:\Documents and Settings\Биричевские\Рабочий стол\КАРТИНКИ ПО ХМАО\гриб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" y="207963"/>
            <a:ext cx="4297363" cy="323056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5786438"/>
            <a:ext cx="8858250" cy="614362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На территории округа насчитывается более 2000 больших и малых рек.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2000" smtClean="0"/>
              <a:t>Главные реки ХМАО - Обь  и Иртыш  - одни из крупнейших рек России.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776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4" name="Picture 6" descr="C:\Documents and Settings\Биричевские\Рабочий стол\КАРТИНКИ ПО ХМАО\ре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3475" y="280988"/>
            <a:ext cx="7065963" cy="5297487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Содержимое 2"/>
          <p:cNvSpPr>
            <a:spLocks noGrp="1"/>
          </p:cNvSpPr>
          <p:nvPr>
            <p:ph idx="1"/>
          </p:nvPr>
        </p:nvSpPr>
        <p:spPr>
          <a:xfrm>
            <a:off x="500063" y="6000750"/>
            <a:ext cx="8229600" cy="85725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ru-RU" sz="2000" smtClean="0"/>
              <a:t>В реках и озёрах водится 42 вида рыб. Это стерлядь, нельма, муксун, пелядь, налим, щука, язь, плотва, лещ, окунь, ёрш, карась.</a:t>
            </a:r>
          </a:p>
        </p:txBody>
      </p:sp>
      <p:pic>
        <p:nvPicPr>
          <p:cNvPr id="4" name="Picture 3" descr="C:\Documents and Settings\Биричевские\Рабочий стол\КАРТИНКИ ПО ХМАО\16_08-53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207963"/>
            <a:ext cx="4402138" cy="3084512"/>
          </a:xfrm>
          <a:prstGeom prst="rect">
            <a:avLst/>
          </a:prstGeom>
          <a:noFill/>
        </p:spPr>
      </p:pic>
      <p:pic>
        <p:nvPicPr>
          <p:cNvPr id="5" name="Picture 2" descr="C:\Documents and Settings\Биричевские\Рабочий стол\КАРТИНКИ ПО ХМАО\ЩУКА.web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8925" y="1122363"/>
            <a:ext cx="2297113" cy="3956050"/>
          </a:xfrm>
          <a:prstGeom prst="rect">
            <a:avLst/>
          </a:prstGeom>
          <a:noFill/>
        </p:spPr>
      </p:pic>
      <p:pic>
        <p:nvPicPr>
          <p:cNvPr id="7171" name="Picture 3" descr="C:\Documents and Settings\Биричевские\Рабочий стол\осетр.web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2563" y="3140075"/>
            <a:ext cx="2732087" cy="2724150"/>
          </a:xfrm>
          <a:prstGeom prst="rect">
            <a:avLst/>
          </a:prstGeom>
          <a:noFill/>
        </p:spPr>
      </p:pic>
      <p:pic>
        <p:nvPicPr>
          <p:cNvPr id="23557" name="Picture 4" descr="C:\Documents and Settings\Биричевские\Рабочий стол\налим.jpe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8" y="3857625"/>
            <a:ext cx="27336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1262</TotalTime>
  <Words>545</Words>
  <Application>Microsoft Office PowerPoint</Application>
  <PresentationFormat>Экран (4:3)</PresentationFormat>
  <Paragraphs>55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Tahoma</vt:lpstr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Times New Roman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User</cp:lastModifiedBy>
  <cp:revision>119</cp:revision>
  <cp:lastPrinted>1601-01-01T00:00:00Z</cp:lastPrinted>
  <dcterms:created xsi:type="dcterms:W3CDTF">2008-04-16T15:15:05Z</dcterms:created>
  <dcterms:modified xsi:type="dcterms:W3CDTF">2013-03-06T19:30:38Z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