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7" r:id="rId3"/>
    <p:sldId id="267" r:id="rId4"/>
    <p:sldId id="268" r:id="rId5"/>
    <p:sldId id="269" r:id="rId6"/>
    <p:sldId id="270" r:id="rId7"/>
    <p:sldId id="272" r:id="rId8"/>
    <p:sldId id="278" r:id="rId9"/>
    <p:sldId id="271" r:id="rId10"/>
    <p:sldId id="27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194" y="-8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2EC0-C994-4F5E-A55F-B09CD5C80749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B26F403-1274-4490-BE8B-8BC4794BEA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2EC0-C994-4F5E-A55F-B09CD5C80749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F403-1274-4490-BE8B-8BC4794BE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B26F403-1274-4490-BE8B-8BC4794BEA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2EC0-C994-4F5E-A55F-B09CD5C80749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2EC0-C994-4F5E-A55F-B09CD5C80749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B26F403-1274-4490-BE8B-8BC4794BEA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2EC0-C994-4F5E-A55F-B09CD5C80749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B26F403-1274-4490-BE8B-8BC4794BEA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8052EC0-C994-4F5E-A55F-B09CD5C80749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F403-1274-4490-BE8B-8BC4794BEA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2EC0-C994-4F5E-A55F-B09CD5C80749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B26F403-1274-4490-BE8B-8BC4794BEA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2EC0-C994-4F5E-A55F-B09CD5C80749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B26F403-1274-4490-BE8B-8BC4794BE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2EC0-C994-4F5E-A55F-B09CD5C80749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26F403-1274-4490-BE8B-8BC4794BE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B26F403-1274-4490-BE8B-8BC4794BEA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2EC0-C994-4F5E-A55F-B09CD5C80749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B26F403-1274-4490-BE8B-8BC4794BEA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8052EC0-C994-4F5E-A55F-B09CD5C80749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8052EC0-C994-4F5E-A55F-B09CD5C80749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B26F403-1274-4490-BE8B-8BC4794BEA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b="37902"/>
          <a:stretch>
            <a:fillRect/>
          </a:stretch>
        </p:blipFill>
        <p:spPr bwMode="auto">
          <a:xfrm>
            <a:off x="0" y="214290"/>
            <a:ext cx="8786842" cy="316671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34" y="3000373"/>
            <a:ext cx="7772400" cy="1285884"/>
          </a:xfrm>
        </p:spPr>
        <p:txBody>
          <a:bodyPr>
            <a:normAutofit/>
          </a:bodyPr>
          <a:lstStyle/>
          <a:p>
            <a:r>
              <a:rPr lang="ru-RU" sz="33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ЛОГАРИФМЫ И ИХ СВОЙСТВА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4286256"/>
            <a:ext cx="42862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Автор работы: </a:t>
            </a:r>
            <a:endParaRPr lang="ru-RU" sz="2000" dirty="0" smtClean="0"/>
          </a:p>
          <a:p>
            <a:r>
              <a:rPr lang="ru-RU" sz="2000" i="1" dirty="0" smtClean="0"/>
              <a:t>преподаватель математики, </a:t>
            </a:r>
            <a:endParaRPr lang="ru-RU" sz="2000" dirty="0" smtClean="0"/>
          </a:p>
          <a:p>
            <a:r>
              <a:rPr lang="ru-RU" sz="2000" i="1" dirty="0" smtClean="0"/>
              <a:t>АУ РС(Я) г. Нерюнгри</a:t>
            </a:r>
            <a:endParaRPr lang="ru-RU" sz="2000" dirty="0" smtClean="0"/>
          </a:p>
          <a:p>
            <a:r>
              <a:rPr lang="ru-RU" sz="2000" i="1" dirty="0" smtClean="0"/>
              <a:t>«</a:t>
            </a:r>
            <a:r>
              <a:rPr lang="ru-RU" sz="2000" i="1" dirty="0" smtClean="0"/>
              <a:t>Южно-Якутский </a:t>
            </a:r>
            <a:r>
              <a:rPr lang="ru-RU" sz="2000" i="1" dirty="0" smtClean="0"/>
              <a:t>технологический колледж»</a:t>
            </a:r>
            <a:endParaRPr lang="ru-RU" sz="2000" dirty="0" smtClean="0"/>
          </a:p>
          <a:p>
            <a:r>
              <a:rPr lang="ru-RU" sz="2000" i="1" dirty="0" err="1" smtClean="0"/>
              <a:t>Арищина</a:t>
            </a:r>
            <a:r>
              <a:rPr lang="ru-RU" sz="2000" i="1" dirty="0" smtClean="0"/>
              <a:t> Л.В.</a:t>
            </a:r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093775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ЗАПОЛНИТЬ ПРОПУСКИ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log</a:t>
            </a:r>
            <a:r>
              <a:rPr lang="ru-RU" baseline="-25000" dirty="0" smtClean="0"/>
              <a:t>2 </a:t>
            </a:r>
            <a:r>
              <a:rPr lang="ru-RU" dirty="0" smtClean="0"/>
              <a:t>16 = 16 …, так как 2</a:t>
            </a:r>
            <a:r>
              <a:rPr lang="ru-RU" baseline="30000" dirty="0" smtClean="0"/>
              <a:t>…</a:t>
            </a:r>
            <a:r>
              <a:rPr lang="ru-RU" dirty="0" smtClean="0"/>
              <a:t> = 16.</a:t>
            </a:r>
          </a:p>
          <a:p>
            <a:r>
              <a:rPr lang="en-US" dirty="0" smtClean="0"/>
              <a:t>log</a:t>
            </a:r>
            <a:r>
              <a:rPr lang="ru-RU" baseline="-25000" dirty="0" smtClean="0"/>
              <a:t>2</a:t>
            </a:r>
            <a:r>
              <a:rPr lang="ru-RU" dirty="0" smtClean="0"/>
              <a:t>      = …, так как 2 </a:t>
            </a:r>
            <a:r>
              <a:rPr lang="ru-RU" baseline="30000" dirty="0" smtClean="0"/>
              <a:t>…</a:t>
            </a:r>
            <a:r>
              <a:rPr lang="ru-RU" dirty="0" smtClean="0"/>
              <a:t> =   .</a:t>
            </a:r>
          </a:p>
          <a:p>
            <a:r>
              <a:rPr lang="en-US" dirty="0" smtClean="0"/>
              <a:t>log</a:t>
            </a:r>
            <a:r>
              <a:rPr lang="ru-RU" baseline="-25000" dirty="0" smtClean="0"/>
              <a:t>2 </a:t>
            </a:r>
            <a:r>
              <a:rPr lang="ru-RU" dirty="0" smtClean="0"/>
              <a:t>1 = …, так как 2</a:t>
            </a:r>
            <a:r>
              <a:rPr lang="ru-RU" baseline="30000" dirty="0" smtClean="0"/>
              <a:t>… </a:t>
            </a:r>
            <a:r>
              <a:rPr lang="ru-RU" dirty="0" smtClean="0"/>
              <a:t>= 1.</a:t>
            </a:r>
          </a:p>
          <a:p>
            <a:r>
              <a:rPr lang="en-US" dirty="0" smtClean="0"/>
              <a:t>log</a:t>
            </a:r>
            <a:r>
              <a:rPr lang="ru-RU" baseline="-25000" dirty="0" smtClean="0"/>
              <a:t>√5 </a:t>
            </a:r>
            <a:r>
              <a:rPr lang="ru-RU" dirty="0" smtClean="0"/>
              <a:t>25 = …, так как (√5)</a:t>
            </a:r>
            <a:r>
              <a:rPr lang="ru-RU" baseline="30000" dirty="0" smtClean="0"/>
              <a:t>…</a:t>
            </a:r>
            <a:r>
              <a:rPr lang="ru-RU" dirty="0" smtClean="0"/>
              <a:t> = 25.</a:t>
            </a:r>
          </a:p>
          <a:p>
            <a:r>
              <a:rPr lang="en-US" dirty="0" smtClean="0"/>
              <a:t>log</a:t>
            </a:r>
            <a:r>
              <a:rPr lang="ru-RU" baseline="-25000" dirty="0" smtClean="0"/>
              <a:t>…</a:t>
            </a:r>
            <a:r>
              <a:rPr lang="ru-RU" dirty="0" smtClean="0"/>
              <a:t> 16  = 4, так как …</a:t>
            </a:r>
            <a:r>
              <a:rPr lang="ru-RU" baseline="30000" dirty="0" smtClean="0"/>
              <a:t>4 </a:t>
            </a:r>
            <a:r>
              <a:rPr lang="ru-RU" dirty="0" smtClean="0"/>
              <a:t>= 16.</a:t>
            </a:r>
          </a:p>
          <a:p>
            <a:r>
              <a:rPr lang="en-US" dirty="0" smtClean="0"/>
              <a:t>log</a:t>
            </a:r>
            <a:r>
              <a:rPr lang="ru-RU" baseline="-25000" dirty="0" smtClean="0"/>
              <a:t>2 </a:t>
            </a:r>
            <a:r>
              <a:rPr lang="ru-RU" dirty="0" smtClean="0"/>
              <a:t>… = 3, так как 2</a:t>
            </a:r>
            <a:r>
              <a:rPr lang="ru-RU" baseline="30000" dirty="0" smtClean="0"/>
              <a:t>3 </a:t>
            </a:r>
            <a:r>
              <a:rPr lang="ru-RU" dirty="0" smtClean="0"/>
              <a:t>= …</a:t>
            </a:r>
          </a:p>
          <a:p>
            <a:r>
              <a:rPr lang="en-US" dirty="0" smtClean="0"/>
              <a:t>log</a:t>
            </a:r>
            <a:r>
              <a:rPr lang="ru-RU" baseline="-25000" dirty="0" smtClean="0"/>
              <a:t>…</a:t>
            </a:r>
            <a:r>
              <a:rPr lang="ru-RU" dirty="0" smtClean="0"/>
              <a:t>      = -5, так как …</a:t>
            </a:r>
            <a:r>
              <a:rPr lang="ru-RU" baseline="30000" dirty="0" smtClean="0"/>
              <a:t>-5</a:t>
            </a:r>
            <a:r>
              <a:rPr lang="ru-RU" dirty="0" smtClean="0"/>
              <a:t> =    .</a:t>
            </a:r>
          </a:p>
          <a:p>
            <a:r>
              <a:rPr lang="ru-RU" dirty="0" smtClean="0"/>
              <a:t>2</a:t>
            </a:r>
            <a:r>
              <a:rPr lang="en-US" baseline="30000" dirty="0" smtClean="0"/>
              <a:t>log</a:t>
            </a:r>
            <a:r>
              <a:rPr lang="ru-RU" baseline="30000" dirty="0" smtClean="0"/>
              <a:t>2</a:t>
            </a:r>
            <a:r>
              <a:rPr lang="ru-RU" dirty="0" smtClean="0"/>
              <a:t>5 = …</a:t>
            </a:r>
          </a:p>
          <a:p>
            <a:r>
              <a:rPr lang="en-US" dirty="0" smtClean="0"/>
              <a:t> </a:t>
            </a:r>
            <a:r>
              <a:rPr lang="ru-RU" dirty="0" smtClean="0"/>
              <a:t>   </a:t>
            </a:r>
            <a:r>
              <a:rPr lang="en-US" baseline="30000" dirty="0" smtClean="0"/>
              <a:t>log</a:t>
            </a:r>
            <a:r>
              <a:rPr lang="ru-RU" dirty="0" smtClean="0"/>
              <a:t>3 = …</a:t>
            </a:r>
          </a:p>
          <a:p>
            <a:r>
              <a:rPr lang="ru-RU" dirty="0" smtClean="0"/>
              <a:t>3</a:t>
            </a:r>
            <a:r>
              <a:rPr lang="en-US" baseline="30000" dirty="0" smtClean="0"/>
              <a:t>log</a:t>
            </a:r>
            <a:r>
              <a:rPr lang="ru-RU" baseline="30000" dirty="0" smtClean="0"/>
              <a:t>3…</a:t>
            </a:r>
            <a:r>
              <a:rPr lang="ru-RU" dirty="0" smtClean="0"/>
              <a:t> = 8.</a:t>
            </a:r>
          </a:p>
          <a:p>
            <a:r>
              <a:rPr lang="ru-RU" baseline="30000" dirty="0" smtClean="0"/>
              <a:t> </a:t>
            </a:r>
            <a:r>
              <a:rPr lang="ru-RU" dirty="0" smtClean="0"/>
              <a:t>5</a:t>
            </a:r>
            <a:r>
              <a:rPr lang="en-US" baseline="30000" dirty="0" smtClean="0"/>
              <a:t>log</a:t>
            </a:r>
            <a:r>
              <a:rPr lang="ru-RU" baseline="30000" dirty="0" smtClean="0"/>
              <a:t>…4 </a:t>
            </a:r>
            <a:r>
              <a:rPr lang="ru-RU" dirty="0" smtClean="0"/>
              <a:t> = 4.</a:t>
            </a:r>
          </a:p>
          <a:p>
            <a:r>
              <a:rPr lang="en-US" dirty="0" smtClean="0"/>
              <a:t>log</a:t>
            </a:r>
            <a:r>
              <a:rPr lang="ru-RU" baseline="-25000" dirty="0" smtClean="0"/>
              <a:t>3… </a:t>
            </a:r>
            <a:r>
              <a:rPr lang="ru-RU" dirty="0" smtClean="0"/>
              <a:t>= -4, так как 3</a:t>
            </a:r>
            <a:r>
              <a:rPr lang="ru-RU" baseline="30000" dirty="0" smtClean="0"/>
              <a:t>-4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1785926"/>
            <a:ext cx="357190" cy="55908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1785926"/>
            <a:ext cx="111125" cy="500066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3571876"/>
            <a:ext cx="373655" cy="428604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3571876"/>
            <a:ext cx="230800" cy="500066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4286256"/>
            <a:ext cx="315259" cy="500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 </a:t>
            </a:r>
            <a:r>
              <a:rPr lang="ru-RU" dirty="0" smtClean="0"/>
              <a:t>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30910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рассмотреть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понятие логарифма числа и свойства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логарифмов;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понятие десятичного и натурального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логарифма;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овладеть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знаниями и умениями использовать основное логарифмическое тождество, формулы перехода от одного основания  к другому в процессе решения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упражнений;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мышление учащихся при выполнении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умение правильно воспринимать и активно запоминать новую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информацию;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учащихся определять логарифм числа и его свойства;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вычислять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значения несложных логарифмических выражений.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Логарифм числа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Содержимое 4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176213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Определение. </a:t>
                </a:r>
                <a:r>
                  <a:rPr lang="ru-RU" b="1" i="1" dirty="0" smtClean="0">
                    <a:latin typeface="Times New Roman" pitchFamily="18" charset="0"/>
                    <a:cs typeface="Times New Roman" pitchFamily="18" charset="0"/>
                  </a:rPr>
                  <a:t>Логарифм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числа </a:t>
                </a:r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cs typeface="Times New Roman" pitchFamily="18" charset="0"/>
                      </a:rPr>
                      <m:t>b</m:t>
                    </m:r>
                    <m:r>
                      <a:rPr lang="en-US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&gt;0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по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основанию </a:t>
                </a:r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&gt;0,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≠1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называется 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показатель степени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, в которую нужно 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возвести основание </a:t>
                </a:r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, чтобы 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получить число </a:t>
                </a:r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176213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Например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log </a:t>
                </a:r>
                <a:r>
                  <a:rPr lang="ru-RU" baseline="-25000" dirty="0" smtClean="0">
                    <a:latin typeface="Times New Roman" pitchFamily="18" charset="0"/>
                    <a:cs typeface="Times New Roman" pitchFamily="18" charset="0"/>
                  </a:rPr>
                  <a:t>3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81 = 4, так как 3</a:t>
                </a:r>
                <a:r>
                  <a:rPr lang="ru-RU" baseline="300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= 81;</a:t>
                </a:r>
              </a:p>
              <a:p>
                <a:pPr marL="0" indent="176213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               log </a:t>
                </a:r>
                <a:r>
                  <a:rPr lang="ru-RU" baseline="-25000" dirty="0" smtClean="0">
                    <a:latin typeface="Times New Roman" pitchFamily="18" charset="0"/>
                    <a:cs typeface="Times New Roman" pitchFamily="18" charset="0"/>
                  </a:rPr>
                  <a:t>5 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125 = 3, так как 5</a:t>
                </a:r>
                <a:r>
                  <a:rPr lang="ru-RU" baseline="30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= 125;</a:t>
                </a:r>
              </a:p>
              <a:p>
                <a:pPr marL="0" indent="176213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               log </a:t>
                </a:r>
                <a:r>
                  <a:rPr lang="ru-RU" baseline="-25000" dirty="0" smtClean="0">
                    <a:latin typeface="Times New Roman" pitchFamily="18" charset="0"/>
                    <a:cs typeface="Times New Roman" pitchFamily="18" charset="0"/>
                  </a:rPr>
                  <a:t>0,5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16 = -4, так как (0,5)</a:t>
                </a:r>
                <a:r>
                  <a:rPr lang="ru-RU" baseline="30000" dirty="0" smtClean="0">
                    <a:latin typeface="Times New Roman" pitchFamily="18" charset="0"/>
                    <a:cs typeface="Times New Roman" pitchFamily="18" charset="0"/>
                  </a:rPr>
                  <a:t>-4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= 16;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176213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b>
                            <m:rad>
                              <m:radPr>
                                <m:degHide m:val="on"/>
                                <m:ctrlPr>
                                  <a:rPr lang="en-US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e>
                            </m:rad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</m:e>
                    </m:func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=6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так как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ru-RU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b="0" i="1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ru-RU" i="1" dirty="0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ru-RU" b="0" i="1" dirty="0" smtClean="0">
                                <a:latin typeface="Cambria Math"/>
                                <a:cs typeface="Times New Roman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ru-RU" b="0" i="1" dirty="0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b="0" i="1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e>
                      <m:sup>
                        <m:r>
                          <a:rPr lang="ru-RU" b="0" i="1" dirty="0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ru-RU" b="0" i="1" dirty="0" smtClean="0">
                        <a:latin typeface="Cambria Math"/>
                        <a:cs typeface="Times New Roman" pitchFamily="18" charset="0"/>
                      </a:rPr>
                      <m:t>=8;</m:t>
                    </m:r>
                  </m:oMath>
                </a14:m>
                <a:endParaRPr lang="ru-RU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5" name="Содержимое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 cstate="print"/>
                <a:stretch>
                  <a:fillRect l="-1362" t="-1200"/>
                </a:stretch>
              </a:blipFill>
            </p:spPr>
            <p:txBody>
              <a:bodyPr/>
              <a:lstStyle/>
              <a:p>
                <a:r>
                  <a:rPr lang="ru-RU" dirty="0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921616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Основное логарифмическое тождество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Содержимое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14282" y="1857364"/>
                <a:ext cx="8501122" cy="3643338"/>
              </a:xfrm>
            </p:spPr>
            <p:txBody>
              <a:bodyPr/>
              <a:lstStyle/>
              <a:p>
                <a:pPr marL="0" indent="176213">
                  <a:buNone/>
                  <a:tabLst>
                    <a:tab pos="0" algn="l"/>
                  </a:tabLst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Из определения логарифма следует      </a:t>
                </a:r>
                <a:r>
                  <a:rPr lang="ru-RU" b="1" i="1" dirty="0" smtClean="0">
                    <a:latin typeface="Times New Roman" pitchFamily="18" charset="0"/>
                    <a:cs typeface="Times New Roman" pitchFamily="18" charset="0"/>
                  </a:rPr>
                  <a:t>основное логарифмическое тождество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:  </a:t>
                </a:r>
              </a:p>
              <a:p>
                <a:pPr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func>
                          <m:funcPr>
                            <m:ctrlPr>
                              <a:rPr lang="en-US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 smtClean="0">
                                    <a:latin typeface="Cambria Math"/>
                                    <a:cs typeface="Times New Roman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𝑏</m:t>
                            </m:r>
                          </m:e>
                        </m:func>
                      </m:sup>
                    </m:sSup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(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где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b </a:t>
                </a:r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&gt;0,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&gt; 0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и</a:t>
                </a:r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≠ 1)</a:t>
                </a:r>
                <a:endParaRPr lang="ru-RU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176213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Согласно тождеству: 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176213">
                  <a:buNone/>
                </a:pP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176213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e>
                      <m:sup>
                        <m:func>
                          <m:funcPr>
                            <m:ctrlPr>
                              <a:rPr lang="en-US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 smtClean="0">
                                    <a:latin typeface="Cambria Math"/>
                                    <a:cs typeface="Times New Roman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=5;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e>
                      <m:sup>
                        <m:func>
                          <m:funcPr>
                            <m:ctrlPr>
                              <a:rPr lang="en-US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 smtClean="0">
                                    <a:latin typeface="Cambria Math"/>
                                    <a:cs typeface="Times New Roman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0,7</m:t>
                            </m:r>
                          </m:e>
                        </m:func>
                      </m:sup>
                    </m:sSup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0,7;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e>
                      <m:sup>
                        <m:func>
                          <m:funcPr>
                            <m:ctrlPr>
                              <a:rPr lang="en-US" i="1" dirty="0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 dirty="0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 dirty="0" smtClean="0">
                                    <a:latin typeface="Cambria Math"/>
                                    <a:cs typeface="Times New Roman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dirty="0" smtClean="0">
                                <a:latin typeface="Cambria Math"/>
                                <a:cs typeface="Times New Roman" pitchFamily="18" charset="0"/>
                              </a:rPr>
                              <m:t>7</m:t>
                            </m:r>
                          </m:e>
                        </m:func>
                      </m:sup>
                    </m:sSup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=7</m:t>
                    </m:r>
                    <m:r>
                      <a:rPr lang="ru-RU" b="0" i="0" dirty="0" smtClean="0">
                        <a:latin typeface="Cambria Math"/>
                        <a:cs typeface="Times New Roman" pitchFamily="18" charset="0"/>
                      </a:rPr>
                      <m:t>;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e>
                      <m:sup>
                        <m:func>
                          <m:funcPr>
                            <m:ctrlPr>
                              <a:rPr lang="en-US" i="1" dirty="0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 dirty="0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 dirty="0" smtClean="0">
                                    <a:latin typeface="Cambria Math"/>
                                    <a:cs typeface="Times New Roman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  <a:cs typeface="Times New Roman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dirty="0" smtClean="0">
                                <a:latin typeface="Cambria Math"/>
                                <a:cs typeface="Times New Roman" pitchFamily="18" charset="0"/>
                              </a:rPr>
                              <m:t>0,4</m:t>
                            </m:r>
                          </m:e>
                        </m:func>
                      </m:sup>
                    </m:sSup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=0,4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4" name="Содержимое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14282" y="1857364"/>
                <a:ext cx="8501122" cy="3643338"/>
              </a:xfrm>
              <a:blipFill rotWithShape="1">
                <a:blip r:embed="rId2" cstate="print"/>
                <a:stretch>
                  <a:fillRect l="-1290" t="-15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924334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714375" y="500063"/>
            <a:ext cx="8072467" cy="5786437"/>
          </a:xfrm>
        </p:spPr>
        <p:txBody>
          <a:bodyPr>
            <a:normAutofit/>
          </a:bodyPr>
          <a:lstStyle/>
          <a:p>
            <a:pPr marL="0" indent="176213" algn="just">
              <a:buNone/>
              <a:tabLst>
                <a:tab pos="176213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определению соотношения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условии, что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&gt; 0 и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≠ 1, эквиваленты. Переход от первого равенства ко второму называется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логарифмированием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 а переход от второго к первому –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потенцированием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176213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Например: </a:t>
            </a:r>
          </a:p>
          <a:p>
            <a:pPr marL="0" indent="176213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логарифмируя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равенство: </a:t>
            </a:r>
          </a:p>
          <a:p>
            <a:pPr marL="0" indent="176213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,получаем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log 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1/2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76213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потенцируя</a:t>
            </a:r>
            <a:r>
              <a:rPr lang="ru-RU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равенство:</a:t>
            </a:r>
          </a:p>
          <a:p>
            <a:pPr marL="0" indent="176213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 = 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будем иметь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 8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3500438"/>
            <a:ext cx="1143008" cy="792731"/>
          </a:xfrm>
          <a:prstGeom prst="rect">
            <a:avLst/>
          </a:prstGeom>
          <a:noFill/>
        </p:spPr>
      </p:pic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4000504"/>
            <a:ext cx="714380" cy="714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49919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Основные свойства логарифмов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28596" y="1428736"/>
            <a:ext cx="8229600" cy="4525963"/>
          </a:xfrm>
        </p:spPr>
        <p:txBody>
          <a:bodyPr>
            <a:normAutofit/>
          </a:bodyPr>
          <a:lstStyle/>
          <a:p>
            <a:pPr marL="0" indent="176213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любом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&gt; 0 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≠ 1)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любых положительных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выполнены равенства: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 = 0.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1.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log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 +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a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log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любого действительного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3714752"/>
            <a:ext cx="181343" cy="785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63002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Десятичный логарифм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176213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Наиболее употребительными на практике являются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десятичные логарифмы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когда в качестве основания берется число 10, и натуральный логарифм, когда в качестве основания берется число</a:t>
            </a:r>
          </a:p>
          <a:p>
            <a:pPr marL="0" indent="176213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i="1" baseline="-25000" dirty="0" smtClean="0">
                <a:latin typeface="Times New Roman" pitchFamily="18" charset="0"/>
                <a:cs typeface="Times New Roman" pitchFamily="18" charset="0"/>
              </a:rPr>
              <a:t>→∞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( 1 +   )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≈ 2,7.</a:t>
            </a:r>
          </a:p>
          <a:p>
            <a:pPr marL="0" indent="176213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Десятичный логарифм числа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обозначается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lgb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76213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Натуральный логарифм обозначается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lnb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3214686"/>
            <a:ext cx="178595" cy="714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25183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21870" cy="98755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Примеры вычисления десятичных логарифмов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lg</a:t>
            </a:r>
            <a:r>
              <a:rPr lang="en-US" dirty="0" smtClean="0"/>
              <a:t> 1 = 0, </a:t>
            </a:r>
            <a:r>
              <a:rPr lang="ru-RU" dirty="0" smtClean="0"/>
              <a:t>так как </a:t>
            </a:r>
            <a:r>
              <a:rPr lang="en-US" dirty="0" smtClean="0"/>
              <a:t>1 = 10</a:t>
            </a:r>
            <a:r>
              <a:rPr lang="en-US" baseline="30000" dirty="0" smtClean="0"/>
              <a:t>0</a:t>
            </a:r>
            <a:endParaRPr lang="ru-RU" dirty="0" smtClean="0"/>
          </a:p>
          <a:p>
            <a:pPr lvl="0"/>
            <a:r>
              <a:rPr lang="en-US" dirty="0" err="1" smtClean="0"/>
              <a:t>lg</a:t>
            </a:r>
            <a:r>
              <a:rPr lang="en-US" dirty="0" smtClean="0"/>
              <a:t> 10 = 1 ,</a:t>
            </a:r>
            <a:r>
              <a:rPr lang="ru-RU" dirty="0" smtClean="0"/>
              <a:t> так как </a:t>
            </a:r>
            <a:r>
              <a:rPr lang="en-US" dirty="0" smtClean="0"/>
              <a:t>10 = 10</a:t>
            </a:r>
            <a:r>
              <a:rPr lang="en-US" baseline="30000" dirty="0" smtClean="0"/>
              <a:t>1</a:t>
            </a:r>
            <a:endParaRPr lang="ru-RU" dirty="0" smtClean="0"/>
          </a:p>
          <a:p>
            <a:pPr lvl="0"/>
            <a:r>
              <a:rPr lang="en-US" dirty="0" err="1" smtClean="0"/>
              <a:t>lg</a:t>
            </a:r>
            <a:r>
              <a:rPr lang="en-US" dirty="0" smtClean="0"/>
              <a:t> 100 = 2,</a:t>
            </a:r>
            <a:r>
              <a:rPr lang="ru-RU" dirty="0" smtClean="0"/>
              <a:t> так как </a:t>
            </a:r>
            <a:r>
              <a:rPr lang="en-US" dirty="0" smtClean="0"/>
              <a:t>100 = 10</a:t>
            </a:r>
            <a:r>
              <a:rPr lang="en-US" baseline="30000" dirty="0" smtClean="0"/>
              <a:t>2</a:t>
            </a:r>
            <a:endParaRPr lang="ru-RU" dirty="0" smtClean="0"/>
          </a:p>
          <a:p>
            <a:pPr lvl="0"/>
            <a:r>
              <a:rPr lang="en-US" dirty="0" err="1" smtClean="0"/>
              <a:t>lg</a:t>
            </a:r>
            <a:r>
              <a:rPr lang="en-US" dirty="0" smtClean="0"/>
              <a:t> 0,1 = -1, </a:t>
            </a:r>
            <a:r>
              <a:rPr lang="ru-RU" dirty="0" smtClean="0"/>
              <a:t>так как </a:t>
            </a:r>
            <a:r>
              <a:rPr lang="en-US" dirty="0" smtClean="0"/>
              <a:t>0,1 = 10</a:t>
            </a:r>
            <a:r>
              <a:rPr lang="en-US" baseline="30000" dirty="0" smtClean="0"/>
              <a:t>-1</a:t>
            </a:r>
            <a:endParaRPr lang="ru-RU" dirty="0" smtClean="0"/>
          </a:p>
          <a:p>
            <a:pPr lvl="0"/>
            <a:r>
              <a:rPr lang="en-US" dirty="0" err="1" smtClean="0"/>
              <a:t>lg</a:t>
            </a:r>
            <a:r>
              <a:rPr lang="en-US" dirty="0" smtClean="0"/>
              <a:t> 0,01</a:t>
            </a:r>
            <a:r>
              <a:rPr lang="ru-RU" dirty="0" smtClean="0"/>
              <a:t> </a:t>
            </a:r>
            <a:r>
              <a:rPr lang="en-US" dirty="0" smtClean="0"/>
              <a:t>= -2, </a:t>
            </a:r>
            <a:r>
              <a:rPr lang="ru-RU" dirty="0" smtClean="0"/>
              <a:t>так как </a:t>
            </a:r>
            <a:r>
              <a:rPr lang="en-US" dirty="0" smtClean="0"/>
              <a:t>0,01 = 10</a:t>
            </a:r>
            <a:r>
              <a:rPr lang="en-US" baseline="30000" dirty="0" smtClean="0"/>
              <a:t>-2</a:t>
            </a:r>
            <a:endParaRPr lang="ru-RU" dirty="0" smtClean="0"/>
          </a:p>
          <a:p>
            <a:pPr lvl="0"/>
            <a:r>
              <a:rPr lang="en-US" dirty="0" err="1" smtClean="0"/>
              <a:t>lg</a:t>
            </a:r>
            <a:r>
              <a:rPr lang="en-US" dirty="0" smtClean="0"/>
              <a:t> 0,001 = -3,</a:t>
            </a:r>
            <a:r>
              <a:rPr lang="ru-RU" dirty="0" smtClean="0"/>
              <a:t> так как</a:t>
            </a:r>
            <a:r>
              <a:rPr lang="en-US" dirty="0" smtClean="0"/>
              <a:t> 0,001 = 10</a:t>
            </a:r>
            <a:r>
              <a:rPr lang="en-US" baseline="30000" dirty="0" smtClean="0"/>
              <a:t>-3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142852"/>
            <a:ext cx="8534400" cy="9286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Формула перехода от  одного основания  логарифма к другому основанию 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57158" y="1600200"/>
            <a:ext cx="8429684" cy="4686320"/>
          </a:xfrm>
        </p:spPr>
        <p:txBody>
          <a:bodyPr>
            <a:normAutofit/>
          </a:bodyPr>
          <a:lstStyle/>
          <a:p>
            <a:pPr marL="0" indent="176213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определению логарифма </a:t>
            </a:r>
          </a:p>
          <a:p>
            <a:pPr marL="0" indent="176213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где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&gt; 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≠ 1,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&gt; 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≠ 1 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76213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Прологарифмируем обе части равенства по основанию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&gt; 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≠ 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76213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log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76213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свойству логарифма степени получаем</a:t>
            </a:r>
          </a:p>
          <a:p>
            <a:pPr marL="0" indent="176213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log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 ×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76213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x =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Формула перехода к другому основанию</a:t>
            </a:r>
          </a:p>
          <a:p>
            <a:endParaRPr lang="ru-RU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5000636"/>
            <a:ext cx="714348" cy="5855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313789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919</TotalTime>
  <Words>549</Words>
  <Application>Microsoft Office PowerPoint</Application>
  <PresentationFormat>Экран (4:3)</PresentationFormat>
  <Paragraphs>65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Официальная</vt:lpstr>
      <vt:lpstr>ЛОГАРИФМЫ И ИХ СВОЙСТВА</vt:lpstr>
      <vt:lpstr>Цели и задачи урока:</vt:lpstr>
      <vt:lpstr>Логарифм числа</vt:lpstr>
      <vt:lpstr>Основное логарифмическое тождество</vt:lpstr>
      <vt:lpstr>Слайд 5</vt:lpstr>
      <vt:lpstr>Основные свойства логарифмов</vt:lpstr>
      <vt:lpstr>Десятичный логарифм</vt:lpstr>
      <vt:lpstr>Примеры вычисления десятичных логарифмов</vt:lpstr>
      <vt:lpstr>Формула перехода от  одного основания  логарифма к другому основанию </vt:lpstr>
      <vt:lpstr>ЗАПОЛНИТЬ ПРОПУСКИ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Студенты корпус "2</cp:lastModifiedBy>
  <cp:revision>79</cp:revision>
  <dcterms:created xsi:type="dcterms:W3CDTF">2013-01-19T13:57:51Z</dcterms:created>
  <dcterms:modified xsi:type="dcterms:W3CDTF">2013-01-31T10:15:46Z</dcterms:modified>
</cp:coreProperties>
</file>