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80" r:id="rId4"/>
    <p:sldId id="281" r:id="rId5"/>
    <p:sldId id="265" r:id="rId6"/>
    <p:sldId id="266" r:id="rId7"/>
    <p:sldId id="267" r:id="rId8"/>
    <p:sldId id="268" r:id="rId9"/>
    <p:sldId id="269" r:id="rId10"/>
    <p:sldId id="270" r:id="rId11"/>
    <p:sldId id="271" r:id="rId12"/>
    <p:sldId id="272" r:id="rId13"/>
    <p:sldId id="274" r:id="rId14"/>
    <p:sldId id="273" r:id="rId15"/>
    <p:sldId id="275" r:id="rId16"/>
    <p:sldId id="276" r:id="rId17"/>
    <p:sldId id="277" r:id="rId18"/>
    <p:sldId id="278" r:id="rId19"/>
    <p:sldId id="27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FB7AA9D1-55F0-4D5A-B309-425169AC1583}" type="datetimeFigureOut">
              <a:rPr lang="ru-RU" smtClean="0"/>
              <a:t>31.01.2013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F0BB1195-5CDA-451A-96F0-AF772123501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7AA9D1-55F0-4D5A-B309-425169AC1583}" type="datetimeFigureOut">
              <a:rPr lang="ru-RU" smtClean="0"/>
              <a:t>31.01.2013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BB1195-5CDA-451A-96F0-AF772123501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7AA9D1-55F0-4D5A-B309-425169AC1583}" type="datetimeFigureOut">
              <a:rPr lang="ru-RU" smtClean="0"/>
              <a:t>31.01.2013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BB1195-5CDA-451A-96F0-AF772123501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7AA9D1-55F0-4D5A-B309-425169AC1583}" type="datetimeFigureOut">
              <a:rPr lang="ru-RU" smtClean="0"/>
              <a:t>31.01.2013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BB1195-5CDA-451A-96F0-AF772123501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B7AA9D1-55F0-4D5A-B309-425169AC1583}" type="datetimeFigureOut">
              <a:rPr lang="ru-RU" smtClean="0"/>
              <a:t>31.01.2013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F0BB1195-5CDA-451A-96F0-AF772123501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B7AA9D1-55F0-4D5A-B309-425169AC1583}" type="datetimeFigureOut">
              <a:rPr lang="ru-RU" smtClean="0"/>
              <a:t>31.01.2013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BB1195-5CDA-451A-96F0-AF772123501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B7AA9D1-55F0-4D5A-B309-425169AC1583}" type="datetimeFigureOut">
              <a:rPr lang="ru-RU" smtClean="0"/>
              <a:t>31.01.2013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0BB1195-5CDA-451A-96F0-AF772123501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B7AA9D1-55F0-4D5A-B309-425169AC1583}" type="datetimeFigureOut">
              <a:rPr lang="ru-RU" smtClean="0"/>
              <a:t>31.01.2013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0BB1195-5CDA-451A-96F0-AF772123501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7AA9D1-55F0-4D5A-B309-425169AC1583}" type="datetimeFigureOut">
              <a:rPr lang="ru-RU" smtClean="0"/>
              <a:t>31.01.2013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0BB1195-5CDA-451A-96F0-AF772123501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B7AA9D1-55F0-4D5A-B309-425169AC1583}" type="datetimeFigureOut">
              <a:rPr lang="ru-RU" smtClean="0"/>
              <a:t>31.01.2013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BB1195-5CDA-451A-96F0-AF772123501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B7AA9D1-55F0-4D5A-B309-425169AC1583}" type="datetimeFigureOut">
              <a:rPr lang="ru-RU" smtClean="0"/>
              <a:t>31.01.2013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BB1195-5CDA-451A-96F0-AF772123501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B7AA9D1-55F0-4D5A-B309-425169AC1583}" type="datetimeFigureOut">
              <a:rPr lang="ru-RU" smtClean="0"/>
              <a:t>31.01.2013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0BB1195-5CDA-451A-96F0-AF772123501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ru.wikipedia.org/wiki/%D0%91%D0%BE%D1%81%D1%82%D0%BE%D0%BD" TargetMode="External"/><Relationship Id="rId7" Type="http://schemas.openxmlformats.org/officeDocument/2006/relationships/image" Target="../media/image7.jpeg"/><Relationship Id="rId2" Type="http://schemas.openxmlformats.org/officeDocument/2006/relationships/hyperlink" Target="http://ru.wikipedia.org/wiki/%D0%90%D0%BD%D1%82%D0%B5%D0%BD%D0%BD%D0%B0" TargetMode="External"/><Relationship Id="rId1" Type="http://schemas.openxmlformats.org/officeDocument/2006/relationships/slideLayout" Target="../slideLayouts/slideLayout2.xml"/><Relationship Id="rId6" Type="http://schemas.openxmlformats.org/officeDocument/2006/relationships/hyperlink" Target="http://ru.wikipedia.org/wiki/%D0%9F%D1%80%D0%B8%D1%91%D0%BC%D0%BD%D0%B8%D0%BA" TargetMode="External"/><Relationship Id="rId5" Type="http://schemas.openxmlformats.org/officeDocument/2006/relationships/hyperlink" Target="http://ru.wikipedia.org/wiki/%D0%9A%D1%80%D0%B8%D0%B2%D0%B0%D1%8F_%D0%9A%D0%BE%D1%85%D0%B0" TargetMode="External"/><Relationship Id="rId4" Type="http://schemas.openxmlformats.org/officeDocument/2006/relationships/hyperlink" Target="http://ru.wikipedia.org/wiki/%D0%90%D0%BB%D1%8E%D0%BC%D0%B8%D0%BD%D0%B8%D0%B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1700808"/>
            <a:ext cx="8208912" cy="4824536"/>
          </a:xfrm>
        </p:spPr>
        <p:txBody>
          <a:bodyPr>
            <a:normAutofit/>
          </a:bodyPr>
          <a:lstStyle/>
          <a:p>
            <a:pPr marL="457200" indent="-457200">
              <a:buFont typeface="Wingdings" pitchFamily="2" charset="2"/>
              <a:buChar char="Ø"/>
            </a:pPr>
            <a:endParaRPr lang="ru-RU" dirty="0" smtClean="0">
              <a:solidFill>
                <a:srgbClr val="FFC000"/>
              </a:solidFill>
            </a:endParaRPr>
          </a:p>
          <a:p>
            <a:pPr marL="457200" indent="-457200">
              <a:buFont typeface="Wingdings" pitchFamily="2" charset="2"/>
              <a:buChar char="Ø"/>
            </a:pPr>
            <a:endParaRPr lang="ru-RU" dirty="0" smtClean="0">
              <a:solidFill>
                <a:srgbClr val="FFC000"/>
              </a:solidFill>
            </a:endParaRPr>
          </a:p>
          <a:p>
            <a:pPr marL="457200" indent="-457200">
              <a:buFont typeface="Wingdings" pitchFamily="2" charset="2"/>
              <a:buChar char="Ø"/>
            </a:pPr>
            <a:endParaRPr lang="ru-RU" dirty="0" smtClean="0">
              <a:solidFill>
                <a:srgbClr val="FFC000"/>
              </a:solidFill>
            </a:endParaRPr>
          </a:p>
          <a:p>
            <a:pPr marL="457200" indent="-457200">
              <a:buFont typeface="Wingdings" pitchFamily="2" charset="2"/>
              <a:buChar char="Ø"/>
            </a:pPr>
            <a:r>
              <a:rPr lang="ru-RU" sz="4400" dirty="0" smtClean="0"/>
              <a:t>ПРИМЕНЕНИЕ ЧЕЛОВЕКОМ</a:t>
            </a:r>
          </a:p>
          <a:p>
            <a:pPr marL="457200" indent="-457200">
              <a:buFont typeface="Wingdings" pitchFamily="2" charset="2"/>
              <a:buChar char="Ø"/>
            </a:pPr>
            <a:endParaRPr lang="ru-RU" sz="4400" dirty="0"/>
          </a:p>
          <a:p>
            <a:pPr marL="457200" indent="-457200">
              <a:buFont typeface="Wingdings" pitchFamily="2" charset="2"/>
              <a:buChar char="Ø"/>
            </a:pPr>
            <a:r>
              <a:rPr lang="ru-RU" sz="4400" dirty="0" smtClean="0"/>
              <a:t>ФРАКТАЛЫ И НОЭТИКА</a:t>
            </a:r>
            <a:endParaRPr lang="ru-RU" sz="4400" dirty="0"/>
          </a:p>
        </p:txBody>
      </p:sp>
      <p:sp>
        <p:nvSpPr>
          <p:cNvPr id="4" name="Заголовок 3"/>
          <p:cNvSpPr>
            <a:spLocks noGrp="1"/>
          </p:cNvSpPr>
          <p:nvPr>
            <p:ph type="ctrTitle"/>
          </p:nvPr>
        </p:nvSpPr>
        <p:spPr>
          <a:xfrm>
            <a:off x="467544" y="404664"/>
            <a:ext cx="8229600" cy="851520"/>
          </a:xfrm>
        </p:spPr>
        <p:txBody>
          <a:bodyPr/>
          <a:lstStyle/>
          <a:p>
            <a:r>
              <a:rPr lang="ru-RU" dirty="0" smtClean="0"/>
              <a:t>ФРАКТАЛЫ</a:t>
            </a:r>
            <a:endParaRPr lang="ru-RU" dirty="0"/>
          </a:p>
        </p:txBody>
      </p:sp>
    </p:spTree>
    <p:extLst>
      <p:ext uri="{BB962C8B-B14F-4D97-AF65-F5344CB8AC3E}">
        <p14:creationId xmlns:p14="http://schemas.microsoft.com/office/powerpoint/2010/main" val="3367274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103994-3c109-25465117-m750x7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0"/>
            <a:ext cx="4762500" cy="338455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User\Desktop\b_8_027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98" y="1196752"/>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User\Desktop\b_8_047s.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717032"/>
            <a:ext cx="5688632" cy="294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844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ФРАКТАЛЫ И НОЭТИКА</a:t>
            </a:r>
            <a:endParaRPr lang="ru-RU" dirty="0"/>
          </a:p>
        </p:txBody>
      </p:sp>
      <p:pic>
        <p:nvPicPr>
          <p:cNvPr id="1026" name="Picture 2" descr="C:\Users\User\Desktop\2661630_Generator_vozmozhnostej_vvedenie_v_noetik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844825"/>
            <a:ext cx="3888431" cy="38955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b_8_062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44825"/>
            <a:ext cx="3744416" cy="38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766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 НОЭТИКЕ</a:t>
            </a:r>
            <a:endParaRPr lang="ru-RU" dirty="0"/>
          </a:p>
        </p:txBody>
      </p:sp>
      <p:sp>
        <p:nvSpPr>
          <p:cNvPr id="3" name="Объект 2"/>
          <p:cNvSpPr>
            <a:spLocks noGrp="1"/>
          </p:cNvSpPr>
          <p:nvPr>
            <p:ph idx="1"/>
          </p:nvPr>
        </p:nvSpPr>
        <p:spPr/>
        <p:txBody>
          <a:bodyPr>
            <a:normAutofit fontScale="85000" lnSpcReduction="20000"/>
          </a:bodyPr>
          <a:lstStyle/>
          <a:p>
            <a:pPr marL="137160" indent="0" fontAlgn="base">
              <a:buNone/>
            </a:pPr>
            <a:r>
              <a:rPr lang="ru-RU" b="1" i="1" dirty="0" smtClean="0"/>
              <a:t>Термин </a:t>
            </a:r>
            <a:r>
              <a:rPr lang="ru-RU" b="1" i="1" dirty="0"/>
              <a:t>«</a:t>
            </a:r>
            <a:r>
              <a:rPr lang="ru-RU" b="1" i="1" dirty="0" err="1"/>
              <a:t>ноэтика</a:t>
            </a:r>
            <a:r>
              <a:rPr lang="ru-RU" b="1" i="1" dirty="0"/>
              <a:t>» происходит от Греческого </a:t>
            </a:r>
            <a:r>
              <a:rPr lang="ru-RU" b="1" i="1" dirty="0" err="1"/>
              <a:t>νοητικός</a:t>
            </a:r>
            <a:r>
              <a:rPr lang="ru-RU" b="1" i="1" dirty="0"/>
              <a:t>, означающего «мыслящий» или «разум» (в основе этого термина лежит так же Греческое понятие </a:t>
            </a:r>
            <a:r>
              <a:rPr lang="ru-RU" b="1" i="1" dirty="0" err="1"/>
              <a:t>νοῦς</a:t>
            </a:r>
            <a:r>
              <a:rPr lang="ru-RU" b="1" i="1" dirty="0"/>
              <a:t>, </a:t>
            </a:r>
            <a:r>
              <a:rPr lang="ru-RU" b="1" i="1" dirty="0" err="1"/>
              <a:t>нус</a:t>
            </a:r>
            <a:r>
              <a:rPr lang="ru-RU" b="1" i="1" dirty="0"/>
              <a:t>, означающего «сознание, высший разум, </a:t>
            </a:r>
            <a:r>
              <a:rPr lang="ru-RU" b="1" i="1" dirty="0" err="1"/>
              <a:t>трансценденция</a:t>
            </a:r>
            <a:r>
              <a:rPr lang="ru-RU" b="1" i="1" dirty="0"/>
              <a:t>»). Это так же связанно и такими </a:t>
            </a:r>
            <a:endParaRPr lang="ru-RU" b="1" i="1" dirty="0" smtClean="0"/>
          </a:p>
          <a:p>
            <a:pPr marL="137160" indent="0" fontAlgn="base">
              <a:buNone/>
            </a:pPr>
            <a:r>
              <a:rPr lang="ru-RU" b="1" i="1" dirty="0" smtClean="0"/>
              <a:t>понятиями </a:t>
            </a:r>
            <a:r>
              <a:rPr lang="ru-RU" b="1" i="1" dirty="0"/>
              <a:t>как «прямое знание</a:t>
            </a:r>
            <a:r>
              <a:rPr lang="ru-RU" b="1" i="1" dirty="0" smtClean="0"/>
              <a:t>»</a:t>
            </a:r>
          </a:p>
          <a:p>
            <a:pPr marL="137160" indent="0" fontAlgn="base">
              <a:buNone/>
            </a:pPr>
            <a:r>
              <a:rPr lang="ru-RU" b="1" i="1" dirty="0" smtClean="0"/>
              <a:t> </a:t>
            </a:r>
            <a:r>
              <a:rPr lang="ru-RU" b="1" i="1" dirty="0"/>
              <a:t>или «интуитивное понимание». </a:t>
            </a:r>
            <a:r>
              <a:rPr lang="ru-RU" b="1" i="1" dirty="0" err="1"/>
              <a:t>БытьНоэтическим</a:t>
            </a:r>
            <a:r>
              <a:rPr lang="ru-RU" b="1" i="1" dirty="0"/>
              <a:t> означает </a:t>
            </a:r>
            <a:endParaRPr lang="ru-RU" b="1" i="1" dirty="0" smtClean="0"/>
          </a:p>
          <a:p>
            <a:pPr marL="137160" indent="0" fontAlgn="base">
              <a:buNone/>
            </a:pPr>
            <a:r>
              <a:rPr lang="ru-RU" b="1" i="1" dirty="0" smtClean="0"/>
              <a:t>обладать </a:t>
            </a:r>
            <a:r>
              <a:rPr lang="ru-RU" b="1" i="1" dirty="0"/>
              <a:t>способностью </a:t>
            </a:r>
            <a:endParaRPr lang="ru-RU" b="1" i="1" dirty="0" smtClean="0"/>
          </a:p>
          <a:p>
            <a:pPr marL="137160" indent="0" fontAlgn="base">
              <a:buNone/>
            </a:pPr>
            <a:r>
              <a:rPr lang="ru-RU" b="1" i="1" dirty="0" smtClean="0"/>
              <a:t>понимать,</a:t>
            </a:r>
          </a:p>
          <a:p>
            <a:pPr marL="137160" indent="0" fontAlgn="base">
              <a:buNone/>
            </a:pPr>
            <a:r>
              <a:rPr lang="ru-RU" b="1" i="1" dirty="0" smtClean="0"/>
              <a:t> </a:t>
            </a:r>
            <a:r>
              <a:rPr lang="ru-RU" b="1" i="1" dirty="0"/>
              <a:t>различать. В </a:t>
            </a:r>
            <a:r>
              <a:rPr lang="ru-RU" b="1" i="1" dirty="0" err="1"/>
              <a:t>Филокалии</a:t>
            </a:r>
            <a:r>
              <a:rPr lang="ru-RU" b="1" i="1" dirty="0"/>
              <a:t> </a:t>
            </a:r>
            <a:endParaRPr lang="ru-RU" b="1" i="1" dirty="0" smtClean="0"/>
          </a:p>
          <a:p>
            <a:pPr marL="137160" indent="0" fontAlgn="base">
              <a:buNone/>
            </a:pPr>
            <a:r>
              <a:rPr lang="ru-RU" b="1" i="1" dirty="0" err="1" smtClean="0"/>
              <a:t>ноэтический</a:t>
            </a:r>
            <a:r>
              <a:rPr lang="ru-RU" b="1" i="1" dirty="0" smtClean="0"/>
              <a:t> </a:t>
            </a:r>
          </a:p>
          <a:p>
            <a:pPr marL="137160" indent="0" fontAlgn="base">
              <a:buNone/>
            </a:pPr>
            <a:r>
              <a:rPr lang="ru-RU" b="1" i="1" dirty="0" smtClean="0"/>
              <a:t>переводится </a:t>
            </a:r>
            <a:r>
              <a:rPr lang="ru-RU" b="1" i="1" dirty="0"/>
              <a:t>от </a:t>
            </a:r>
            <a:r>
              <a:rPr lang="ru-RU" b="1" i="1" dirty="0" err="1"/>
              <a:t>νοητκός</a:t>
            </a:r>
            <a:r>
              <a:rPr lang="ru-RU" b="1" i="1" dirty="0"/>
              <a:t>.</a:t>
            </a:r>
          </a:p>
          <a:p>
            <a:endParaRPr lang="ru-RU" dirty="0"/>
          </a:p>
        </p:txBody>
      </p:sp>
      <p:pic>
        <p:nvPicPr>
          <p:cNvPr id="2050" name="Picture 2" descr="C:\Users\User\Desktop\x_fd7b19a1-300x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645024"/>
            <a:ext cx="3816424" cy="297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58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24744"/>
            <a:ext cx="8229600" cy="4709160"/>
          </a:xfrm>
        </p:spPr>
        <p:txBody>
          <a:bodyPr>
            <a:normAutofit fontScale="92500" lnSpcReduction="20000"/>
          </a:bodyPr>
          <a:lstStyle/>
          <a:p>
            <a:r>
              <a:rPr lang="ru-RU" sz="3000" b="1" i="1" dirty="0"/>
              <a:t>«</a:t>
            </a:r>
            <a:r>
              <a:rPr lang="ru-RU" sz="3000" b="1" i="1" dirty="0" err="1"/>
              <a:t>Ноэтическая</a:t>
            </a:r>
            <a:r>
              <a:rPr lang="ru-RU" sz="3000" b="1" i="1" dirty="0"/>
              <a:t> Теория» является ветвью философии которая изучает явления ума и интуиции. Среди основных целей исследования можно отметить Шаблон: изучение не-рационального знания и поиск его источников (откуда оно берется); а так же изучение отношений между человеком и божественной интуицией. Именно поэтому </a:t>
            </a:r>
            <a:r>
              <a:rPr lang="ru-RU" sz="3000" b="1" i="1" dirty="0" err="1"/>
              <a:t>Ноэтическую</a:t>
            </a:r>
            <a:r>
              <a:rPr lang="ru-RU" sz="3000" b="1" i="1" dirty="0"/>
              <a:t> Теорию часто пытаются связать с метафизикой. В Западной традиционной и Арабской философии </a:t>
            </a:r>
            <a:r>
              <a:rPr lang="ru-RU" sz="3000" b="1" i="1" dirty="0" err="1"/>
              <a:t>Ноэтическая</a:t>
            </a:r>
            <a:r>
              <a:rPr lang="ru-RU" sz="3000" b="1" i="1" dirty="0"/>
              <a:t> Теория развивалась такими философами, как Анаксагор, Платон и Аристотель.</a:t>
            </a:r>
          </a:p>
          <a:p>
            <a:endParaRPr lang="ru-RU" dirty="0"/>
          </a:p>
        </p:txBody>
      </p:sp>
    </p:spTree>
    <p:extLst>
      <p:ext uri="{BB962C8B-B14F-4D97-AF65-F5344CB8AC3E}">
        <p14:creationId xmlns:p14="http://schemas.microsoft.com/office/powerpoint/2010/main" val="1943093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ФРАКТАЛЫ В НОЭТИКЕ</a:t>
            </a:r>
            <a:endParaRPr lang="ru-RU" dirty="0"/>
          </a:p>
        </p:txBody>
      </p:sp>
      <p:sp>
        <p:nvSpPr>
          <p:cNvPr id="3" name="Объект 2"/>
          <p:cNvSpPr>
            <a:spLocks noGrp="1"/>
          </p:cNvSpPr>
          <p:nvPr>
            <p:ph idx="1"/>
          </p:nvPr>
        </p:nvSpPr>
        <p:spPr>
          <a:xfrm>
            <a:off x="467544" y="1484784"/>
            <a:ext cx="8229600" cy="4709160"/>
          </a:xfrm>
        </p:spPr>
        <p:txBody>
          <a:bodyPr>
            <a:normAutofit/>
          </a:bodyPr>
          <a:lstStyle/>
          <a:p>
            <a:pPr marL="137160" indent="0">
              <a:buNone/>
            </a:pPr>
            <a:r>
              <a:rPr lang="ru-RU" sz="1600" i="1" dirty="0"/>
              <a:t>“И сказал Бог: сотворим человека по образу Нашему по подобию Нашему, и да владычествуют они над рыбами морскими, и над птицами небесными, и над скотом, и над всею землею, и над всеми гадами, пресмыкающимися по земле.</a:t>
            </a:r>
            <a:br>
              <a:rPr lang="ru-RU" sz="1600" i="1" dirty="0"/>
            </a:br>
            <a:r>
              <a:rPr lang="ru-RU" sz="1600" i="1" dirty="0"/>
              <a:t>И сотворил Бог человека по образу Своему, по образу Божию сотворил его; мужчину и женщину сотворил их</a:t>
            </a:r>
            <a:r>
              <a:rPr lang="ru-RU" sz="1600" i="1" dirty="0" smtClean="0"/>
              <a:t>.”</a:t>
            </a:r>
          </a:p>
          <a:p>
            <a:pPr marL="137160" indent="0">
              <a:buNone/>
            </a:pPr>
            <a:endParaRPr lang="ru-RU" sz="1600" i="1" dirty="0"/>
          </a:p>
          <a:p>
            <a:pPr marL="137160" indent="0">
              <a:buNone/>
            </a:pPr>
            <a:r>
              <a:rPr lang="ru-RU" sz="1600" dirty="0" smtClean="0"/>
              <a:t>В мире все создано по Образу и Подобию. </a:t>
            </a:r>
            <a:r>
              <a:rPr lang="ru-RU" sz="1600" dirty="0"/>
              <a:t>Устройство природы на любом уровне, как русская матрешка, оно является копией </a:t>
            </a:r>
            <a:r>
              <a:rPr lang="ru-RU" sz="1600" dirty="0" err="1"/>
              <a:t>самоподобного</a:t>
            </a:r>
            <a:r>
              <a:rPr lang="ru-RU" sz="1600" dirty="0"/>
              <a:t> образца устройства, которое мы видим на более низких или более высоких уровнях реальности. Например, структура и поведение клетки человека подобны структуре и поведению человека, который в свою очередь подобен структуре и поведению </a:t>
            </a:r>
            <a:r>
              <a:rPr lang="ru-RU" sz="1600" dirty="0" smtClean="0"/>
              <a:t>человечества.</a:t>
            </a:r>
          </a:p>
          <a:p>
            <a:pPr marL="137160" indent="0">
              <a:buNone/>
            </a:pPr>
            <a:r>
              <a:rPr lang="ru-RU" sz="1600" dirty="0" smtClean="0"/>
              <a:t>То есть мир – это своего рода фрактал, использующийся </a:t>
            </a:r>
            <a:r>
              <a:rPr lang="ru-RU" sz="1600" dirty="0" err="1" smtClean="0"/>
              <a:t>ноэтикой</a:t>
            </a:r>
            <a:r>
              <a:rPr lang="ru-RU" sz="1600" dirty="0" smtClean="0"/>
              <a:t> с целью понимания самого мира</a:t>
            </a:r>
            <a:endParaRPr lang="ru-RU" sz="1600" dirty="0"/>
          </a:p>
        </p:txBody>
      </p:sp>
      <p:pic>
        <p:nvPicPr>
          <p:cNvPr id="8194" name="Picture 2" descr="C:\Users\User\Desktop\fraktal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725144"/>
            <a:ext cx="5390380"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840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229600" cy="2332856"/>
          </a:xfrm>
        </p:spPr>
        <p:txBody>
          <a:bodyPr>
            <a:normAutofit/>
          </a:bodyPr>
          <a:lstStyle/>
          <a:p>
            <a:pPr marL="137160" indent="0">
              <a:buNone/>
            </a:pPr>
            <a:r>
              <a:rPr lang="ru-RU" dirty="0"/>
              <a:t>В отличие от обычного </a:t>
            </a:r>
            <a:r>
              <a:rPr lang="ru-RU" dirty="0" err="1"/>
              <a:t>редукционизма</a:t>
            </a:r>
            <a:r>
              <a:rPr lang="ru-RU" dirty="0"/>
              <a:t>, новая наука Ноэтика основана на холизме, убеждении, что понимание природы и человеческого опыта требует, чтобы мы вышли за пределы частей для того, чтобы видеть целое</a:t>
            </a:r>
            <a:r>
              <a:rPr lang="ru-RU" dirty="0" smtClean="0"/>
              <a:t>.</a:t>
            </a:r>
          </a:p>
        </p:txBody>
      </p:sp>
      <p:sp>
        <p:nvSpPr>
          <p:cNvPr id="4" name="Прямоугольник 3"/>
          <p:cNvSpPr/>
          <p:nvPr/>
        </p:nvSpPr>
        <p:spPr>
          <a:xfrm>
            <a:off x="323528" y="2712493"/>
            <a:ext cx="4572000" cy="3416320"/>
          </a:xfrm>
          <a:prstGeom prst="rect">
            <a:avLst/>
          </a:prstGeom>
        </p:spPr>
        <p:txBody>
          <a:bodyPr>
            <a:spAutoFit/>
          </a:bodyPr>
          <a:lstStyle/>
          <a:p>
            <a:r>
              <a:rPr lang="ru-RU" b="1" i="1" dirty="0"/>
              <a:t>Основой для этого новой «программы» Ноэтики является фундамент, предложенный математикой. Математические законы являются абсолютными, точными и бесспорными. В течение многих столетий эти законы использовались, чтобы изолировать и разделить Вселенную на отдельные измеримые компоненты. Наука будущего будет построена на возникающей новой математике, которая делает акцент на фрактальной геометрии и теории хаоса.</a:t>
            </a:r>
          </a:p>
        </p:txBody>
      </p:sp>
      <p:pic>
        <p:nvPicPr>
          <p:cNvPr id="3074" name="Picture 2" descr="C:\Users\User\Desktop\b_8_001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3" y="2852936"/>
            <a:ext cx="3888432" cy="309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946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79512" y="260648"/>
            <a:ext cx="8229600" cy="4709160"/>
          </a:xfrm>
        </p:spPr>
        <p:txBody>
          <a:bodyPr>
            <a:normAutofit fontScale="55000" lnSpcReduction="20000"/>
          </a:bodyPr>
          <a:lstStyle/>
          <a:p>
            <a:pPr marL="137160" indent="0">
              <a:buNone/>
            </a:pPr>
            <a:r>
              <a:rPr lang="ru-RU" b="1" dirty="0"/>
              <a:t>Фракталы (фрактальная геометрия) - современная версия геометрии, официально определенной в 1983 году ученым научно-исследовательского центра компании </a:t>
            </a:r>
            <a:r>
              <a:rPr lang="ru-RU" b="1" dirty="0" err="1"/>
              <a:t>IBMБенуа</a:t>
            </a:r>
            <a:r>
              <a:rPr lang="ru-RU" b="1" dirty="0"/>
              <a:t> Мандельбротом. Они - фактически простая математика, основанная на уравнении, включающем в себя операции сложения и умножения. В таком уравнении его результат вставляется в исходное уравнение, и оно решается заново. Повторение уравнения </a:t>
            </a:r>
            <a:endParaRPr lang="ru-RU" b="1" dirty="0" smtClean="0"/>
          </a:p>
          <a:p>
            <a:pPr marL="137160" indent="0">
              <a:buNone/>
            </a:pPr>
            <a:r>
              <a:rPr lang="ru-RU" b="1" dirty="0" smtClean="0"/>
              <a:t>предусматривает </a:t>
            </a:r>
            <a:r>
              <a:rPr lang="ru-RU" b="1" dirty="0"/>
              <a:t>геометрию, выражающую </a:t>
            </a:r>
            <a:endParaRPr lang="ru-RU" b="1" dirty="0" smtClean="0"/>
          </a:p>
          <a:p>
            <a:pPr marL="137160" indent="0">
              <a:buNone/>
            </a:pPr>
            <a:r>
              <a:rPr lang="ru-RU" b="1" dirty="0" err="1" smtClean="0"/>
              <a:t>самоподобные</a:t>
            </a:r>
            <a:r>
              <a:rPr lang="ru-RU" b="1" dirty="0" smtClean="0"/>
              <a:t> </a:t>
            </a:r>
            <a:r>
              <a:rPr lang="ru-RU" b="1" dirty="0"/>
              <a:t>объекты, которые </a:t>
            </a:r>
            <a:r>
              <a:rPr lang="ru-RU" b="1" dirty="0" smtClean="0"/>
              <a:t>появляются</a:t>
            </a:r>
          </a:p>
          <a:p>
            <a:pPr marL="137160" indent="0">
              <a:buNone/>
            </a:pPr>
            <a:r>
              <a:rPr lang="ru-RU" b="1" dirty="0" smtClean="0"/>
              <a:t> </a:t>
            </a:r>
            <a:r>
              <a:rPr lang="ru-RU" b="1" dirty="0"/>
              <a:t>на более высоких или более низких уровнях </a:t>
            </a:r>
            <a:endParaRPr lang="ru-RU" b="1" dirty="0" smtClean="0"/>
          </a:p>
          <a:p>
            <a:pPr marL="137160" indent="0">
              <a:buNone/>
            </a:pPr>
            <a:r>
              <a:rPr lang="ru-RU" b="1" dirty="0" smtClean="0"/>
              <a:t>величины </a:t>
            </a:r>
            <a:r>
              <a:rPr lang="ru-RU" b="1" dirty="0"/>
              <a:t>уравнения. Устройство природы </a:t>
            </a:r>
            <a:endParaRPr lang="ru-RU" b="1" dirty="0" smtClean="0"/>
          </a:p>
          <a:p>
            <a:pPr marL="137160" indent="0">
              <a:buNone/>
            </a:pPr>
            <a:r>
              <a:rPr lang="ru-RU" b="1" dirty="0" smtClean="0"/>
              <a:t>на </a:t>
            </a:r>
            <a:r>
              <a:rPr lang="ru-RU" b="1" dirty="0"/>
              <a:t>любом уровне, как русская матрешка, оно </a:t>
            </a:r>
            <a:endParaRPr lang="ru-RU" b="1" dirty="0" smtClean="0"/>
          </a:p>
          <a:p>
            <a:pPr marL="137160" indent="0">
              <a:buNone/>
            </a:pPr>
            <a:r>
              <a:rPr lang="ru-RU" b="1" dirty="0" smtClean="0"/>
              <a:t>является </a:t>
            </a:r>
            <a:r>
              <a:rPr lang="ru-RU" b="1" dirty="0"/>
              <a:t>копией </a:t>
            </a:r>
            <a:r>
              <a:rPr lang="ru-RU" b="1" dirty="0" err="1"/>
              <a:t>самоподобного</a:t>
            </a:r>
            <a:r>
              <a:rPr lang="ru-RU" b="1" dirty="0"/>
              <a:t> образца устройства, </a:t>
            </a:r>
            <a:endParaRPr lang="ru-RU" b="1" dirty="0" smtClean="0"/>
          </a:p>
          <a:p>
            <a:pPr marL="137160" indent="0">
              <a:buNone/>
            </a:pPr>
            <a:r>
              <a:rPr lang="ru-RU" b="1" dirty="0" smtClean="0"/>
              <a:t>которое </a:t>
            </a:r>
            <a:r>
              <a:rPr lang="ru-RU" b="1" dirty="0"/>
              <a:t>мы видим на более низких или более </a:t>
            </a:r>
            <a:endParaRPr lang="ru-RU" b="1" dirty="0" smtClean="0"/>
          </a:p>
          <a:p>
            <a:pPr marL="137160" indent="0">
              <a:buNone/>
            </a:pPr>
            <a:r>
              <a:rPr lang="ru-RU" b="1" dirty="0" smtClean="0"/>
              <a:t>высоких </a:t>
            </a:r>
            <a:r>
              <a:rPr lang="ru-RU" b="1" dirty="0"/>
              <a:t>уровнях реальности. Например, структура и поведение клетки человека подобны структуре и поведению человека, который в свою очередь подобен структуре и поведению человечества. Короче говоря, </a:t>
            </a:r>
            <a:endParaRPr lang="ru-RU" b="1" dirty="0" smtClean="0"/>
          </a:p>
          <a:p>
            <a:pPr marL="137160" indent="0">
              <a:buNone/>
            </a:pPr>
            <a:r>
              <a:rPr lang="ru-RU" b="1" dirty="0" smtClean="0"/>
              <a:t>здесь </a:t>
            </a:r>
            <a:r>
              <a:rPr lang="ru-RU" b="1" dirty="0"/>
              <a:t>работает принцип «как вверху, так и внизу». </a:t>
            </a:r>
            <a:endParaRPr lang="ru-RU" b="1" dirty="0" smtClean="0"/>
          </a:p>
          <a:p>
            <a:pPr marL="137160" indent="0">
              <a:buNone/>
            </a:pPr>
            <a:r>
              <a:rPr lang="ru-RU" b="1" dirty="0" smtClean="0"/>
              <a:t>Рекурсивная </a:t>
            </a:r>
            <a:r>
              <a:rPr lang="ru-RU" b="1" dirty="0"/>
              <a:t>(фрактальная) геометрия подчеркивает, </a:t>
            </a:r>
            <a:endParaRPr lang="ru-RU" b="1" dirty="0" smtClean="0"/>
          </a:p>
          <a:p>
            <a:pPr marL="137160" indent="0">
              <a:buNone/>
            </a:pPr>
            <a:r>
              <a:rPr lang="ru-RU" b="1" dirty="0" smtClean="0"/>
              <a:t>что </a:t>
            </a:r>
            <a:r>
              <a:rPr lang="ru-RU" b="1" dirty="0"/>
              <a:t>наблюдаемая физическая Вселенная произошла в </a:t>
            </a:r>
            <a:endParaRPr lang="ru-RU" b="1" dirty="0" smtClean="0"/>
          </a:p>
          <a:p>
            <a:pPr marL="137160" indent="0">
              <a:buNone/>
            </a:pPr>
            <a:r>
              <a:rPr lang="ru-RU" b="1" dirty="0" smtClean="0"/>
              <a:t>результате </a:t>
            </a:r>
            <a:r>
              <a:rPr lang="ru-RU" b="1" dirty="0"/>
              <a:t>интеграции и взаимосвязанности всех ее частей.</a:t>
            </a:r>
          </a:p>
        </p:txBody>
      </p:sp>
      <p:pic>
        <p:nvPicPr>
          <p:cNvPr id="4098" name="Picture 2" descr="C:\Users\User\Desktop\103994-67a0c-25684350-m750x7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264443"/>
            <a:ext cx="3960440" cy="158556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103994-3c109-25465117-m750x7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4048" y="4369668"/>
            <a:ext cx="4032448" cy="24208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esktop\b_8_035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437112"/>
            <a:ext cx="3744416" cy="23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912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4572000" cy="4801314"/>
          </a:xfrm>
          <a:prstGeom prst="rect">
            <a:avLst/>
          </a:prstGeom>
        </p:spPr>
        <p:txBody>
          <a:bodyPr>
            <a:spAutoFit/>
          </a:bodyPr>
          <a:lstStyle/>
          <a:p>
            <a:r>
              <a:rPr lang="ru-RU" dirty="0"/>
              <a:t>Вместо того чтобы подтверждать теорию развития Дарвина, основанную на случайных мутациях и борьбе за выживание, рекурсивная геометрия показывает, что биосфера – это структурированное совместное «предприятие», состоящее из всех живых организмов. Вместо того чтобы признать соревнование средством выживания, новое представление о природе заключается в сотрудничестве (взаимодействии) всех видов живых существ, которые находятся в гармонии со своей физической средой. Мы должны понимать, что важна жизнь каждого живого существа, поскольку оно является членом единого организма. Когда мы воюем, мы воюем сами с собой.</a:t>
            </a:r>
          </a:p>
        </p:txBody>
      </p:sp>
      <p:pic>
        <p:nvPicPr>
          <p:cNvPr id="6146" name="Picture 2" descr="C:\Users\User\Desktop\b_8_071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131" y="332656"/>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esktop\b_8_016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380" y="3789040"/>
            <a:ext cx="3267083" cy="25859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Desktop\b_8_067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5082011"/>
            <a:ext cx="3811587" cy="150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933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27984" y="299915"/>
            <a:ext cx="4572000" cy="6186309"/>
          </a:xfrm>
          <a:prstGeom prst="rect">
            <a:avLst/>
          </a:prstGeom>
        </p:spPr>
        <p:txBody>
          <a:bodyPr>
            <a:spAutoFit/>
          </a:bodyPr>
          <a:lstStyle/>
          <a:p>
            <a:r>
              <a:rPr lang="ru-RU" dirty="0"/>
              <a:t>Через математические уравнения рекурсивная геометрия получает структуры, напоминающие таковые из естественного мира, например, горы, облака, растения и животных. Движущие силы таких рекурсивных структур непосредственно находятся под влиянием теории хаоса, математики, которая связана с природой. При этом незначительные изменения в природе в итоге могут привести к  неожиданным последствиям. Теория хаоса определяет процессы, согласно которым взмах крыльев бабочки в Азии может повлиять на возникновение торнадо в Оклахоме. Когда теория хаоса объединяется с рекурсивной геометрией, математика далее предсказывает поведенческую динамику, наблюдаемую в нашей физической реальности: от погодных условий до человеческой физиологии, от социальных образцов до рыночных цен на фондовой бирже.</a:t>
            </a:r>
          </a:p>
        </p:txBody>
      </p:sp>
      <p:pic>
        <p:nvPicPr>
          <p:cNvPr id="5122" name="Picture 2" descr="C:\Users\User\Desktop\b_8_024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4025205"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154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30626"/>
          </a:xfrm>
        </p:spPr>
        <p:txBody>
          <a:bodyPr>
            <a:normAutofit fontScale="90000"/>
          </a:bodyPr>
          <a:lstStyle/>
          <a:p>
            <a:r>
              <a:rPr lang="ru-RU" sz="1900" dirty="0" smtClean="0">
                <a:solidFill>
                  <a:schemeClr val="tx2">
                    <a:lumMod val="75000"/>
                  </a:schemeClr>
                </a:solidFill>
              </a:rPr>
              <a:t>Оказывается, Мир чудесен.</a:t>
            </a:r>
            <a:br>
              <a:rPr lang="ru-RU" sz="1900" dirty="0" smtClean="0">
                <a:solidFill>
                  <a:schemeClr val="tx2">
                    <a:lumMod val="75000"/>
                  </a:schemeClr>
                </a:solidFill>
              </a:rPr>
            </a:br>
            <a:r>
              <a:rPr lang="ru-RU" sz="1900" dirty="0" smtClean="0">
                <a:solidFill>
                  <a:schemeClr val="tx2">
                    <a:lumMod val="75000"/>
                  </a:schemeClr>
                </a:solidFill>
              </a:rPr>
              <a:t>Не эпизодически, не в редкие моменты, не раз в столетие, а постоянно и непрерывно.</a:t>
            </a:r>
            <a:br>
              <a:rPr lang="ru-RU" sz="1900" dirty="0" smtClean="0">
                <a:solidFill>
                  <a:schemeClr val="tx2">
                    <a:lumMod val="75000"/>
                  </a:schemeClr>
                </a:solidFill>
              </a:rPr>
            </a:br>
            <a:r>
              <a:rPr lang="ru-RU" sz="1900" dirty="0" err="1" smtClean="0">
                <a:solidFill>
                  <a:schemeClr val="tx2">
                    <a:lumMod val="75000"/>
                  </a:schemeClr>
                </a:solidFill>
              </a:rPr>
              <a:t>Цис</a:t>
            </a:r>
            <a:r>
              <a:rPr lang="ru-RU" sz="1900" dirty="0" smtClean="0">
                <a:solidFill>
                  <a:schemeClr val="tx2">
                    <a:lumMod val="75000"/>
                  </a:schemeClr>
                </a:solidFill>
              </a:rPr>
              <a:t> </a:t>
            </a:r>
            <a:r>
              <a:rPr lang="ru-RU" sz="1900" dirty="0" err="1" smtClean="0">
                <a:solidFill>
                  <a:schemeClr val="tx2">
                    <a:lumMod val="75000"/>
                  </a:schemeClr>
                </a:solidFill>
              </a:rPr>
              <a:t>Атль</a:t>
            </a:r>
            <a:r>
              <a:rPr lang="ru-RU" sz="1900" dirty="0" smtClean="0">
                <a:solidFill>
                  <a:schemeClr val="tx2">
                    <a:lumMod val="75000"/>
                  </a:schemeClr>
                </a:solidFill>
              </a:rPr>
              <a:t> </a:t>
            </a:r>
            <a:r>
              <a:rPr lang="ru-RU" sz="1900" dirty="0" err="1" smtClean="0">
                <a:solidFill>
                  <a:schemeClr val="tx2">
                    <a:lumMod val="75000"/>
                  </a:schemeClr>
                </a:solidFill>
              </a:rPr>
              <a:t>эви</a:t>
            </a:r>
            <a:r>
              <a:rPr lang="ru-RU" sz="1900" dirty="0" smtClean="0">
                <a:solidFill>
                  <a:schemeClr val="tx2">
                    <a:lumMod val="75000"/>
                  </a:schemeClr>
                </a:solidFill>
              </a:rPr>
              <a:t> – так устроен Мир.</a:t>
            </a:r>
            <a:br>
              <a:rPr lang="ru-RU" sz="1900" dirty="0" smtClean="0">
                <a:solidFill>
                  <a:schemeClr val="tx2">
                    <a:lumMod val="75000"/>
                  </a:schemeClr>
                </a:solidFill>
              </a:rPr>
            </a:br>
            <a:r>
              <a:rPr lang="ru-RU" sz="1900" dirty="0" smtClean="0">
                <a:solidFill>
                  <a:schemeClr val="tx2">
                    <a:lumMod val="75000"/>
                  </a:schemeClr>
                </a:solidFill>
              </a:rPr>
              <a:t>Какая старая истина, Господи…</a:t>
            </a:r>
            <a:br>
              <a:rPr lang="ru-RU" sz="1900" dirty="0" smtClean="0">
                <a:solidFill>
                  <a:schemeClr val="tx2">
                    <a:lumMod val="75000"/>
                  </a:schemeClr>
                </a:solidFill>
              </a:rPr>
            </a:br>
            <a:r>
              <a:rPr lang="ru-RU" sz="1900" dirty="0" err="1" smtClean="0">
                <a:solidFill>
                  <a:schemeClr val="tx2">
                    <a:lumMod val="75000"/>
                  </a:schemeClr>
                </a:solidFill>
              </a:rPr>
              <a:t>Новся</a:t>
            </a:r>
            <a:r>
              <a:rPr lang="ru-RU" sz="1900" dirty="0" smtClean="0">
                <a:solidFill>
                  <a:schemeClr val="tx2">
                    <a:lumMod val="75000"/>
                  </a:schemeClr>
                </a:solidFill>
              </a:rPr>
              <a:t> штука в том, что без нас он – не реализован. В нем, удивительном по своей природе, без нас нет чудес.</a:t>
            </a:r>
            <a:br>
              <a:rPr lang="ru-RU" sz="1900" dirty="0" smtClean="0">
                <a:solidFill>
                  <a:schemeClr val="tx2">
                    <a:lumMod val="75000"/>
                  </a:schemeClr>
                </a:solidFill>
              </a:rPr>
            </a:br>
            <a:r>
              <a:rPr lang="ru-RU" sz="1900" dirty="0" smtClean="0">
                <a:solidFill>
                  <a:schemeClr val="tx2">
                    <a:lumMod val="75000"/>
                  </a:schemeClr>
                </a:solidFill>
              </a:rPr>
              <a:t>Потому что Чудо – соприкосновение, слияние </a:t>
            </a:r>
            <a:br>
              <a:rPr lang="ru-RU" sz="1900" dirty="0" smtClean="0">
                <a:solidFill>
                  <a:schemeClr val="tx2">
                    <a:lumMod val="75000"/>
                  </a:schemeClr>
                </a:solidFill>
              </a:rPr>
            </a:br>
            <a:r>
              <a:rPr lang="ru-RU" sz="1900" dirty="0" smtClean="0">
                <a:solidFill>
                  <a:schemeClr val="tx2">
                    <a:lumMod val="75000"/>
                  </a:schemeClr>
                </a:solidFill>
              </a:rPr>
              <a:t>Вселенной и Человека.</a:t>
            </a:r>
            <a:br>
              <a:rPr lang="ru-RU" sz="1900" dirty="0" smtClean="0">
                <a:solidFill>
                  <a:schemeClr val="tx2">
                    <a:lumMod val="75000"/>
                  </a:schemeClr>
                </a:solidFill>
              </a:rPr>
            </a:br>
            <a:r>
              <a:rPr lang="ru-RU" sz="1900" dirty="0" smtClean="0">
                <a:solidFill>
                  <a:schemeClr val="tx2">
                    <a:lumMod val="75000"/>
                  </a:schemeClr>
                </a:solidFill>
              </a:rPr>
              <a:t>Мироздания и взгляда.</a:t>
            </a:r>
            <a:br>
              <a:rPr lang="ru-RU" sz="1900" dirty="0" smtClean="0">
                <a:solidFill>
                  <a:schemeClr val="tx2">
                    <a:lumMod val="75000"/>
                  </a:schemeClr>
                </a:solidFill>
              </a:rPr>
            </a:br>
            <a:r>
              <a:rPr lang="ru-RU" sz="1900" dirty="0" smtClean="0">
                <a:solidFill>
                  <a:schemeClr val="tx2">
                    <a:lumMod val="75000"/>
                  </a:schemeClr>
                </a:solidFill>
              </a:rPr>
              <a:t>«Наблюдать» и «творить», как выясняется,- одно и то же.</a:t>
            </a:r>
            <a:br>
              <a:rPr lang="ru-RU" sz="1900" dirty="0" smtClean="0">
                <a:solidFill>
                  <a:schemeClr val="tx2">
                    <a:lumMod val="75000"/>
                  </a:schemeClr>
                </a:solidFill>
              </a:rPr>
            </a:br>
            <a:r>
              <a:rPr lang="ru-RU" sz="1900" dirty="0" smtClean="0">
                <a:solidFill>
                  <a:schemeClr val="tx2">
                    <a:lumMod val="75000"/>
                  </a:schemeClr>
                </a:solidFill>
              </a:rPr>
              <a:t>«Смотреть» + «удивляться» вместе означают «видеть».</a:t>
            </a:r>
            <a:br>
              <a:rPr lang="ru-RU" sz="1900" dirty="0" smtClean="0">
                <a:solidFill>
                  <a:schemeClr val="tx2">
                    <a:lumMod val="75000"/>
                  </a:schemeClr>
                </a:solidFill>
              </a:rPr>
            </a:br>
            <a:r>
              <a:rPr lang="ru-RU" sz="1900" dirty="0" smtClean="0">
                <a:solidFill>
                  <a:schemeClr val="tx2">
                    <a:lumMod val="75000"/>
                  </a:schemeClr>
                </a:solidFill>
              </a:rPr>
              <a:t>Если смотреть со скукой – волшебство отступает. Когда его некому опознать, Мир не настаивает…</a:t>
            </a:r>
            <a:br>
              <a:rPr lang="ru-RU" sz="1900" dirty="0" smtClean="0">
                <a:solidFill>
                  <a:schemeClr val="tx2">
                    <a:lumMod val="75000"/>
                  </a:schemeClr>
                </a:solidFill>
              </a:rPr>
            </a:br>
            <a:r>
              <a:rPr lang="ru-RU" sz="1900" dirty="0" smtClean="0">
                <a:solidFill>
                  <a:schemeClr val="tx2">
                    <a:lumMod val="75000"/>
                  </a:schemeClr>
                </a:solidFill>
              </a:rPr>
              <a:t>Но если вглядеться не в плоскость листа, на котором цивилизация неумело изобразила убогий набросок Вселенной, а глубже и изнутри – в нее саму, </a:t>
            </a:r>
            <a:br>
              <a:rPr lang="ru-RU" sz="1900" dirty="0" smtClean="0">
                <a:solidFill>
                  <a:schemeClr val="tx2">
                    <a:lumMod val="75000"/>
                  </a:schemeClr>
                </a:solidFill>
              </a:rPr>
            </a:br>
            <a:r>
              <a:rPr lang="ru-RU" sz="1900" dirty="0" smtClean="0">
                <a:solidFill>
                  <a:schemeClr val="tx2">
                    <a:lumMod val="75000"/>
                  </a:schemeClr>
                </a:solidFill>
              </a:rPr>
              <a:t>рождается взаимодействие.</a:t>
            </a:r>
            <a:br>
              <a:rPr lang="ru-RU" sz="1900" dirty="0" smtClean="0">
                <a:solidFill>
                  <a:schemeClr val="tx2">
                    <a:lumMod val="75000"/>
                  </a:schemeClr>
                </a:solidFill>
              </a:rPr>
            </a:br>
            <a:r>
              <a:rPr lang="ru-RU" sz="1900" dirty="0" smtClean="0">
                <a:solidFill>
                  <a:schemeClr val="tx2">
                    <a:lumMod val="75000"/>
                  </a:schemeClr>
                </a:solidFill>
              </a:rPr>
              <a:t>И возникает фантастическая ярмарка чудес.</a:t>
            </a:r>
            <a:br>
              <a:rPr lang="ru-RU" sz="1900" dirty="0" smtClean="0">
                <a:solidFill>
                  <a:schemeClr val="tx2">
                    <a:lumMod val="75000"/>
                  </a:schemeClr>
                </a:solidFill>
              </a:rPr>
            </a:br>
            <a:endParaRPr lang="ru-RU" sz="1900" dirty="0">
              <a:solidFill>
                <a:schemeClr val="tx2">
                  <a:lumMod val="75000"/>
                </a:schemeClr>
              </a:solidFill>
            </a:endParaRPr>
          </a:p>
        </p:txBody>
      </p:sp>
      <p:pic>
        <p:nvPicPr>
          <p:cNvPr id="9218" name="Picture 2" descr="C:\Users\User\Desktop\fraktal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439" y="4653136"/>
            <a:ext cx="1956767" cy="209944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esktop\fraktal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53964"/>
            <a:ext cx="5432524" cy="139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529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ФРАКТАЛЫ</a:t>
            </a:r>
            <a:br>
              <a:rPr lang="ru-RU" smtClean="0"/>
            </a:br>
            <a:r>
              <a:rPr lang="ru-RU" smtClean="0"/>
              <a:t>ПРИМЕНЕНИЕ ФРАКТАЛОВ</a:t>
            </a:r>
            <a:endParaRPr lang="ru-RU" dirty="0"/>
          </a:p>
        </p:txBody>
      </p:sp>
      <p:sp>
        <p:nvSpPr>
          <p:cNvPr id="7" name="Объект 6"/>
          <p:cNvSpPr>
            <a:spLocks noGrp="1"/>
          </p:cNvSpPr>
          <p:nvPr>
            <p:ph idx="1"/>
          </p:nvPr>
        </p:nvSpPr>
        <p:spPr>
          <a:xfrm>
            <a:off x="457200" y="1600200"/>
            <a:ext cx="8229600" cy="4747453"/>
          </a:xfrm>
          <a:prstGeom prst="rect">
            <a:avLst/>
          </a:prstGeom>
        </p:spPr>
        <p:txBody>
          <a:bodyPr wrap="square">
            <a:spAutoFit/>
          </a:bodyPr>
          <a:lstStyle/>
          <a:p>
            <a:r>
              <a:rPr lang="ru-RU" sz="2750" dirty="0"/>
              <a:t>В 1977 и 1982 годах Мандельброт опубликовал научные труды, посвященные изучению «фрактальной геометрии» или «геометрии природы», в которых разбивал на первый взгляд случайные математические формы на составные элементы, оказавшиеся при ближайшем рассмотрении повторяющимися, - что и доказывает наличие некого образца для копирования. Открытие Мандельброта возымело весомые позитивные последствия в развитии физики, астрономии и биологии</a:t>
            </a:r>
            <a:r>
              <a:rPr lang="ru-RU" sz="2300" dirty="0"/>
              <a:t>.</a:t>
            </a:r>
          </a:p>
        </p:txBody>
      </p:sp>
    </p:spTree>
    <p:extLst>
      <p:ext uri="{BB962C8B-B14F-4D97-AF65-F5344CB8AC3E}">
        <p14:creationId xmlns:p14="http://schemas.microsoft.com/office/powerpoint/2010/main" val="442347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Практическое применение фракталов :</a:t>
            </a:r>
            <a:endParaRPr lang="ru-RU" dirty="0"/>
          </a:p>
        </p:txBody>
      </p:sp>
      <p:sp>
        <p:nvSpPr>
          <p:cNvPr id="3" name="Содержимое 2"/>
          <p:cNvSpPr>
            <a:spLocks noGrp="1"/>
          </p:cNvSpPr>
          <p:nvPr>
            <p:ph idx="1"/>
          </p:nvPr>
        </p:nvSpPr>
        <p:spPr>
          <a:xfrm>
            <a:off x="457200" y="1600200"/>
            <a:ext cx="8229600" cy="4997152"/>
          </a:xfrm>
        </p:spPr>
        <p:txBody>
          <a:bodyPr>
            <a:normAutofit fontScale="85000" lnSpcReduction="20000"/>
          </a:bodyPr>
          <a:lstStyle/>
          <a:p>
            <a:pPr>
              <a:buNone/>
            </a:pPr>
            <a:r>
              <a:rPr lang="ru-RU" sz="4000" b="1" dirty="0" smtClean="0">
                <a:latin typeface="Constantia" pitchFamily="18" charset="0"/>
              </a:rPr>
              <a:t>МЕХАНИКА ЖИДКОСТЕЙ</a:t>
            </a:r>
            <a:r>
              <a:rPr lang="ru-RU" b="1" dirty="0" smtClean="0">
                <a:latin typeface="Constantia" pitchFamily="18" charset="0"/>
              </a:rPr>
              <a:t/>
            </a:r>
            <a:br>
              <a:rPr lang="ru-RU" b="1" dirty="0" smtClean="0">
                <a:latin typeface="Constantia" pitchFamily="18" charset="0"/>
              </a:rPr>
            </a:br>
            <a:r>
              <a:rPr lang="ru-RU" b="1" dirty="0" smtClean="0">
                <a:latin typeface="Constantia" pitchFamily="18" charset="0"/>
              </a:rPr>
              <a:t/>
            </a:r>
            <a:br>
              <a:rPr lang="ru-RU" b="1" dirty="0" smtClean="0">
                <a:latin typeface="Constantia" pitchFamily="18" charset="0"/>
              </a:rPr>
            </a:br>
            <a:r>
              <a:rPr lang="ru-RU" b="1" dirty="0" smtClean="0">
                <a:latin typeface="Constantia" pitchFamily="18" charset="0"/>
              </a:rPr>
              <a:t>Изучение турбулентности в потоках очень хорошо подстраивается под фракталы. Турбулентные потоки хаотичны, и поэтому их сложно точно смоделировать. И здесь помогает переход к их фрактальному представлению, что сильно облегчает работу инженерам и физикам, позволяя им лучше понять динамику сложных потоков. </a:t>
            </a:r>
            <a:br>
              <a:rPr lang="ru-RU" b="1" dirty="0" smtClean="0">
                <a:latin typeface="Constantia" pitchFamily="18" charset="0"/>
              </a:rPr>
            </a:br>
            <a:r>
              <a:rPr lang="ru-RU" b="1" dirty="0" smtClean="0">
                <a:latin typeface="Constantia" pitchFamily="18" charset="0"/>
              </a:rPr>
              <a:t>При помощи фракталов также можно смоделировать языки пламени. </a:t>
            </a:r>
            <a:br>
              <a:rPr lang="ru-RU" b="1" dirty="0" smtClean="0">
                <a:latin typeface="Constantia" pitchFamily="18" charset="0"/>
              </a:rPr>
            </a:br>
            <a:r>
              <a:rPr lang="ru-RU" b="1" dirty="0" smtClean="0">
                <a:latin typeface="Constantia" pitchFamily="18" charset="0"/>
              </a:rPr>
              <a:t>Пористые материалы хорошо представляются в фрактальной форме в связи с тем, что они имеют очень сложную геометрию. Это используется в нефтяной науке. </a:t>
            </a:r>
            <a:endParaRPr lang="ru-RU" b="1" dirty="0">
              <a:latin typeface="Constantia" pitchFamily="18" charset="0"/>
            </a:endParaRPr>
          </a:p>
        </p:txBody>
      </p:sp>
    </p:spTree>
    <p:extLst>
      <p:ext uri="{BB962C8B-B14F-4D97-AF65-F5344CB8AC3E}">
        <p14:creationId xmlns:p14="http://schemas.microsoft.com/office/powerpoint/2010/main" val="1732580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Практическое применение фракталов :</a:t>
            </a:r>
            <a:endParaRPr lang="ru-RU" dirty="0"/>
          </a:p>
        </p:txBody>
      </p:sp>
      <p:sp>
        <p:nvSpPr>
          <p:cNvPr id="3" name="Содержимое 2"/>
          <p:cNvSpPr>
            <a:spLocks noGrp="1"/>
          </p:cNvSpPr>
          <p:nvPr>
            <p:ph idx="1"/>
          </p:nvPr>
        </p:nvSpPr>
        <p:spPr>
          <a:xfrm>
            <a:off x="457200" y="1600200"/>
            <a:ext cx="8229600" cy="5069160"/>
          </a:xfrm>
        </p:spPr>
        <p:txBody>
          <a:bodyPr>
            <a:normAutofit fontScale="77500" lnSpcReduction="20000"/>
          </a:bodyPr>
          <a:lstStyle/>
          <a:p>
            <a:pPr>
              <a:buNone/>
            </a:pPr>
            <a:r>
              <a:rPr lang="ru-RU" b="1" dirty="0" smtClean="0">
                <a:latin typeface="Constantia" pitchFamily="18" charset="0"/>
              </a:rPr>
              <a:t>     </a:t>
            </a:r>
            <a:r>
              <a:rPr lang="ru-RU" sz="3400" b="1" dirty="0" smtClean="0">
                <a:latin typeface="Constantia" pitchFamily="18" charset="0"/>
              </a:rPr>
              <a:t> </a:t>
            </a:r>
            <a:r>
              <a:rPr lang="ru-RU" sz="3400" b="1" dirty="0" smtClean="0"/>
              <a:t>В ТЕЛЕКОММУНИКАЦИИ</a:t>
            </a:r>
            <a:r>
              <a:rPr lang="ru-RU" b="1" dirty="0" smtClean="0"/>
              <a:t/>
            </a:r>
            <a:br>
              <a:rPr lang="ru-RU" b="1" dirty="0" smtClean="0"/>
            </a:br>
            <a:r>
              <a:rPr lang="ru-RU" b="1" dirty="0" smtClean="0"/>
              <a:t>Для передачи данных на расстояния используются антенны, имеющие фрактальные формы, что сильно уменьшает их размеры и вес. </a:t>
            </a:r>
            <a:br>
              <a:rPr lang="ru-RU" b="1" dirty="0" smtClean="0"/>
            </a:br>
            <a:r>
              <a:rPr lang="ru-RU" b="1" dirty="0" smtClean="0"/>
              <a:t/>
            </a:r>
            <a:br>
              <a:rPr lang="ru-RU" b="1" dirty="0" smtClean="0"/>
            </a:br>
            <a:r>
              <a:rPr lang="ru-RU" sz="3400" b="1" dirty="0" smtClean="0"/>
              <a:t>В ФИЗИКЕ ПОВЕРХНОСТЕЙ</a:t>
            </a:r>
            <a:r>
              <a:rPr lang="ru-RU" b="1" dirty="0" smtClean="0"/>
              <a:t/>
            </a:r>
            <a:br>
              <a:rPr lang="ru-RU" b="1" dirty="0" smtClean="0"/>
            </a:br>
            <a:r>
              <a:rPr lang="ru-RU" b="1" dirty="0" smtClean="0"/>
              <a:t>Фракталы используются для описания кривизны поверхностей. Неровная поверхность характеризуется комбинацией из двух разных фракталов. </a:t>
            </a:r>
            <a:br>
              <a:rPr lang="ru-RU" b="1" dirty="0" smtClean="0"/>
            </a:br>
            <a:r>
              <a:rPr lang="ru-RU" b="1" dirty="0" smtClean="0"/>
              <a:t/>
            </a:r>
            <a:br>
              <a:rPr lang="ru-RU" b="1" dirty="0" smtClean="0"/>
            </a:br>
            <a:r>
              <a:rPr lang="ru-RU" sz="3400" b="1" dirty="0" smtClean="0"/>
              <a:t>В МЕДИЦИНЕ</a:t>
            </a:r>
            <a:r>
              <a:rPr lang="ru-RU" b="1" dirty="0" smtClean="0"/>
              <a:t/>
            </a:r>
            <a:br>
              <a:rPr lang="ru-RU" b="1" dirty="0" smtClean="0"/>
            </a:br>
            <a:r>
              <a:rPr lang="ru-RU" b="1" dirty="0" err="1" smtClean="0"/>
              <a:t>Биосенсорные</a:t>
            </a:r>
            <a:r>
              <a:rPr lang="ru-RU" b="1" dirty="0" smtClean="0"/>
              <a:t> взаимодействия. Биения сердца. </a:t>
            </a:r>
            <a:br>
              <a:rPr lang="ru-RU" b="1" dirty="0" smtClean="0"/>
            </a:br>
            <a:r>
              <a:rPr lang="ru-RU" b="1" dirty="0" smtClean="0"/>
              <a:t/>
            </a:r>
            <a:br>
              <a:rPr lang="ru-RU" b="1" dirty="0" smtClean="0"/>
            </a:br>
            <a:r>
              <a:rPr lang="ru-RU" sz="3400" b="1" dirty="0" smtClean="0"/>
              <a:t>В БИОЛОГИИ</a:t>
            </a:r>
            <a:r>
              <a:rPr lang="ru-RU" b="1" dirty="0" smtClean="0"/>
              <a:t/>
            </a:r>
            <a:br>
              <a:rPr lang="ru-RU" b="1" dirty="0" smtClean="0"/>
            </a:br>
            <a:r>
              <a:rPr lang="ru-RU" b="1" dirty="0" smtClean="0"/>
              <a:t>Моделирование хаотических процессов, в частности при описании моделей популяций.</a:t>
            </a:r>
          </a:p>
          <a:p>
            <a:pPr>
              <a:buNone/>
            </a:pPr>
            <a:endParaRPr lang="ru-RU" dirty="0"/>
          </a:p>
        </p:txBody>
      </p:sp>
    </p:spTree>
    <p:extLst>
      <p:ext uri="{BB962C8B-B14F-4D97-AF65-F5344CB8AC3E}">
        <p14:creationId xmlns:p14="http://schemas.microsoft.com/office/powerpoint/2010/main" val="20000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79512" y="188640"/>
            <a:ext cx="8229600" cy="748680"/>
          </a:xfrm>
        </p:spPr>
        <p:txBody>
          <a:bodyPr>
            <a:normAutofit/>
          </a:bodyPr>
          <a:lstStyle/>
          <a:p>
            <a:r>
              <a:rPr lang="ru-RU" sz="2900" b="1" dirty="0">
                <a:solidFill>
                  <a:schemeClr val="bg1"/>
                </a:solidFill>
              </a:rPr>
              <a:t>Фракталы в цифровой технике</a:t>
            </a:r>
          </a:p>
        </p:txBody>
      </p:sp>
      <p:sp>
        <p:nvSpPr>
          <p:cNvPr id="5" name="Прямоугольник 4"/>
          <p:cNvSpPr/>
          <p:nvPr/>
        </p:nvSpPr>
        <p:spPr>
          <a:xfrm>
            <a:off x="179512" y="908720"/>
            <a:ext cx="4572000" cy="5355312"/>
          </a:xfrm>
          <a:prstGeom prst="rect">
            <a:avLst/>
          </a:prstGeom>
        </p:spPr>
        <p:txBody>
          <a:bodyPr>
            <a:spAutoFit/>
          </a:bodyPr>
          <a:lstStyle/>
          <a:p>
            <a:r>
              <a:rPr lang="ru-RU" sz="1900" b="1" dirty="0"/>
              <a:t>Фрактальная геометрия внесла неоценимый вклад в разработку новых технологий в области цифровой музыки, а так же сделала возможной сжатие цифровых изображений. Существующие фрактальные алгоритмы сжатия изображения основаны на принципе хранения сжимающего изображения вместо самой цифровой картинки. Для сжимающего изображения основная картинка остаётся неподвижной точкой. Фирма «</a:t>
            </a:r>
            <a:r>
              <a:rPr lang="ru-RU" sz="1900" b="1" dirty="0" err="1"/>
              <a:t>Microsoft</a:t>
            </a:r>
            <a:r>
              <a:rPr lang="ru-RU" sz="1900" b="1" dirty="0"/>
              <a:t>» использовала один из вариантов данного алгоритма при издании своей энциклопедии, но по тем или иным причинам широкого распространения эта идея не получила.</a:t>
            </a:r>
          </a:p>
        </p:txBody>
      </p:sp>
      <p:pic>
        <p:nvPicPr>
          <p:cNvPr id="8194" name="Picture 2" descr="C:\Users\User\Desktop\b_8_064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564904"/>
            <a:ext cx="288032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Desktop\pimg_610_12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908720"/>
            <a:ext cx="28575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User\Desktop\b_8_014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2834" y="4581128"/>
            <a:ext cx="28575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482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07504" y="188640"/>
            <a:ext cx="8229600" cy="820688"/>
          </a:xfrm>
        </p:spPr>
        <p:txBody>
          <a:bodyPr/>
          <a:lstStyle/>
          <a:p>
            <a:r>
              <a:rPr lang="ru-RU" sz="2900" b="1" dirty="0">
                <a:solidFill>
                  <a:schemeClr val="bg1"/>
                </a:solidFill>
              </a:rPr>
              <a:t>Фракталы в графике</a:t>
            </a:r>
          </a:p>
          <a:p>
            <a:endParaRPr lang="ru-RU" dirty="0"/>
          </a:p>
        </p:txBody>
      </p:sp>
      <p:sp>
        <p:nvSpPr>
          <p:cNvPr id="5" name="Прямоугольник 4"/>
          <p:cNvSpPr/>
          <p:nvPr/>
        </p:nvSpPr>
        <p:spPr>
          <a:xfrm>
            <a:off x="179512" y="764704"/>
            <a:ext cx="4572000" cy="6463308"/>
          </a:xfrm>
          <a:prstGeom prst="rect">
            <a:avLst/>
          </a:prstGeom>
        </p:spPr>
        <p:txBody>
          <a:bodyPr>
            <a:spAutoFit/>
          </a:bodyPr>
          <a:lstStyle/>
          <a:p>
            <a:r>
              <a:rPr lang="ru-RU" b="1" dirty="0"/>
              <a:t>Фракталы широко применяются в компьютерной графике – при построении изображений деревьев, кустов, поверхности морей, горных ландшафтов, и других природных объектов. Благодаря фрактальной графике был изобретён эффективный способ реализации сложных неевклидовых объектов, чьи образы похожи на природные: это алгоритмы синтеза коэффициентов фрактала, позволяющие воспроизвести копию любой картинки максимально близко к оригиналу. Интересно, что кроме фрактальной «живописи» существуют так же фрактальная музыка и фрактальная анимация. В изобразительном искусстве существует направление, занимающееся получением изображения случайного фрактала – «фрактальная монотипия» или «</a:t>
            </a:r>
            <a:r>
              <a:rPr lang="ru-RU" b="1" dirty="0" err="1"/>
              <a:t>стохатипия</a:t>
            </a:r>
            <a:r>
              <a:rPr lang="ru-RU" b="1" dirty="0"/>
              <a:t>».</a:t>
            </a:r>
          </a:p>
          <a:p>
            <a:r>
              <a:rPr lang="ru-RU" dirty="0" smtClean="0"/>
              <a:t/>
            </a:r>
            <a:br>
              <a:rPr lang="ru-RU" dirty="0" smtClean="0"/>
            </a:br>
            <a:endParaRPr lang="ru-RU" dirty="0"/>
          </a:p>
        </p:txBody>
      </p:sp>
      <p:pic>
        <p:nvPicPr>
          <p:cNvPr id="9218" name="Picture 2" descr="C:\Users\User\Desktop\pimg_611_12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404664"/>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User\Desktop\b_8_018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682752"/>
            <a:ext cx="3600400" cy="29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693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229600" cy="676672"/>
          </a:xfrm>
        </p:spPr>
        <p:txBody>
          <a:bodyPr>
            <a:normAutofit/>
          </a:bodyPr>
          <a:lstStyle/>
          <a:p>
            <a:r>
              <a:rPr lang="ru-RU" sz="2900" b="1" dirty="0" smtClean="0">
                <a:solidFill>
                  <a:schemeClr val="bg1"/>
                </a:solidFill>
              </a:rPr>
              <a:t>Фракталы в радиотехнике</a:t>
            </a:r>
            <a:endParaRPr lang="ru-RU" sz="2900" b="1" dirty="0">
              <a:solidFill>
                <a:schemeClr val="bg1"/>
              </a:solidFill>
            </a:endParaRPr>
          </a:p>
        </p:txBody>
      </p:sp>
      <p:sp>
        <p:nvSpPr>
          <p:cNvPr id="4" name="Прямоугольник 3"/>
          <p:cNvSpPr/>
          <p:nvPr/>
        </p:nvSpPr>
        <p:spPr>
          <a:xfrm>
            <a:off x="251520" y="1196752"/>
            <a:ext cx="4572000" cy="4770537"/>
          </a:xfrm>
          <a:prstGeom prst="rect">
            <a:avLst/>
          </a:prstGeom>
        </p:spPr>
        <p:txBody>
          <a:bodyPr>
            <a:spAutoFit/>
          </a:bodyPr>
          <a:lstStyle/>
          <a:p>
            <a:r>
              <a:rPr lang="ru-RU" sz="1900" b="1" dirty="0"/>
              <a:t>Фрактальные антенны</a:t>
            </a:r>
          </a:p>
          <a:p>
            <a:endParaRPr lang="ru-RU" sz="1900" b="1" dirty="0" smtClean="0"/>
          </a:p>
          <a:p>
            <a:r>
              <a:rPr lang="ru-RU" sz="1900" b="1" dirty="0" smtClean="0"/>
              <a:t>Использование </a:t>
            </a:r>
            <a:r>
              <a:rPr lang="ru-RU" sz="1900" b="1" dirty="0"/>
              <a:t>фрактальной геометрии при проектировании </a:t>
            </a:r>
            <a:r>
              <a:rPr lang="ru-RU" sz="1900" b="1" dirty="0">
                <a:hlinkClick r:id="rId2" tooltip="Антенна"/>
              </a:rPr>
              <a:t>антенных устройств</a:t>
            </a:r>
            <a:r>
              <a:rPr lang="ru-RU" sz="1900" b="1" dirty="0"/>
              <a:t> было впервые применено американским инженером Натаном Коэном, который тогда жил в центре </a:t>
            </a:r>
            <a:r>
              <a:rPr lang="ru-RU" sz="1900" b="1" dirty="0">
                <a:hlinkClick r:id="rId3" tooltip="Бостон"/>
              </a:rPr>
              <a:t>Бостона</a:t>
            </a:r>
            <a:r>
              <a:rPr lang="ru-RU" sz="1900" b="1" dirty="0"/>
              <a:t>, где была запрещена установка внешних антенн на здания. Натан вырезал из </a:t>
            </a:r>
            <a:r>
              <a:rPr lang="ru-RU" sz="1900" b="1" u="sng" dirty="0">
                <a:hlinkClick r:id="rId4" tooltip="Алюминий"/>
              </a:rPr>
              <a:t>алюминиевой</a:t>
            </a:r>
            <a:r>
              <a:rPr lang="ru-RU" sz="1900" b="1" dirty="0"/>
              <a:t> фольги фигуру в форме </a:t>
            </a:r>
            <a:r>
              <a:rPr lang="ru-RU" sz="1900" b="1" dirty="0">
                <a:hlinkClick r:id="rId5" tooltip="Кривая Коха"/>
              </a:rPr>
              <a:t>кривой Коха</a:t>
            </a:r>
            <a:r>
              <a:rPr lang="ru-RU" sz="1900" b="1" dirty="0"/>
              <a:t> и наклеил её на лист бумаги, затем присоединил к </a:t>
            </a:r>
            <a:r>
              <a:rPr lang="ru-RU" sz="1900" b="1" dirty="0">
                <a:hlinkClick r:id="rId6" tooltip="Приёмник"/>
              </a:rPr>
              <a:t>приёмнику</a:t>
            </a:r>
            <a:r>
              <a:rPr lang="ru-RU" sz="1900" b="1" dirty="0"/>
              <a:t>. Коэн основал собственную компанию и наладил их серийный выпуск.</a:t>
            </a:r>
          </a:p>
        </p:txBody>
      </p:sp>
      <p:pic>
        <p:nvPicPr>
          <p:cNvPr id="10242" name="Picture 2" descr="C:\Users\User\Desktop\fractal-tv-antenn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0161" y="3517797"/>
            <a:ext cx="4444380" cy="327927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User\Desktop\310569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688304"/>
            <a:ext cx="3986224" cy="285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21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229600" cy="676672"/>
          </a:xfrm>
        </p:spPr>
        <p:txBody>
          <a:bodyPr>
            <a:normAutofit/>
          </a:bodyPr>
          <a:lstStyle/>
          <a:p>
            <a:r>
              <a:rPr lang="ru-RU" sz="2900" b="1" dirty="0" smtClean="0">
                <a:solidFill>
                  <a:schemeClr val="bg1"/>
                </a:solidFill>
              </a:rPr>
              <a:t>Фракталы в астрономии</a:t>
            </a:r>
            <a:endParaRPr lang="ru-RU" sz="2900" b="1" dirty="0">
              <a:solidFill>
                <a:schemeClr val="bg1"/>
              </a:solidFill>
            </a:endParaRPr>
          </a:p>
        </p:txBody>
      </p:sp>
      <p:sp>
        <p:nvSpPr>
          <p:cNvPr id="5" name="Прямоугольник 4"/>
          <p:cNvSpPr/>
          <p:nvPr/>
        </p:nvSpPr>
        <p:spPr>
          <a:xfrm>
            <a:off x="395536" y="872425"/>
            <a:ext cx="4572000" cy="2308324"/>
          </a:xfrm>
          <a:prstGeom prst="rect">
            <a:avLst/>
          </a:prstGeom>
        </p:spPr>
        <p:txBody>
          <a:bodyPr>
            <a:spAutoFit/>
          </a:bodyPr>
          <a:lstStyle/>
          <a:p>
            <a:r>
              <a:rPr lang="ru-RU" b="1" dirty="0"/>
              <a:t>Звезды формируют галактики, галактики — галактические кластеры, а последние — сверхгалактические скопления. Астрономы, занимаясь исследованиями столь гигантских участков космического пространства, не перестают удивляться, обнаруживая скопление вещества все в более крпуных масштабах.</a:t>
            </a:r>
          </a:p>
        </p:txBody>
      </p:sp>
      <p:sp>
        <p:nvSpPr>
          <p:cNvPr id="6" name="Прямоугольник 5"/>
          <p:cNvSpPr/>
          <p:nvPr/>
        </p:nvSpPr>
        <p:spPr>
          <a:xfrm>
            <a:off x="4523874" y="2917315"/>
            <a:ext cx="4572000" cy="3908762"/>
          </a:xfrm>
          <a:prstGeom prst="rect">
            <a:avLst/>
          </a:prstGeom>
        </p:spPr>
        <p:txBody>
          <a:bodyPr>
            <a:spAutoFit/>
          </a:bodyPr>
          <a:lstStyle/>
          <a:p>
            <a:r>
              <a:rPr lang="ru-RU" sz="1550" b="1" dirty="0"/>
              <a:t>В настоящее время основополагающей для космической модели является теория Эйнштейна, согласно которой материя во Вселенной распределяется однородно, даже в случае столь крупных масштабов. Совершенно подрывает основы выше обозначенного подхода предположение, что структура нашей Вселенной является фрактальной, т.е., представляет собой некий математический объект, который одинаково выглядит в любом масштабе, независимо от расстояния, с которого на него смотрят. Если предположение о том, что материя в нашей вселенной распределяется в виде фрактала, подтвердится, ученым придется пересматривать традиционные модели Вселенной.</a:t>
            </a:r>
          </a:p>
        </p:txBody>
      </p:sp>
      <p:pic>
        <p:nvPicPr>
          <p:cNvPr id="11266" name="Picture 2" descr="C:\Users\User\Desktop\103994-cfb31-13001007-m750x7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88641"/>
            <a:ext cx="3600400" cy="2728674"/>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User\Desktop\103994-85bc5-24181796-m750x7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184883"/>
            <a:ext cx="4320480" cy="350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561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Users\User\Desktop\b_8_058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35" y="31458"/>
            <a:ext cx="4310833" cy="340883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Users\User\Desktop\b_8_059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168" y="1340768"/>
            <a:ext cx="4608512" cy="3361556"/>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C:\Users\User\Desktop\b_8_026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573016"/>
            <a:ext cx="4680520"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3093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640</TotalTime>
  <Words>811</Words>
  <Application>Microsoft Office PowerPoint</Application>
  <PresentationFormat>Экран (4:3)</PresentationFormat>
  <Paragraphs>59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ФРАКТАЛЫ</vt:lpstr>
      <vt:lpstr>ФРАКТАЛЫ ПРИМЕНЕНИЕ ФРАКТАЛОВ</vt:lpstr>
      <vt:lpstr>Практическое применение фракталов :</vt:lpstr>
      <vt:lpstr>Практическое применение фракталов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ФРАКТАЛЫ И НОЭТИКА</vt:lpstr>
      <vt:lpstr>О НОЭТИКЕ</vt:lpstr>
      <vt:lpstr>Презентация PowerPoint</vt:lpstr>
      <vt:lpstr>ФРАКТАЛЫ В НОЭТИКЕ</vt:lpstr>
      <vt:lpstr>Презентация PowerPoint</vt:lpstr>
      <vt:lpstr>Презентация PowerPoint</vt:lpstr>
      <vt:lpstr>Презентация PowerPoint</vt:lpstr>
      <vt:lpstr>Презентация PowerPoint</vt:lpstr>
      <vt:lpstr>Оказывается, Мир чудесен. Не эпизодически, не в редкие моменты, не раз в столетие, а постоянно и непрерывно. Цис Атль эви – так устроен Мир. Какая старая истина, Господи… Новся штука в том, что без нас он – не реализован. В нем, удивительном по своей природе, без нас нет чудес. Потому что Чудо – соприкосновение, слияние  Вселенной и Человека. Мироздания и взгляда. «Наблюдать» и «творить», как выясняется,- одно и то же. «Смотреть» + «удивляться» вместе означают «видеть». Если смотреть со скукой – волшебство отступает. Когда его некому опознать, Мир не настаивает… Но если вглядеться не в плоскость листа, на котором цивилизация неумело изобразила убогий набросок Вселенной, а глубже и изнутри – в нее саму,  рождается взаимодействие. И возникает фантастическая ярмарка чудес.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Глебко Александра</dc:creator>
  <cp:lastModifiedBy>Алла Белоусова</cp:lastModifiedBy>
  <cp:revision>27</cp:revision>
  <dcterms:created xsi:type="dcterms:W3CDTF">2012-11-12T14:57:23Z</dcterms:created>
  <dcterms:modified xsi:type="dcterms:W3CDTF">2013-01-30T20:23:45Z</dcterms:modified>
</cp:coreProperties>
</file>