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85" r:id="rId4"/>
    <p:sldId id="257" r:id="rId5"/>
    <p:sldId id="286" r:id="rId6"/>
    <p:sldId id="272" r:id="rId7"/>
    <p:sldId id="258" r:id="rId8"/>
    <p:sldId id="259" r:id="rId9"/>
    <p:sldId id="267" r:id="rId10"/>
    <p:sldId id="262" r:id="rId11"/>
    <p:sldId id="283" r:id="rId12"/>
    <p:sldId id="277" r:id="rId13"/>
    <p:sldId id="284" r:id="rId14"/>
    <p:sldId id="281" r:id="rId15"/>
    <p:sldId id="282" r:id="rId16"/>
    <p:sldId id="261" r:id="rId17"/>
    <p:sldId id="260" r:id="rId18"/>
    <p:sldId id="266" r:id="rId19"/>
    <p:sldId id="263" r:id="rId20"/>
    <p:sldId id="269" r:id="rId21"/>
    <p:sldId id="273" r:id="rId22"/>
    <p:sldId id="280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 varScale="1">
        <p:scale>
          <a:sx n="82" d="100"/>
          <a:sy n="82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21:20:08.265" idx="1">
    <p:pos x="643" y="614"/>
    <p:text>астовский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37E4EB-AFC4-45C0-80CE-68C784725000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D5C0B0-1DC0-45DD-81AC-465A63976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D9DFD0-BDF5-4508-99B8-7AEEF1F303B4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5C9AC1-6803-4CC5-A6D8-04B9B6C25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82769-6AA2-4195-9951-A332DA3C8D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4F1632-EB33-42D1-817B-6DE7DDEB88E5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D578BB-89EC-4355-9D4C-8A82FA932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C345-335F-4734-9B75-877DF9D24F68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0B55-BE54-4428-85EE-5084F59F2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8E14-B429-4790-A906-26CF8D0C093C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B452-7F03-4259-AA02-4782D04A5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4639-1567-4CF1-A8E1-6BA414965C24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19C0-DDBB-4D74-B8CD-A40366A4B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62EBD1-7720-4B2C-8DE1-8858C22D22AE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E79E7D-FA5E-441F-92F8-E37C5A163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E970-0ADF-412B-BEEA-21018AD47C14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0634-1D09-4DA9-9BFF-BB801E594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87C711-642B-4BAE-90CF-99F67ACD98AC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785579-E778-4CF0-B699-B32594935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63B2-2C30-4F05-8EB2-10851F48B6BB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D0B4-EA61-435A-8661-8B1B08D75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897819-4CB0-47E6-8536-CDE81466AA81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F74EFC-AE52-4B6D-84BB-B5998A8BD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F4D8C9-E8FB-41B1-A61D-CDFAA3C02AF6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211B7D-DB04-4257-AF8F-ADC686E92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FA22DE-9EF9-4BF3-BC17-4CB910531B43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B431E7-CD82-4B02-BBEF-20F9E9033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2540948-152B-41F6-B114-6DADBF761068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45687D2-0F7E-4633-8337-065DBC376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913" r:id="rId3"/>
    <p:sldLayoutId id="2147483910" r:id="rId4"/>
    <p:sldLayoutId id="2147483914" r:id="rId5"/>
    <p:sldLayoutId id="2147483909" r:id="rId6"/>
    <p:sldLayoutId id="2147483915" r:id="rId7"/>
    <p:sldLayoutId id="2147483916" r:id="rId8"/>
    <p:sldLayoutId id="2147483917" r:id="rId9"/>
    <p:sldLayoutId id="2147483908" r:id="rId10"/>
    <p:sldLayoutId id="2147483907" r:id="rId11"/>
  </p:sldLayoutIdLst>
  <p:transition spd="med">
    <p:split orient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071813"/>
            <a:ext cx="6816725" cy="5715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лучший маршрут выходного дня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900" dirty="0"/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785938" y="1357313"/>
            <a:ext cx="6218237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Люблю тебя, мой край родной!</a:t>
            </a:r>
          </a:p>
        </p:txBody>
      </p:sp>
    </p:spTree>
  </p:cSld>
  <p:clrMapOvr>
    <a:masterClrMapping/>
  </p:clrMapOvr>
  <p:transition spd="slow" advTm="13587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       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Мечеть  </a:t>
            </a:r>
            <a:r>
              <a:rPr lang="ru-RU" sz="40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Мингазетдина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Содержимое 3" descr="x_9475316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071563"/>
            <a:ext cx="8286750" cy="5524500"/>
          </a:xfrm>
        </p:spPr>
      </p:pic>
    </p:spTree>
  </p:cSld>
  <p:clrMapOvr>
    <a:masterClrMapping/>
  </p:clrMapOvr>
  <p:transition spd="slow" advTm="6333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313" y="276225"/>
            <a:ext cx="8643937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До революции  в деревне  существовало  две  мечети. На месте, где сейчас стоит Дом  культуры  расположилась  Средняя   мечеть,  а на другой стороне реки  мечеть называлась   Горная  – мечеть  хазрата  Ахметзяна.</a:t>
            </a: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	Они обе  были знаменитыми во всей  округе.  На большие мусульманские праздники – Курбан-байрам и Ураза-байрам – приходили люди из соседних деревень.   </a:t>
            </a: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После революции, когда начали преследовать верующих, мулла средней мечети   Шакир  хазрат, временно оставив свою семью , сбежал из деревни. В итоге он оказался в Китае, в городе Урумчи. Но его жена и дети так и не могли добраться до него. Он там обзавелся  новой семьей, всю  жизнь работал в местной мечети. Сейчас его внуки и правнуки живут в Австралии,  Турции и  Китае. Когда они  приезжают  в Казань, то  стараются приехать к нам , чтобы   посетить могилу прадеда, чтобы встретиться с односельчанами. </a:t>
            </a: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	А сын  хазрата   Шакира  Ислам  абый до сих пор живет в Казани, и частый  гость нашего села. Недавно ему исполнилось 90 лет.</a:t>
            </a: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В начале 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 дед Ислама Мингазетдин построил в деревне медресе, сам же преподавал.  Вот как написал в своих воспоминаниях  ученый-востоковед, профессор  Ленинградского университета  Габдурахман  Тагирзянов: « Когда мне исполнилось 7 лет,  папа отвел нас с братом в  Балтаевское медресе. Там была жесткая дисциплина. Учеба была тяжелая. Но из-за этого никто не убегал».</a:t>
            </a: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	Сегодня наша  мечеть,  которая  открыла  свои двери в 1992 году,  носит имя  Мингазетдина.  Все больше и больше приезжают односельчане на большие праздники. Каждый день звучит мелодичный азан.</a:t>
            </a: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med" advTm="20561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y_25ec7ac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928688"/>
            <a:ext cx="8429625" cy="5676900"/>
          </a:xfrm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4143375" y="5429250"/>
            <a:ext cx="4643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Здравствуй, осень  золотая, школа, солнцем залитая! </a:t>
            </a:r>
          </a:p>
          <a:p>
            <a:r>
              <a:rPr lang="ru-RU" sz="2000" b="1">
                <a:solidFill>
                  <a:srgbClr val="FFFF00"/>
                </a:solidFill>
                <a:latin typeface="Corbel" pitchFamily="34" charset="0"/>
              </a:rPr>
              <a:t> </a:t>
            </a: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1214438" y="214313"/>
            <a:ext cx="6946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Среднебалтаевская средняя школа</a:t>
            </a:r>
          </a:p>
        </p:txBody>
      </p:sp>
    </p:spTree>
  </p:cSld>
  <p:clrMapOvr>
    <a:masterClrMapping/>
  </p:clrMapOvr>
  <p:transition spd="slow" advTm="593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61938"/>
            <a:ext cx="9144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Среднее  Балтаево издавна считается деревней где живут талантливые, умные  люди.  Еще  до революции наша деревня славилась медресе , в которое  съезжались  дети  почти из  всех деревень Апастовского района. Медресе дало знания и великому ученому восточных языков, профессору Габдрахману  Тагирзянову.</a:t>
            </a:r>
          </a:p>
          <a:p>
            <a:pPr algn="just" eaLnBrk="0" hangingPunct="0"/>
            <a:r>
              <a:rPr lang="ru-RU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1928 году было решено открыть начальную школу. В 1931 году школа стала давать семилетние образование. В храме науке учились 217 детей из 15 деревень. В 1939 году школа переименовалось  в среднюю. В 1941 году в связи с началом  ВОВ  многие учителя и учащиеся старших классов ушли на фронт. Поэтому школа не смогла выпустить первых выпускников.</a:t>
            </a:r>
          </a:p>
          <a:p>
            <a:pPr algn="just" eaLnBrk="0" hangingPunct="0"/>
            <a:r>
              <a:rPr lang="ru-RU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Первыми выпускниками стали учащиеся окончившие  школу в 1053 году. 26 молодых ребят получили аттестат о среднем образовании. Аттестат  вручал заслуженный учитель  РСФСР,  ветеран  Великой Отечественной  Войны,  директор  школы  Гиззатов   Наби  Гиззатович,  проработавший в должности руководителя     35  лет.  В 1968 году состоялось  памятное  событие  для школы. Было построено большое и красивое кирпичное здание для учащихся. В связи с тем, что количество детей увеличивалось из года в год, в 1989 году было решено расширить территорию школы,  построив   новый пристрой  к  школе.  В это время школой  руководил Сулейманов Ринат  Саярович.  Он посвятил школе </a:t>
            </a:r>
            <a:r>
              <a:rPr lang="tt-RU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</a:t>
            </a:r>
            <a:r>
              <a:rPr lang="ru-RU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лет.</a:t>
            </a:r>
          </a:p>
          <a:p>
            <a:pPr algn="just" eaLnBrk="0" hangingPunct="0"/>
            <a:r>
              <a:rPr lang="ru-RU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Несмотря на то, что количество детей не  уменьшалось,  но в связи с модернизацией в 2008 году школу переименовали в основную. Теперь школа дает основное образование.  В настоящие время в школе учится 78 детей, директором   является  Гараев  Ильфир  Мунирович. 15 учителей  дают  знания  детям. Из них 1 учитель высшей, 5 учителей </a:t>
            </a:r>
            <a:r>
              <a:rPr lang="en-US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9 учителей второй квалификационной категории.</a:t>
            </a:r>
          </a:p>
          <a:p>
            <a:pPr algn="just" eaLnBrk="0" hangingPunct="0"/>
            <a:r>
              <a:rPr lang="ru-RU" sz="1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Мы гордимся  тем, что наша школа носит имя нашего земляка, Героя Советского Союза Абзалова  Рема   Абзаловича.</a:t>
            </a:r>
          </a:p>
        </p:txBody>
      </p:sp>
    </p:spTree>
  </p:cSld>
  <p:clrMapOvr>
    <a:masterClrMapping/>
  </p:clrMapOvr>
  <p:transition spd="med" advTm="25949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Центр социальной реабилитации «Рассвет»,    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здесь же врачебная амбулатория и аптека.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Содержимое 3" descr="SAM_268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0"/>
            <a:ext cx="8428037" cy="5072063"/>
          </a:xfrm>
        </p:spPr>
      </p:pic>
    </p:spTree>
  </p:cSld>
  <p:clrMapOvr>
    <a:masterClrMapping/>
  </p:clrMapOvr>
  <p:transition spd="med" advTm="6374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    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Среднебалтаевская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пожарная охрана.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Содержимое 3" descr="SAM_26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857250"/>
            <a:ext cx="8358188" cy="5805488"/>
          </a:xfrm>
        </p:spPr>
      </p:pic>
    </p:spTree>
  </p:cSld>
  <p:clrMapOvr>
    <a:masterClrMapping/>
  </p:clrMapOvr>
  <p:transition spd="med" advTm="6034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581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Дом культуры.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Содержимое 3" descr="x_bcb0e0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71563"/>
            <a:ext cx="8215313" cy="5500687"/>
          </a:xfrm>
        </p:spPr>
      </p:pic>
    </p:spTree>
  </p:cSld>
  <p:clrMapOvr>
    <a:masterClrMapping/>
  </p:clrMapOvr>
  <p:transition advTm="6048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882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год в  День Победы мы собираемся на митинг возле памятника, вспоминаем  наших земляков, не вернувшихся с  фронта. К сожалению, ветеранов ВОВ в деревне уже не осталось.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Содержимое 3" descr="x_1021b29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8286750" cy="5072063"/>
          </a:xfrm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1571625" y="5786438"/>
            <a:ext cx="671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orbel" pitchFamily="34" charset="0"/>
              </a:rPr>
              <a:t>  Никто не забыт, ничто  не забыто. </a:t>
            </a:r>
          </a:p>
        </p:txBody>
      </p:sp>
    </p:spTree>
  </p:cSld>
  <p:clrMapOvr>
    <a:masterClrMapping/>
  </p:clrMapOvr>
  <p:transition advTm="5989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bjlmupXTDR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382000" cy="6286500"/>
          </a:xfrm>
        </p:spPr>
      </p:pic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642938" y="5715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rbel" pitchFamily="34" charset="0"/>
              </a:rPr>
              <a:t>Все тихо: рощи спят;</a:t>
            </a:r>
            <a:br>
              <a:rPr lang="ru-RU" sz="2400" b="1">
                <a:latin typeface="Corbel" pitchFamily="34" charset="0"/>
              </a:rPr>
            </a:br>
            <a:r>
              <a:rPr lang="ru-RU" sz="2400" b="1">
                <a:latin typeface="Corbel" pitchFamily="34" charset="0"/>
              </a:rPr>
              <a:t>В окрестности покой….</a:t>
            </a:r>
          </a:p>
          <a:p>
            <a:r>
              <a:rPr lang="ru-RU" sz="2400" b="1">
                <a:latin typeface="Corbel" pitchFamily="34" charset="0"/>
              </a:rPr>
              <a:t>                              В.Жуковский</a:t>
            </a:r>
          </a:p>
        </p:txBody>
      </p:sp>
    </p:spTree>
  </p:cSld>
  <p:clrMapOvr>
    <a:masterClrMapping/>
  </p:clrMapOvr>
  <p:transition advTm="5740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642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</a:rPr>
              <a:t>            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Парк Победы» на горе.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Содержимое 3" descr="x_99f2572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714375"/>
            <a:ext cx="8358187" cy="5692775"/>
          </a:xfrm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2857500" y="6143625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«</a:t>
            </a:r>
            <a:endParaRPr lang="ru-RU" sz="28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3071813" y="5500688"/>
            <a:ext cx="6072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березы стоят как большие свечки .                                                                                 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С. Есенин</a:t>
            </a:r>
            <a:r>
              <a:rPr lang="ru-RU" b="1">
                <a:latin typeface="Corbel" pitchFamily="34" charset="0"/>
              </a:rPr>
              <a:t/>
            </a:r>
            <a:br>
              <a:rPr lang="ru-RU" b="1">
                <a:latin typeface="Corbel" pitchFamily="34" charset="0"/>
              </a:rPr>
            </a:br>
            <a:endParaRPr lang="ru-RU" b="1">
              <a:latin typeface="Corbel" pitchFamily="34" charset="0"/>
            </a:endParaRPr>
          </a:p>
        </p:txBody>
      </p:sp>
    </p:spTree>
  </p:cSld>
  <p:clrMapOvr>
    <a:masterClrMapping/>
  </p:clrMapOvr>
  <p:transition advTm="6086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01037" cy="1285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         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6" name="Содержимое 3" descr="z_375f866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865188"/>
            <a:ext cx="8143875" cy="5721350"/>
          </a:xfrm>
        </p:spPr>
      </p:pic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4429125" y="5143500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может быть милей бесценного родного края!                                                                                                                         </a:t>
            </a:r>
          </a:p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Н. Языков</a:t>
            </a: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785813" y="214313"/>
            <a:ext cx="745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Среднее Балтаево (вид с горы)</a:t>
            </a:r>
          </a:p>
        </p:txBody>
      </p:sp>
    </p:spTree>
  </p:cSld>
  <p:clrMapOvr>
    <a:masterClrMapping/>
  </p:clrMapOvr>
  <p:transition spd="slow" advTm="9142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      </a:t>
            </a:r>
            <a:r>
              <a:rPr lang="ru-RU" sz="3600" dirty="0" smtClean="0">
                <a:solidFill>
                  <a:srgbClr val="7030A0"/>
                </a:solidFill>
              </a:rPr>
              <a:t>Вот какая красота на вершине холма </a:t>
            </a:r>
            <a:r>
              <a:rPr lang="ru-RU" sz="3600" dirty="0" err="1" smtClean="0">
                <a:solidFill>
                  <a:srgbClr val="7030A0"/>
                </a:solidFill>
              </a:rPr>
              <a:t>Пэси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5842" name="Содержимое 3" descr="x_ea4b28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857250"/>
            <a:ext cx="8501062" cy="5643563"/>
          </a:xfrm>
        </p:spPr>
      </p:pic>
      <p:sp>
        <p:nvSpPr>
          <p:cNvPr id="5" name="Прямоугольник 4"/>
          <p:cNvSpPr/>
          <p:nvPr/>
        </p:nvSpPr>
        <p:spPr>
          <a:xfrm>
            <a:off x="642938" y="514350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Бежит тропинка через луг,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Ныряет влево, вправо.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И.Суриков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571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3" descr="x_7b63288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572500" cy="6429375"/>
          </a:xfrm>
        </p:spPr>
      </p:pic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4071938" y="5000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«Кто же неведомым брегам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Путь неведомый укажет?»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       В.А. Жуковский</a:t>
            </a:r>
          </a:p>
        </p:txBody>
      </p:sp>
    </p:spTree>
  </p:cSld>
  <p:clrMapOvr>
    <a:masterClrMapping/>
  </p:clrMapOvr>
  <p:transition spd="slow" advTm="6636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P6DLYn6-Cj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49238"/>
            <a:ext cx="8572500" cy="6430962"/>
          </a:xfrm>
        </p:spPr>
      </p:pic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714375" y="642938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 все века на русском хлебе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Богатыри росли у нас.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             М.Исаковский</a:t>
            </a:r>
          </a:p>
        </p:txBody>
      </p:sp>
    </p:spTree>
  </p:cSld>
  <p:clrMapOvr>
    <a:masterClrMapping/>
  </p:clrMapOvr>
  <p:transition spd="med" advTm="5949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57250" y="517525"/>
            <a:ext cx="8286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/>
            <a:r>
              <a:rPr lang="ru-RU" sz="4000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 Село.</a:t>
            </a:r>
          </a:p>
          <a:p>
            <a:pPr indent="449263" algn="just" eaLnBrk="0" hangingPunct="0"/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Моё село, село родное,</a:t>
            </a:r>
          </a:p>
          <a:p>
            <a:pPr indent="449263" algn="just" eaLnBrk="0" hangingPunct="0"/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Я твой, я сельский человек.</a:t>
            </a:r>
          </a:p>
          <a:p>
            <a:pPr indent="449263" algn="just" eaLnBrk="0" hangingPunct="0"/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Одной мечтой, судьбой одною</a:t>
            </a:r>
          </a:p>
          <a:p>
            <a:pPr indent="449263" algn="just" eaLnBrk="0" hangingPunct="0"/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С тобою связан я навек.</a:t>
            </a:r>
          </a:p>
          <a:p>
            <a:pPr indent="449263" algn="just" eaLnBrk="0" hangingPunct="0"/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Моё село – России совесть,</a:t>
            </a:r>
          </a:p>
          <a:p>
            <a:pPr indent="449263" algn="just" eaLnBrk="0" hangingPunct="0"/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Ты год от года всё родней.</a:t>
            </a:r>
          </a:p>
          <a:p>
            <a:pPr indent="449263" algn="just" eaLnBrk="0" hangingPunct="0"/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Да будет мир и хлебосолье</a:t>
            </a:r>
          </a:p>
          <a:p>
            <a:pPr indent="449263" algn="just" eaLnBrk="0" hangingPunct="0"/>
            <a:r>
              <a:rPr lang="ru-RU" sz="4000" i="1">
                <a:solidFill>
                  <a:srgbClr val="232D47"/>
                </a:solidFill>
                <a:latin typeface="Times New Roman" pitchFamily="18" charset="0"/>
                <a:cs typeface="Times New Roman" pitchFamily="18" charset="0"/>
              </a:rPr>
              <a:t>Под каждой крышею твоей.</a:t>
            </a:r>
          </a:p>
        </p:txBody>
      </p:sp>
    </p:spTree>
  </p:cSld>
  <p:clrMapOvr>
    <a:masterClrMapping/>
  </p:clrMapOvr>
  <p:transition spd="med" advTm="8060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ea typeface="Calibri" pitchFamily="34" charset="0"/>
                <a:cs typeface="Arial" charset="0"/>
              </a:rPr>
              <a:t>	Наше село Среднее  Балтаево расположено в прекрасном уголке природы,  у подножья  большого холма  Пэси.  По середине  деревни  течет река Черемшан.</a:t>
            </a:r>
          </a:p>
          <a:p>
            <a:pPr algn="just" eaLnBrk="0" hangingPunct="0"/>
            <a:r>
              <a:rPr lang="ru-RU" sz="2000">
                <a:ea typeface="Calibri" pitchFamily="34" charset="0"/>
                <a:cs typeface="Arial" charset="0"/>
              </a:rPr>
              <a:t>   	Около 300-350 лет тому назад деревня располагалась  чуть  дальше,  в местечке которое называли «Углевая шахта». Нынешнее место расположения  было окружено болотистыми лесами. В связи с тем что развелось много ядовитых змей,   жители переселились на новое  место. Здесь их ожидала новая беда – распространилась эпидемия, которая унесла много  жизней.</a:t>
            </a:r>
          </a:p>
          <a:p>
            <a:pPr algn="just" eaLnBrk="0" hangingPunct="0"/>
            <a:r>
              <a:rPr lang="ru-RU" sz="2000">
                <a:ea typeface="Calibri" pitchFamily="34" charset="0"/>
                <a:cs typeface="Arial" charset="0"/>
              </a:rPr>
              <a:t>  	Безграничная   любовь   к   жизни,   сильная  воля,   присущие  моим односельчанам  испокон веков,   помогали  им  выживать   в самых сложных ситуациях.  Порою им приходилось выполнять непосильный труд, многие уходили  рубить  лес.  Их имена писали на дубе,  который   рос в середине деревни.  </a:t>
            </a:r>
          </a:p>
          <a:p>
            <a:pPr algn="just" eaLnBrk="0" hangingPunct="0"/>
            <a:r>
              <a:rPr lang="ru-RU" sz="2000">
                <a:ea typeface="Calibri" pitchFamily="34" charset="0"/>
                <a:cs typeface="Arial" charset="0"/>
              </a:rPr>
              <a:t>     	Наша  деревня  славилась  кустарными промыслами. Были  ювелиры, сапожники, делали  кирпичи  из  глины.</a:t>
            </a:r>
          </a:p>
          <a:p>
            <a:pPr algn="just" eaLnBrk="0" hangingPunct="0"/>
            <a:r>
              <a:rPr lang="ru-RU" sz="2000">
                <a:ea typeface="Calibri" pitchFamily="34" charset="0"/>
                <a:cs typeface="Arial" charset="0"/>
              </a:rPr>
              <a:t>    	В  настоящее  время  наше  село  считается  одним  из  самых  больших населенных пунктов   Апастовского района.   В  167  дворах  проживают  480 человек.  В деревне  есть  основная  школа,  мечеть, дом культуры, центр социальной реабилитации, врачебная амбулатория,</a:t>
            </a:r>
            <a:r>
              <a:rPr lang="ru-RU" sz="2000">
                <a:latin typeface="Corbel" pitchFamily="34" charset="0"/>
                <a:ea typeface="Calibri" pitchFamily="34" charset="0"/>
                <a:cs typeface="Arial" charset="0"/>
              </a:rPr>
              <a:t> пожарная охрана</a:t>
            </a:r>
            <a:r>
              <a:rPr lang="ru-RU" sz="2000">
                <a:ea typeface="Calibri" pitchFamily="34" charset="0"/>
                <a:cs typeface="Arial" charset="0"/>
              </a:rPr>
              <a:t>. У нас живут  трудолюбивые, отзывчивые,  доброжелательные  люди. </a:t>
            </a:r>
          </a:p>
          <a:p>
            <a:pPr eaLnBrk="0" hangingPunct="0"/>
            <a:endParaRPr lang="ru-RU" sz="20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 advTm="15868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Краса нашей деревни - река Черемшан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Содержимое 3" descr="Cimg373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143000"/>
            <a:ext cx="8429625" cy="5300663"/>
          </a:xfrm>
        </p:spPr>
      </p:pic>
    </p:spTree>
  </p:cSld>
  <p:clrMapOvr>
    <a:masterClrMapping/>
  </p:clrMapOvr>
  <p:transition spd="slow" advTm="6039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0" y="571500"/>
            <a:ext cx="8929688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	Апастовский район богат озерами и реками. Наше село может гордиться своими родниками и, конечно же, рекой Черемшан. Великий   композитор  Сара Садыкова воспевала красоту Черемшана и Булы.    Наша река начинает свою дорогу  с деревни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Каргалы и выпадает в Свиягу.  Её длина   35  км. Она отличается сильным течением.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	Благодаря быстрому  течению , раньше на реке работало более  15   мельниц.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	У нас очень красивые родники,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реди них как «Пэси </a:t>
            </a:r>
            <a:r>
              <a:rPr lang="tt-RU" sz="2800">
                <a:latin typeface="Times New Roman" pitchFamily="18" charset="0"/>
                <a:cs typeface="Times New Roman" pitchFamily="18" charset="0"/>
              </a:rPr>
              <a:t>кизләве”, “Сәйфулла кизләве”, “Ташлы елга”, “Кыр кизләве”и другие.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p:transition spd="med" advTm="15984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MmeOMDDlnF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786812" cy="6457950"/>
          </a:xfrm>
          <a:noFill/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714375" y="21431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Как сладко в тишине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У брега струй плесканье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Как тихо веянье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зефира по водам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И гибкой ивы трепетанье!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В.Жуковский</a:t>
            </a:r>
          </a:p>
        </p:txBody>
      </p:sp>
    </p:spTree>
  </p:cSld>
  <p:clrMapOvr>
    <a:masterClrMapping/>
  </p:clrMapOvr>
  <p:transition spd="slow" advTm="5385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4398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Название  этого  родника – Ренат, в честь того, кто открыл и ухаживал за ним долгие годы.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1506" name="Содержимое 3" descr="новый коллаж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47800"/>
            <a:ext cx="8383587" cy="4800600"/>
          </a:xfrm>
        </p:spPr>
      </p:pic>
    </p:spTree>
  </p:cSld>
  <p:clrMapOvr>
    <a:masterClrMapping/>
  </p:clrMapOvr>
  <p:transition advTm="5903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586787" cy="17145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этот родник открыл и долгие годы за ним ухаживал  человек по имени Гази. С тех пор он так и называется -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Родник Гази.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Содержимое 3" descr="новый коллаж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450" y="1976438"/>
            <a:ext cx="8636000" cy="4881562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28625" y="621506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Родник Гази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097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554" name="Содержимое 3" descr="QXeaBpZs5F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8"/>
            <a:ext cx="8429625" cy="6140450"/>
          </a:xfrm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3500438" y="500063"/>
            <a:ext cx="56435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Corbel" pitchFamily="34" charset="0"/>
              </a:rPr>
              <a:t>Ручей, вьющийся по светлому песку,</a:t>
            </a:r>
            <a:br>
              <a:rPr lang="ru-RU" sz="2400">
                <a:solidFill>
                  <a:srgbClr val="FFFF00"/>
                </a:solidFill>
                <a:latin typeface="Corbel" pitchFamily="34" charset="0"/>
              </a:rPr>
            </a:br>
            <a:r>
              <a:rPr lang="ru-RU" sz="2400">
                <a:solidFill>
                  <a:srgbClr val="FFFF00"/>
                </a:solidFill>
                <a:latin typeface="Corbel" pitchFamily="34" charset="0"/>
              </a:rPr>
              <a:t>Как тихая твоя гармония приятна.</a:t>
            </a:r>
          </a:p>
          <a:p>
            <a:r>
              <a:rPr lang="ru-RU" sz="2800">
                <a:solidFill>
                  <a:srgbClr val="FFFF00"/>
                </a:solidFill>
                <a:latin typeface="Corbel" pitchFamily="34" charset="0"/>
              </a:rPr>
              <a:t>                                   </a:t>
            </a:r>
            <a:r>
              <a:rPr lang="ru-RU" sz="2400">
                <a:solidFill>
                  <a:srgbClr val="FFFF00"/>
                </a:solidFill>
                <a:latin typeface="Corbel" pitchFamily="34" charset="0"/>
              </a:rPr>
              <a:t>В.Жуковский</a:t>
            </a:r>
          </a:p>
        </p:txBody>
      </p:sp>
    </p:spTree>
  </p:cSld>
  <p:clrMapOvr>
    <a:masterClrMapping/>
  </p:clrMapOvr>
  <p:transition spd="slow" advTm="5754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699</TotalTime>
  <Words>964</Words>
  <Application>Microsoft Office PowerPoint</Application>
  <PresentationFormat>Экран (4:3)</PresentationFormat>
  <Paragraphs>69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            </vt:lpstr>
      <vt:lpstr>Слайд 3</vt:lpstr>
      <vt:lpstr>Краса нашей деревни - река Черемшан</vt:lpstr>
      <vt:lpstr>Слайд 5</vt:lpstr>
      <vt:lpstr>Слайд 6</vt:lpstr>
      <vt:lpstr>Название  этого  родника – Ренат, в честь того, кто открыл и ухаживал за ним долгие годы.</vt:lpstr>
      <vt:lpstr>А этот родник открыл и долгие годы за ним ухаживал  человек по имени Гази. С тех пор он так и называется - Родник Гази.</vt:lpstr>
      <vt:lpstr> </vt:lpstr>
      <vt:lpstr>                   Мечеть  Мингазетдина. </vt:lpstr>
      <vt:lpstr>Слайд 11</vt:lpstr>
      <vt:lpstr>Слайд 12</vt:lpstr>
      <vt:lpstr>Слайд 13</vt:lpstr>
      <vt:lpstr>  Центр социальной реабилитации «Рассвет»,         здесь же врачебная амбулатория и аптека.</vt:lpstr>
      <vt:lpstr>      Среднебалтаевская пожарная охрана.</vt:lpstr>
      <vt:lpstr>                        Дом культуры.</vt:lpstr>
      <vt:lpstr> Каждый год в  День Победы мы собираемся на митинг возле памятника, вспоминаем  наших земляков, не вернувшихся с  фронта. К сожалению, ветеранов ВОВ в деревне уже не осталось.</vt:lpstr>
      <vt:lpstr>Слайд 18</vt:lpstr>
      <vt:lpstr>            «Парк Победы» на горе. </vt:lpstr>
      <vt:lpstr>       Вот какая красота на вершине холма Пэси.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«Путешествия к истокам»</dc:title>
  <dc:creator>Дом</dc:creator>
  <cp:lastModifiedBy>User</cp:lastModifiedBy>
  <cp:revision>105</cp:revision>
  <dcterms:created xsi:type="dcterms:W3CDTF">2012-09-30T12:28:52Z</dcterms:created>
  <dcterms:modified xsi:type="dcterms:W3CDTF">2013-03-08T18:36:51Z</dcterms:modified>
</cp:coreProperties>
</file>